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78"/>
  </p:notesMasterIdLst>
  <p:sldIdLst>
    <p:sldId id="256" r:id="rId2"/>
    <p:sldId id="664" r:id="rId3"/>
    <p:sldId id="257" r:id="rId4"/>
    <p:sldId id="265" r:id="rId5"/>
    <p:sldId id="268" r:id="rId6"/>
    <p:sldId id="261" r:id="rId7"/>
    <p:sldId id="258" r:id="rId8"/>
    <p:sldId id="262" r:id="rId9"/>
    <p:sldId id="657" r:id="rId10"/>
    <p:sldId id="259" r:id="rId11"/>
    <p:sldId id="658" r:id="rId12"/>
    <p:sldId id="666" r:id="rId13"/>
    <p:sldId id="665" r:id="rId14"/>
    <p:sldId id="458" r:id="rId15"/>
    <p:sldId id="263" r:id="rId16"/>
    <p:sldId id="420" r:id="rId17"/>
    <p:sldId id="375" r:id="rId18"/>
    <p:sldId id="276" r:id="rId19"/>
    <p:sldId id="341" r:id="rId20"/>
    <p:sldId id="659" r:id="rId21"/>
    <p:sldId id="661" r:id="rId22"/>
    <p:sldId id="277" r:id="rId23"/>
    <p:sldId id="419" r:id="rId24"/>
    <p:sldId id="422" r:id="rId25"/>
    <p:sldId id="423" r:id="rId26"/>
    <p:sldId id="424" r:id="rId27"/>
    <p:sldId id="425" r:id="rId28"/>
    <p:sldId id="426" r:id="rId29"/>
    <p:sldId id="427" r:id="rId30"/>
    <p:sldId id="428" r:id="rId31"/>
    <p:sldId id="429" r:id="rId32"/>
    <p:sldId id="430" r:id="rId33"/>
    <p:sldId id="457" r:id="rId34"/>
    <p:sldId id="432" r:id="rId35"/>
    <p:sldId id="433" r:id="rId36"/>
    <p:sldId id="434" r:id="rId37"/>
    <p:sldId id="435" r:id="rId38"/>
    <p:sldId id="459" r:id="rId39"/>
    <p:sldId id="437" r:id="rId40"/>
    <p:sldId id="438" r:id="rId41"/>
    <p:sldId id="439" r:id="rId42"/>
    <p:sldId id="440" r:id="rId43"/>
    <p:sldId id="441" r:id="rId44"/>
    <p:sldId id="442" r:id="rId45"/>
    <p:sldId id="443" r:id="rId46"/>
    <p:sldId id="444" r:id="rId47"/>
    <p:sldId id="445" r:id="rId48"/>
    <p:sldId id="446" r:id="rId49"/>
    <p:sldId id="447" r:id="rId50"/>
    <p:sldId id="448" r:id="rId51"/>
    <p:sldId id="449" r:id="rId52"/>
    <p:sldId id="450" r:id="rId53"/>
    <p:sldId id="451" r:id="rId54"/>
    <p:sldId id="452" r:id="rId55"/>
    <p:sldId id="453" r:id="rId56"/>
    <p:sldId id="454" r:id="rId57"/>
    <p:sldId id="455" r:id="rId58"/>
    <p:sldId id="456" r:id="rId59"/>
    <p:sldId id="460" r:id="rId60"/>
    <p:sldId id="461" r:id="rId61"/>
    <p:sldId id="462" r:id="rId62"/>
    <p:sldId id="463" r:id="rId63"/>
    <p:sldId id="464" r:id="rId64"/>
    <p:sldId id="465" r:id="rId65"/>
    <p:sldId id="466" r:id="rId66"/>
    <p:sldId id="467" r:id="rId67"/>
    <p:sldId id="468" r:id="rId68"/>
    <p:sldId id="469" r:id="rId69"/>
    <p:sldId id="470" r:id="rId70"/>
    <p:sldId id="471" r:id="rId71"/>
    <p:sldId id="472" r:id="rId72"/>
    <p:sldId id="473" r:id="rId73"/>
    <p:sldId id="656" r:id="rId74"/>
    <p:sldId id="475" r:id="rId75"/>
    <p:sldId id="476" r:id="rId76"/>
    <p:sldId id="477" r:id="rId7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85" autoAdjust="0"/>
    <p:restoredTop sz="94620"/>
  </p:normalViewPr>
  <p:slideViewPr>
    <p:cSldViewPr snapToGrid="0">
      <p:cViewPr varScale="1">
        <p:scale>
          <a:sx n="65" d="100"/>
          <a:sy n="65" d="100"/>
        </p:scale>
        <p:origin x="102"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835A65-1D55-49A3-AEE1-109F3B0F80A9}" type="doc">
      <dgm:prSet loTypeId="urn:microsoft.com/office/officeart/2005/8/layout/hierarchy1" loCatId="hierarchy" qsTypeId="urn:microsoft.com/office/officeart/2005/8/quickstyle/simple2" qsCatId="simple" csTypeId="urn:microsoft.com/office/officeart/2005/8/colors/colorful2" csCatId="colorful"/>
      <dgm:spPr/>
      <dgm:t>
        <a:bodyPr/>
        <a:lstStyle/>
        <a:p>
          <a:endParaRPr lang="en-US"/>
        </a:p>
      </dgm:t>
    </dgm:pt>
    <dgm:pt modelId="{94577410-A4E6-4D64-BAE1-EFF6B1B49C59}">
      <dgm:prSet/>
      <dgm:spPr/>
      <dgm:t>
        <a:bodyPr/>
        <a:lstStyle/>
        <a:p>
          <a:pPr algn="l"/>
          <a:r>
            <a:rPr lang="en-US" b="1"/>
            <a:t>Confidentiality </a:t>
          </a:r>
          <a:r>
            <a:rPr lang="en-US"/>
            <a:t>means the commitment to not share ANY information with others except as required by law (i.e. instances such as risk of death or serious bodily harm).</a:t>
          </a:r>
        </a:p>
      </dgm:t>
    </dgm:pt>
    <dgm:pt modelId="{42B2B163-85F2-4119-9FE8-D594F64EE6AC}" type="parTrans" cxnId="{18E721C5-9368-4EB9-91D0-A14E128D790D}">
      <dgm:prSet/>
      <dgm:spPr/>
      <dgm:t>
        <a:bodyPr/>
        <a:lstStyle/>
        <a:p>
          <a:pPr algn="l"/>
          <a:endParaRPr lang="en-US"/>
        </a:p>
      </dgm:t>
    </dgm:pt>
    <dgm:pt modelId="{8CDC5283-C897-439D-92FA-49B5D9EC8CD7}" type="sibTrans" cxnId="{18E721C5-9368-4EB9-91D0-A14E128D790D}">
      <dgm:prSet/>
      <dgm:spPr/>
      <dgm:t>
        <a:bodyPr/>
        <a:lstStyle/>
        <a:p>
          <a:pPr algn="l"/>
          <a:endParaRPr lang="en-US"/>
        </a:p>
      </dgm:t>
    </dgm:pt>
    <dgm:pt modelId="{AC735591-99FE-4C5A-9FDD-46647B4D2EA4}">
      <dgm:prSet/>
      <dgm:spPr/>
      <dgm:t>
        <a:bodyPr/>
        <a:lstStyle/>
        <a:p>
          <a:pPr algn="l"/>
          <a:r>
            <a:rPr lang="en-US"/>
            <a:t>On the other hand, ensuring that a matter is </a:t>
          </a:r>
          <a:r>
            <a:rPr lang="en-US" b="1"/>
            <a:t>private </a:t>
          </a:r>
          <a:r>
            <a:rPr lang="en-US"/>
            <a:t>means that the CUNY employee will only reveal information about a report of sexual misconduct with those who need to know the information in order to carry out their responsibilities. </a:t>
          </a:r>
        </a:p>
      </dgm:t>
    </dgm:pt>
    <dgm:pt modelId="{EE92AA8A-B1BD-4A17-8557-650DCFA9526F}" type="parTrans" cxnId="{CEA38EF4-DF52-4C07-8F7C-D9652BDC86F8}">
      <dgm:prSet/>
      <dgm:spPr/>
      <dgm:t>
        <a:bodyPr/>
        <a:lstStyle/>
        <a:p>
          <a:pPr algn="l"/>
          <a:endParaRPr lang="en-US"/>
        </a:p>
      </dgm:t>
    </dgm:pt>
    <dgm:pt modelId="{2A4DA0EB-A372-46C4-89AD-656911AF6CD4}" type="sibTrans" cxnId="{CEA38EF4-DF52-4C07-8F7C-D9652BDC86F8}">
      <dgm:prSet/>
      <dgm:spPr/>
      <dgm:t>
        <a:bodyPr/>
        <a:lstStyle/>
        <a:p>
          <a:pPr algn="l"/>
          <a:endParaRPr lang="en-US"/>
        </a:p>
      </dgm:t>
    </dgm:pt>
    <dgm:pt modelId="{E4A15954-587B-DB46-844D-B4B93EAE243C}" type="pres">
      <dgm:prSet presAssocID="{57835A65-1D55-49A3-AEE1-109F3B0F80A9}" presName="hierChild1" presStyleCnt="0">
        <dgm:presLayoutVars>
          <dgm:chPref val="1"/>
          <dgm:dir/>
          <dgm:animOne val="branch"/>
          <dgm:animLvl val="lvl"/>
          <dgm:resizeHandles/>
        </dgm:presLayoutVars>
      </dgm:prSet>
      <dgm:spPr/>
      <dgm:t>
        <a:bodyPr/>
        <a:lstStyle/>
        <a:p>
          <a:endParaRPr lang="en-US"/>
        </a:p>
      </dgm:t>
    </dgm:pt>
    <dgm:pt modelId="{8991447A-55FE-CE4D-B9EA-C833AB0CCB39}" type="pres">
      <dgm:prSet presAssocID="{94577410-A4E6-4D64-BAE1-EFF6B1B49C59}" presName="hierRoot1" presStyleCnt="0"/>
      <dgm:spPr/>
    </dgm:pt>
    <dgm:pt modelId="{E24E501B-0D9B-9D4A-B0C0-C23F2DB34E6E}" type="pres">
      <dgm:prSet presAssocID="{94577410-A4E6-4D64-BAE1-EFF6B1B49C59}" presName="composite" presStyleCnt="0"/>
      <dgm:spPr/>
    </dgm:pt>
    <dgm:pt modelId="{0A8AADB2-25FE-AE41-9725-79D0117BB7A9}" type="pres">
      <dgm:prSet presAssocID="{94577410-A4E6-4D64-BAE1-EFF6B1B49C59}" presName="background" presStyleLbl="node0" presStyleIdx="0" presStyleCnt="2"/>
      <dgm:spPr/>
    </dgm:pt>
    <dgm:pt modelId="{70ED24B7-CAC6-3140-95BA-8093AF109762}" type="pres">
      <dgm:prSet presAssocID="{94577410-A4E6-4D64-BAE1-EFF6B1B49C59}" presName="text" presStyleLbl="fgAcc0" presStyleIdx="0" presStyleCnt="2">
        <dgm:presLayoutVars>
          <dgm:chPref val="3"/>
        </dgm:presLayoutVars>
      </dgm:prSet>
      <dgm:spPr/>
      <dgm:t>
        <a:bodyPr/>
        <a:lstStyle/>
        <a:p>
          <a:endParaRPr lang="en-US"/>
        </a:p>
      </dgm:t>
    </dgm:pt>
    <dgm:pt modelId="{90D4AAB3-6D5B-1743-9EAF-B83A64F8185B}" type="pres">
      <dgm:prSet presAssocID="{94577410-A4E6-4D64-BAE1-EFF6B1B49C59}" presName="hierChild2" presStyleCnt="0"/>
      <dgm:spPr/>
    </dgm:pt>
    <dgm:pt modelId="{98CACCFA-E6DC-8540-8C34-3D3A3D780D28}" type="pres">
      <dgm:prSet presAssocID="{AC735591-99FE-4C5A-9FDD-46647B4D2EA4}" presName="hierRoot1" presStyleCnt="0"/>
      <dgm:spPr/>
    </dgm:pt>
    <dgm:pt modelId="{7248C114-8B37-8945-BA2C-63796846762F}" type="pres">
      <dgm:prSet presAssocID="{AC735591-99FE-4C5A-9FDD-46647B4D2EA4}" presName="composite" presStyleCnt="0"/>
      <dgm:spPr/>
    </dgm:pt>
    <dgm:pt modelId="{D4342C57-EBE1-9848-80E7-D160D7BD0BCC}" type="pres">
      <dgm:prSet presAssocID="{AC735591-99FE-4C5A-9FDD-46647B4D2EA4}" presName="background" presStyleLbl="node0" presStyleIdx="1" presStyleCnt="2"/>
      <dgm:spPr/>
    </dgm:pt>
    <dgm:pt modelId="{5E4084AD-3A15-E24F-9750-04CA611FF309}" type="pres">
      <dgm:prSet presAssocID="{AC735591-99FE-4C5A-9FDD-46647B4D2EA4}" presName="text" presStyleLbl="fgAcc0" presStyleIdx="1" presStyleCnt="2">
        <dgm:presLayoutVars>
          <dgm:chPref val="3"/>
        </dgm:presLayoutVars>
      </dgm:prSet>
      <dgm:spPr/>
      <dgm:t>
        <a:bodyPr/>
        <a:lstStyle/>
        <a:p>
          <a:endParaRPr lang="en-US"/>
        </a:p>
      </dgm:t>
    </dgm:pt>
    <dgm:pt modelId="{D13BA361-D1E9-E44E-9E37-A6D753A53972}" type="pres">
      <dgm:prSet presAssocID="{AC735591-99FE-4C5A-9FDD-46647B4D2EA4}" presName="hierChild2" presStyleCnt="0"/>
      <dgm:spPr/>
    </dgm:pt>
  </dgm:ptLst>
  <dgm:cxnLst>
    <dgm:cxn modelId="{CEA38EF4-DF52-4C07-8F7C-D9652BDC86F8}" srcId="{57835A65-1D55-49A3-AEE1-109F3B0F80A9}" destId="{AC735591-99FE-4C5A-9FDD-46647B4D2EA4}" srcOrd="1" destOrd="0" parTransId="{EE92AA8A-B1BD-4A17-8557-650DCFA9526F}" sibTransId="{2A4DA0EB-A372-46C4-89AD-656911AF6CD4}"/>
    <dgm:cxn modelId="{498F32A3-AA3F-F549-A3BC-F053F7A0CD35}" type="presOf" srcId="{94577410-A4E6-4D64-BAE1-EFF6B1B49C59}" destId="{70ED24B7-CAC6-3140-95BA-8093AF109762}" srcOrd="0" destOrd="0" presId="urn:microsoft.com/office/officeart/2005/8/layout/hierarchy1"/>
    <dgm:cxn modelId="{EB68B0F1-0AD4-8349-9DC5-A0A3F0DB6E83}" type="presOf" srcId="{57835A65-1D55-49A3-AEE1-109F3B0F80A9}" destId="{E4A15954-587B-DB46-844D-B4B93EAE243C}" srcOrd="0" destOrd="0" presId="urn:microsoft.com/office/officeart/2005/8/layout/hierarchy1"/>
    <dgm:cxn modelId="{DF76FFD1-CFA6-6F4F-A3CC-9E845F0A189E}" type="presOf" srcId="{AC735591-99FE-4C5A-9FDD-46647B4D2EA4}" destId="{5E4084AD-3A15-E24F-9750-04CA611FF309}" srcOrd="0" destOrd="0" presId="urn:microsoft.com/office/officeart/2005/8/layout/hierarchy1"/>
    <dgm:cxn modelId="{18E721C5-9368-4EB9-91D0-A14E128D790D}" srcId="{57835A65-1D55-49A3-AEE1-109F3B0F80A9}" destId="{94577410-A4E6-4D64-BAE1-EFF6B1B49C59}" srcOrd="0" destOrd="0" parTransId="{42B2B163-85F2-4119-9FE8-D594F64EE6AC}" sibTransId="{8CDC5283-C897-439D-92FA-49B5D9EC8CD7}"/>
    <dgm:cxn modelId="{96C1A280-3422-B44C-A5F3-E2C7C834E830}" type="presParOf" srcId="{E4A15954-587B-DB46-844D-B4B93EAE243C}" destId="{8991447A-55FE-CE4D-B9EA-C833AB0CCB39}" srcOrd="0" destOrd="0" presId="urn:microsoft.com/office/officeart/2005/8/layout/hierarchy1"/>
    <dgm:cxn modelId="{F007C0B8-944E-8C4B-99C9-FE83D74F5624}" type="presParOf" srcId="{8991447A-55FE-CE4D-B9EA-C833AB0CCB39}" destId="{E24E501B-0D9B-9D4A-B0C0-C23F2DB34E6E}" srcOrd="0" destOrd="0" presId="urn:microsoft.com/office/officeart/2005/8/layout/hierarchy1"/>
    <dgm:cxn modelId="{9EE6563C-3839-3E4C-9335-A9E95B9E9355}" type="presParOf" srcId="{E24E501B-0D9B-9D4A-B0C0-C23F2DB34E6E}" destId="{0A8AADB2-25FE-AE41-9725-79D0117BB7A9}" srcOrd="0" destOrd="0" presId="urn:microsoft.com/office/officeart/2005/8/layout/hierarchy1"/>
    <dgm:cxn modelId="{DE5FBCFD-7076-604A-AC1C-7FEDD17A281D}" type="presParOf" srcId="{E24E501B-0D9B-9D4A-B0C0-C23F2DB34E6E}" destId="{70ED24B7-CAC6-3140-95BA-8093AF109762}" srcOrd="1" destOrd="0" presId="urn:microsoft.com/office/officeart/2005/8/layout/hierarchy1"/>
    <dgm:cxn modelId="{708742B7-00E0-B54E-987E-E84C5FFF1A1C}" type="presParOf" srcId="{8991447A-55FE-CE4D-B9EA-C833AB0CCB39}" destId="{90D4AAB3-6D5B-1743-9EAF-B83A64F8185B}" srcOrd="1" destOrd="0" presId="urn:microsoft.com/office/officeart/2005/8/layout/hierarchy1"/>
    <dgm:cxn modelId="{5D379315-A8AD-1A43-BC2A-969D025E67F8}" type="presParOf" srcId="{E4A15954-587B-DB46-844D-B4B93EAE243C}" destId="{98CACCFA-E6DC-8540-8C34-3D3A3D780D28}" srcOrd="1" destOrd="0" presId="urn:microsoft.com/office/officeart/2005/8/layout/hierarchy1"/>
    <dgm:cxn modelId="{17AF63A0-07F9-5448-BD72-C45B7600B4CD}" type="presParOf" srcId="{98CACCFA-E6DC-8540-8C34-3D3A3D780D28}" destId="{7248C114-8B37-8945-BA2C-63796846762F}" srcOrd="0" destOrd="0" presId="urn:microsoft.com/office/officeart/2005/8/layout/hierarchy1"/>
    <dgm:cxn modelId="{577801A5-4FEE-3D4B-8095-89ADFB0B0342}" type="presParOf" srcId="{7248C114-8B37-8945-BA2C-63796846762F}" destId="{D4342C57-EBE1-9848-80E7-D160D7BD0BCC}" srcOrd="0" destOrd="0" presId="urn:microsoft.com/office/officeart/2005/8/layout/hierarchy1"/>
    <dgm:cxn modelId="{CCA1B041-E78E-5B4D-9D86-1306877CA514}" type="presParOf" srcId="{7248C114-8B37-8945-BA2C-63796846762F}" destId="{5E4084AD-3A15-E24F-9750-04CA611FF309}" srcOrd="1" destOrd="0" presId="urn:microsoft.com/office/officeart/2005/8/layout/hierarchy1"/>
    <dgm:cxn modelId="{2BF46F4C-9DF0-FC40-9B45-0F2AEA0F442B}" type="presParOf" srcId="{98CACCFA-E6DC-8540-8C34-3D3A3D780D28}" destId="{D13BA361-D1E9-E44E-9E37-A6D753A5397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1A8FA5-0C48-374B-8652-7E9332ADE226}" type="datetimeFigureOut">
              <a:rPr lang="en-US" smtClean="0"/>
              <a:t>11/22/2021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4E7A0E-04AA-B644-91F7-2BEB9C72C68C}" type="slidenum">
              <a:rPr lang="en-US" smtClean="0"/>
              <a:t>‹#›</a:t>
            </a:fld>
            <a:endParaRPr lang="en-US"/>
          </a:p>
        </p:txBody>
      </p:sp>
    </p:spTree>
    <p:extLst>
      <p:ext uri="{BB962C8B-B14F-4D97-AF65-F5344CB8AC3E}">
        <p14:creationId xmlns:p14="http://schemas.microsoft.com/office/powerpoint/2010/main" val="213560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64E7A0E-04AA-B644-91F7-2BEB9C72C68C}" type="slidenum">
              <a:rPr lang="en-US" smtClean="0"/>
              <a:t>2</a:t>
            </a:fld>
            <a:endParaRPr lang="en-US"/>
          </a:p>
        </p:txBody>
      </p:sp>
    </p:spTree>
    <p:extLst>
      <p:ext uri="{BB962C8B-B14F-4D97-AF65-F5344CB8AC3E}">
        <p14:creationId xmlns:p14="http://schemas.microsoft.com/office/powerpoint/2010/main" val="1106007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4E7A0E-04AA-B644-91F7-2BEB9C72C68C}" type="slidenum">
              <a:rPr lang="en-US" smtClean="0"/>
              <a:t>48</a:t>
            </a:fld>
            <a:endParaRPr lang="en-US"/>
          </a:p>
        </p:txBody>
      </p:sp>
    </p:spTree>
    <p:extLst>
      <p:ext uri="{BB962C8B-B14F-4D97-AF65-F5344CB8AC3E}">
        <p14:creationId xmlns:p14="http://schemas.microsoft.com/office/powerpoint/2010/main" val="3764767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4C525A-DC19-4021-BB35-9C29577AFD61}" type="slidenum">
              <a:rPr lang="en-US" smtClean="0"/>
              <a:t>4</a:t>
            </a:fld>
            <a:endParaRPr lang="en-US"/>
          </a:p>
        </p:txBody>
      </p:sp>
    </p:spTree>
    <p:extLst>
      <p:ext uri="{BB962C8B-B14F-4D97-AF65-F5344CB8AC3E}">
        <p14:creationId xmlns:p14="http://schemas.microsoft.com/office/powerpoint/2010/main" val="3138838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Discussion: We are going to review </a:t>
            </a:r>
            <a:r>
              <a:rPr lang="en-US" baseline="0" dirty="0"/>
              <a:t>a summary of the major changes to the PSM, which were necessary to bring the PSM into compliance with the Regulations. There are three major changes – we are going to discuss them in turn. The first is new definition of “Title IX Sexual Harassment”</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654C525A-DC19-4021-BB35-9C29577AFD61}" type="slidenum">
              <a:rPr lang="en-US" smtClean="0"/>
              <a:t>5</a:t>
            </a:fld>
            <a:endParaRPr lang="en-US"/>
          </a:p>
        </p:txBody>
      </p:sp>
    </p:spTree>
    <p:extLst>
      <p:ext uri="{BB962C8B-B14F-4D97-AF65-F5344CB8AC3E}">
        <p14:creationId xmlns:p14="http://schemas.microsoft.com/office/powerpoint/2010/main" val="552013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4E7A0E-04AA-B644-91F7-2BEB9C72C68C}" type="slidenum">
              <a:rPr lang="en-US" smtClean="0"/>
              <a:t>7</a:t>
            </a:fld>
            <a:endParaRPr lang="en-US"/>
          </a:p>
        </p:txBody>
      </p:sp>
    </p:spTree>
    <p:extLst>
      <p:ext uri="{BB962C8B-B14F-4D97-AF65-F5344CB8AC3E}">
        <p14:creationId xmlns:p14="http://schemas.microsoft.com/office/powerpoint/2010/main" val="2980701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4E7A0E-04AA-B644-91F7-2BEB9C72C68C}" type="slidenum">
              <a:rPr lang="en-US" smtClean="0"/>
              <a:t>9</a:t>
            </a:fld>
            <a:endParaRPr lang="en-US"/>
          </a:p>
        </p:txBody>
      </p:sp>
    </p:spTree>
    <p:extLst>
      <p:ext uri="{BB962C8B-B14F-4D97-AF65-F5344CB8AC3E}">
        <p14:creationId xmlns:p14="http://schemas.microsoft.com/office/powerpoint/2010/main" val="343447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654C525A-DC19-4021-BB35-9C29577AFD61}" type="slidenum">
              <a:rPr lang="en-US" smtClean="0"/>
              <a:t>17</a:t>
            </a:fld>
            <a:endParaRPr lang="en-US"/>
          </a:p>
        </p:txBody>
      </p:sp>
    </p:spTree>
    <p:extLst>
      <p:ext uri="{BB962C8B-B14F-4D97-AF65-F5344CB8AC3E}">
        <p14:creationId xmlns:p14="http://schemas.microsoft.com/office/powerpoint/2010/main" val="2078831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654C525A-DC19-4021-BB35-9C29577AFD61}" type="slidenum">
              <a:rPr lang="en-US" smtClean="0"/>
              <a:t>19</a:t>
            </a:fld>
            <a:endParaRPr lang="en-US"/>
          </a:p>
        </p:txBody>
      </p:sp>
    </p:spTree>
    <p:extLst>
      <p:ext uri="{BB962C8B-B14F-4D97-AF65-F5344CB8AC3E}">
        <p14:creationId xmlns:p14="http://schemas.microsoft.com/office/powerpoint/2010/main" val="2927138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4E7A0E-04AA-B644-91F7-2BEB9C72C68C}" type="slidenum">
              <a:rPr lang="en-US" smtClean="0"/>
              <a:t>23</a:t>
            </a:fld>
            <a:endParaRPr lang="en-US"/>
          </a:p>
        </p:txBody>
      </p:sp>
    </p:spTree>
    <p:extLst>
      <p:ext uri="{BB962C8B-B14F-4D97-AF65-F5344CB8AC3E}">
        <p14:creationId xmlns:p14="http://schemas.microsoft.com/office/powerpoint/2010/main" val="4265844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4E7A0E-04AA-B644-91F7-2BEB9C72C68C}" type="slidenum">
              <a:rPr lang="en-US" smtClean="0"/>
              <a:t>47</a:t>
            </a:fld>
            <a:endParaRPr lang="en-US"/>
          </a:p>
        </p:txBody>
      </p:sp>
    </p:spTree>
    <p:extLst>
      <p:ext uri="{BB962C8B-B14F-4D97-AF65-F5344CB8AC3E}">
        <p14:creationId xmlns:p14="http://schemas.microsoft.com/office/powerpoint/2010/main" val="3106432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15FF90E9-0A2B-42C4-916C-99A9C9C44356}" type="datetimeFigureOut">
              <a:rPr lang="en-US" smtClean="0"/>
              <a:t>11/22/2021</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999C50E2-B4A8-41BB-A574-967911A7F143}" type="slidenum">
              <a:rPr lang="en-US" smtClean="0"/>
              <a:t>‹#›</a:t>
            </a:fld>
            <a:endParaRPr lang="en-US"/>
          </a:p>
        </p:txBody>
      </p:sp>
    </p:spTree>
    <p:extLst>
      <p:ext uri="{BB962C8B-B14F-4D97-AF65-F5344CB8AC3E}">
        <p14:creationId xmlns:p14="http://schemas.microsoft.com/office/powerpoint/2010/main" val="3326233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FF90E9-0A2B-42C4-916C-99A9C9C44356}"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C50E2-B4A8-41BB-A574-967911A7F143}" type="slidenum">
              <a:rPr lang="en-US" smtClean="0"/>
              <a:t>‹#›</a:t>
            </a:fld>
            <a:endParaRPr lang="en-US"/>
          </a:p>
        </p:txBody>
      </p:sp>
    </p:spTree>
    <p:extLst>
      <p:ext uri="{BB962C8B-B14F-4D97-AF65-F5344CB8AC3E}">
        <p14:creationId xmlns:p14="http://schemas.microsoft.com/office/powerpoint/2010/main" val="3867960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15FF90E9-0A2B-42C4-916C-99A9C9C44356}" type="datetimeFigureOut">
              <a:rPr lang="en-US" smtClean="0"/>
              <a:t>11/22/2021</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999C50E2-B4A8-41BB-A574-967911A7F143}" type="slidenum">
              <a:rPr lang="en-US" smtClean="0"/>
              <a:t>‹#›</a:t>
            </a:fld>
            <a:endParaRPr lang="en-US"/>
          </a:p>
        </p:txBody>
      </p:sp>
    </p:spTree>
    <p:extLst>
      <p:ext uri="{BB962C8B-B14F-4D97-AF65-F5344CB8AC3E}">
        <p14:creationId xmlns:p14="http://schemas.microsoft.com/office/powerpoint/2010/main" val="3516414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FF90E9-0A2B-42C4-916C-99A9C9C44356}"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C50E2-B4A8-41BB-A574-967911A7F143}" type="slidenum">
              <a:rPr lang="en-US" smtClean="0"/>
              <a:t>‹#›</a:t>
            </a:fld>
            <a:endParaRPr lang="en-US"/>
          </a:p>
        </p:txBody>
      </p:sp>
    </p:spTree>
    <p:extLst>
      <p:ext uri="{BB962C8B-B14F-4D97-AF65-F5344CB8AC3E}">
        <p14:creationId xmlns:p14="http://schemas.microsoft.com/office/powerpoint/2010/main" val="3929480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15FF90E9-0A2B-42C4-916C-99A9C9C44356}" type="datetimeFigureOut">
              <a:rPr lang="en-US" smtClean="0"/>
              <a:t>11/22/2021</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999C50E2-B4A8-41BB-A574-967911A7F143}" type="slidenum">
              <a:rPr lang="en-US" smtClean="0"/>
              <a:t>‹#›</a:t>
            </a:fld>
            <a:endParaRPr lang="en-US"/>
          </a:p>
        </p:txBody>
      </p:sp>
    </p:spTree>
    <p:extLst>
      <p:ext uri="{BB962C8B-B14F-4D97-AF65-F5344CB8AC3E}">
        <p14:creationId xmlns:p14="http://schemas.microsoft.com/office/powerpoint/2010/main" val="32217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15FF90E9-0A2B-42C4-916C-99A9C9C44356}" type="datetimeFigureOut">
              <a:rPr lang="en-US" smtClean="0"/>
              <a:t>11/22/2021</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999C50E2-B4A8-41BB-A574-967911A7F143}" type="slidenum">
              <a:rPr lang="en-US" smtClean="0"/>
              <a:t>‹#›</a:t>
            </a:fld>
            <a:endParaRPr lang="en-US"/>
          </a:p>
        </p:txBody>
      </p:sp>
    </p:spTree>
    <p:extLst>
      <p:ext uri="{BB962C8B-B14F-4D97-AF65-F5344CB8AC3E}">
        <p14:creationId xmlns:p14="http://schemas.microsoft.com/office/powerpoint/2010/main" val="271906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15FF90E9-0A2B-42C4-916C-99A9C9C44356}" type="datetimeFigureOut">
              <a:rPr lang="en-US" smtClean="0"/>
              <a:t>11/22/2021</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999C50E2-B4A8-41BB-A574-967911A7F143}" type="slidenum">
              <a:rPr lang="en-US" smtClean="0"/>
              <a:t>‹#›</a:t>
            </a:fld>
            <a:endParaRPr lang="en-US"/>
          </a:p>
        </p:txBody>
      </p:sp>
    </p:spTree>
    <p:extLst>
      <p:ext uri="{BB962C8B-B14F-4D97-AF65-F5344CB8AC3E}">
        <p14:creationId xmlns:p14="http://schemas.microsoft.com/office/powerpoint/2010/main" val="1402212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FF90E9-0A2B-42C4-916C-99A9C9C44356}" type="datetimeFigureOut">
              <a:rPr lang="en-US" smtClean="0"/>
              <a:t>11/22/2021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9C50E2-B4A8-41BB-A574-967911A7F143}" type="slidenum">
              <a:rPr lang="en-US" smtClean="0"/>
              <a:t>‹#›</a:t>
            </a:fld>
            <a:endParaRPr lang="en-US"/>
          </a:p>
        </p:txBody>
      </p:sp>
    </p:spTree>
    <p:extLst>
      <p:ext uri="{BB962C8B-B14F-4D97-AF65-F5344CB8AC3E}">
        <p14:creationId xmlns:p14="http://schemas.microsoft.com/office/powerpoint/2010/main" val="2329929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15FF90E9-0A2B-42C4-916C-99A9C9C44356}" type="datetimeFigureOut">
              <a:rPr lang="en-US" smtClean="0"/>
              <a:t>11/22/2021</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999C50E2-B4A8-41BB-A574-967911A7F143}" type="slidenum">
              <a:rPr lang="en-US" smtClean="0"/>
              <a:t>‹#›</a:t>
            </a:fld>
            <a:endParaRPr lang="en-US"/>
          </a:p>
        </p:txBody>
      </p:sp>
    </p:spTree>
    <p:extLst>
      <p:ext uri="{BB962C8B-B14F-4D97-AF65-F5344CB8AC3E}">
        <p14:creationId xmlns:p14="http://schemas.microsoft.com/office/powerpoint/2010/main" val="255798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FF90E9-0A2B-42C4-916C-99A9C9C44356}"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C50E2-B4A8-41BB-A574-967911A7F143}" type="slidenum">
              <a:rPr lang="en-US" smtClean="0"/>
              <a:t>‹#›</a:t>
            </a:fld>
            <a:endParaRPr lang="en-US"/>
          </a:p>
        </p:txBody>
      </p:sp>
    </p:spTree>
    <p:extLst>
      <p:ext uri="{BB962C8B-B14F-4D97-AF65-F5344CB8AC3E}">
        <p14:creationId xmlns:p14="http://schemas.microsoft.com/office/powerpoint/2010/main" val="577957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15FF90E9-0A2B-42C4-916C-99A9C9C44356}" type="datetimeFigureOut">
              <a:rPr lang="en-US" smtClean="0"/>
              <a:t>11/22/2021</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999C50E2-B4A8-41BB-A574-967911A7F143}" type="slidenum">
              <a:rPr lang="en-US" smtClean="0"/>
              <a:t>‹#›</a:t>
            </a:fld>
            <a:endParaRPr lang="en-US"/>
          </a:p>
        </p:txBody>
      </p:sp>
    </p:spTree>
    <p:extLst>
      <p:ext uri="{BB962C8B-B14F-4D97-AF65-F5344CB8AC3E}">
        <p14:creationId xmlns:p14="http://schemas.microsoft.com/office/powerpoint/2010/main" val="389138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15FF90E9-0A2B-42C4-916C-99A9C9C44356}" type="datetimeFigureOut">
              <a:rPr lang="en-US" smtClean="0"/>
              <a:t>11/22/2021</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999C50E2-B4A8-41BB-A574-967911A7F143}" type="slidenum">
              <a:rPr lang="en-US" smtClean="0"/>
              <a:t>‹#›</a:t>
            </a:fld>
            <a:endParaRPr lang="en-US"/>
          </a:p>
        </p:txBody>
      </p:sp>
    </p:spTree>
    <p:extLst>
      <p:ext uri="{BB962C8B-B14F-4D97-AF65-F5344CB8AC3E}">
        <p14:creationId xmlns:p14="http://schemas.microsoft.com/office/powerpoint/2010/main" val="247632950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5.xml.rels><?xml version="1.0" encoding="UTF-8" standalone="yes"?>
<Relationships xmlns="http://schemas.openxmlformats.org/package/2006/relationships"><Relationship Id="rId2" Type="http://schemas.openxmlformats.org/officeDocument/2006/relationships/hyperlink" Target="https://www.cuny.edu/wp-content/uploads/sites/4/page-assets/about/administration/offices/office-of-risk-audit-and-compliance/title-ix/CUNY-Sexual-Misconduct-Allegation-Form.pdf"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www.dhr.ny.gov/" TargetMode="External"/><Relationship Id="rId2" Type="http://schemas.openxmlformats.org/officeDocument/2006/relationships/hyperlink" Target="http://www1.nyc.gov/site/cchr/index.page" TargetMode="External"/><Relationship Id="rId1" Type="http://schemas.openxmlformats.org/officeDocument/2006/relationships/slideLayout" Target="../slideLayouts/slideLayout2.xml"/><Relationship Id="rId6" Type="http://schemas.openxmlformats.org/officeDocument/2006/relationships/hyperlink" Target="http://www2.ed.gov/ocr" TargetMode="External"/><Relationship Id="rId5" Type="http://schemas.openxmlformats.org/officeDocument/2006/relationships/hyperlink" Target="http://www.justice.gov/" TargetMode="External"/><Relationship Id="rId4" Type="http://schemas.openxmlformats.org/officeDocument/2006/relationships/hyperlink" Target="http://www.eeoc.gov/"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mailto:mmorales@brooklyn.cuny.edu" TargetMode="External"/><Relationship Id="rId2" Type="http://schemas.openxmlformats.org/officeDocument/2006/relationships/image" Target="../media/image8.gif"/><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xmlns="" id="{6BDBA639-2A71-4A60-A71A-FF1836F546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xmlns="" id="{5E208A8B-5EBD-4532-BE72-26414FA7CF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39" name="Freeform 5">
              <a:extLst>
                <a:ext uri="{FF2B5EF4-FFF2-40B4-BE49-F238E27FC236}">
                  <a16:creationId xmlns:a16="http://schemas.microsoft.com/office/drawing/2014/main" xmlns="" id="{15D09196-B338-4AB5-A71B-CFD5FFCA62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a:extLst>
                <a:ext uri="{FF2B5EF4-FFF2-40B4-BE49-F238E27FC236}">
                  <a16:creationId xmlns:a16="http://schemas.microsoft.com/office/drawing/2014/main" xmlns="" id="{F50B4463-128A-4677-A285-C017E6C543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a:extLst>
                <a:ext uri="{FF2B5EF4-FFF2-40B4-BE49-F238E27FC236}">
                  <a16:creationId xmlns:a16="http://schemas.microsoft.com/office/drawing/2014/main" xmlns="" id="{1D9B95CD-F023-4DFA-9678-1E02713F74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8">
              <a:extLst>
                <a:ext uri="{FF2B5EF4-FFF2-40B4-BE49-F238E27FC236}">
                  <a16:creationId xmlns:a16="http://schemas.microsoft.com/office/drawing/2014/main" xmlns="" id="{1DDF47A8-BE7B-43F3-A500-F5A4656D83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9">
              <a:extLst>
                <a:ext uri="{FF2B5EF4-FFF2-40B4-BE49-F238E27FC236}">
                  <a16:creationId xmlns:a16="http://schemas.microsoft.com/office/drawing/2014/main" xmlns="" id="{2DD394DE-76FB-42F8-85F2-FD436F4232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0">
              <a:extLst>
                <a:ext uri="{FF2B5EF4-FFF2-40B4-BE49-F238E27FC236}">
                  <a16:creationId xmlns:a16="http://schemas.microsoft.com/office/drawing/2014/main" xmlns="" id="{B95F2EFB-87E6-4400-AAF3-7EB8B4F1561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1">
              <a:extLst>
                <a:ext uri="{FF2B5EF4-FFF2-40B4-BE49-F238E27FC236}">
                  <a16:creationId xmlns:a16="http://schemas.microsoft.com/office/drawing/2014/main" xmlns="" id="{1D463476-2BC7-418C-9D6F-51444B11A7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a:extLst>
                <a:ext uri="{FF2B5EF4-FFF2-40B4-BE49-F238E27FC236}">
                  <a16:creationId xmlns:a16="http://schemas.microsoft.com/office/drawing/2014/main" xmlns="" id="{24011122-2495-478A-81BF-ABBDEA1DA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a:extLst>
                <a:ext uri="{FF2B5EF4-FFF2-40B4-BE49-F238E27FC236}">
                  <a16:creationId xmlns:a16="http://schemas.microsoft.com/office/drawing/2014/main" xmlns="" id="{C79E87C5-E5B3-476B-B539-FC9CF4A33B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4">
              <a:extLst>
                <a:ext uri="{FF2B5EF4-FFF2-40B4-BE49-F238E27FC236}">
                  <a16:creationId xmlns:a16="http://schemas.microsoft.com/office/drawing/2014/main" xmlns="" id="{956029CA-2B38-434D-9044-5FF3A1ECD1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15">
              <a:extLst>
                <a:ext uri="{FF2B5EF4-FFF2-40B4-BE49-F238E27FC236}">
                  <a16:creationId xmlns:a16="http://schemas.microsoft.com/office/drawing/2014/main" xmlns="" id="{9514CFB6-E8DB-43DC-B1CD-9CC2D4B276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0" name="Freeform 16">
              <a:extLst>
                <a:ext uri="{FF2B5EF4-FFF2-40B4-BE49-F238E27FC236}">
                  <a16:creationId xmlns:a16="http://schemas.microsoft.com/office/drawing/2014/main" xmlns="" id="{BD8C1FC8-E550-45BE-9F30-822BAB3781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1" name="Freeform 17">
              <a:extLst>
                <a:ext uri="{FF2B5EF4-FFF2-40B4-BE49-F238E27FC236}">
                  <a16:creationId xmlns:a16="http://schemas.microsoft.com/office/drawing/2014/main" xmlns="" id="{D1646B5D-A7B7-41EC-9591-0E0C0F4F94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a:extLst>
                <a:ext uri="{FF2B5EF4-FFF2-40B4-BE49-F238E27FC236}">
                  <a16:creationId xmlns:a16="http://schemas.microsoft.com/office/drawing/2014/main" xmlns="" id="{E2118E93-481E-4843-987E-378187AA37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a:extLst>
                <a:ext uri="{FF2B5EF4-FFF2-40B4-BE49-F238E27FC236}">
                  <a16:creationId xmlns:a16="http://schemas.microsoft.com/office/drawing/2014/main" xmlns="" id="{77038464-F4E2-47EC-A87F-18469191E3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a:extLst>
                <a:ext uri="{FF2B5EF4-FFF2-40B4-BE49-F238E27FC236}">
                  <a16:creationId xmlns:a16="http://schemas.microsoft.com/office/drawing/2014/main" xmlns="" id="{FB3BBEB1-E146-408F-95B7-EE2F269DE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1">
              <a:extLst>
                <a:ext uri="{FF2B5EF4-FFF2-40B4-BE49-F238E27FC236}">
                  <a16:creationId xmlns:a16="http://schemas.microsoft.com/office/drawing/2014/main" xmlns="" id="{C765B285-56EC-47FC-B116-274EBBD61A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2">
              <a:extLst>
                <a:ext uri="{FF2B5EF4-FFF2-40B4-BE49-F238E27FC236}">
                  <a16:creationId xmlns:a16="http://schemas.microsoft.com/office/drawing/2014/main" xmlns="" id="{CB4A6191-6913-42EA-905E-8A174AE2C9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23">
              <a:extLst>
                <a:ext uri="{FF2B5EF4-FFF2-40B4-BE49-F238E27FC236}">
                  <a16:creationId xmlns:a16="http://schemas.microsoft.com/office/drawing/2014/main" xmlns="" id="{8ADEEF92-F481-475A-845C-5E940F0D55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59" name="Freeform: Shape 58">
            <a:extLst>
              <a:ext uri="{FF2B5EF4-FFF2-40B4-BE49-F238E27FC236}">
                <a16:creationId xmlns:a16="http://schemas.microsoft.com/office/drawing/2014/main" xmlns="" id="{D9C506D7-84CB-4057-A44A-465313E785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Oval 32">
            <a:extLst>
              <a:ext uri="{FF2B5EF4-FFF2-40B4-BE49-F238E27FC236}">
                <a16:creationId xmlns:a16="http://schemas.microsoft.com/office/drawing/2014/main" xmlns="" id="{7842FC68-61FD-4700-8A22-BB8B071884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359741" y="1748983"/>
            <a:ext cx="6959446" cy="1543822"/>
          </a:xfrm>
        </p:spPr>
        <p:txBody>
          <a:bodyPr>
            <a:normAutofit/>
          </a:bodyPr>
          <a:lstStyle/>
          <a:p>
            <a:r>
              <a:rPr lang="en-US" sz="4800" b="1" i="1" dirty="0"/>
              <a:t>CUNYAC Staff Title IX Sexual Assault Training</a:t>
            </a:r>
          </a:p>
        </p:txBody>
      </p:sp>
      <p:sp>
        <p:nvSpPr>
          <p:cNvPr id="3" name="Subtitle 2"/>
          <p:cNvSpPr>
            <a:spLocks noGrp="1"/>
          </p:cNvSpPr>
          <p:nvPr>
            <p:ph type="subTitle" idx="1"/>
          </p:nvPr>
        </p:nvSpPr>
        <p:spPr>
          <a:xfrm>
            <a:off x="3329092" y="3688936"/>
            <a:ext cx="6643680" cy="1143049"/>
          </a:xfrm>
        </p:spPr>
        <p:txBody>
          <a:bodyPr>
            <a:noAutofit/>
          </a:bodyPr>
          <a:lstStyle/>
          <a:p>
            <a:pPr algn="l"/>
            <a:r>
              <a:rPr lang="en-US" dirty="0"/>
              <a:t>Rodney Pepe-Souvenir, Esq. </a:t>
            </a:r>
            <a:r>
              <a:rPr lang="en-US" i="1" dirty="0"/>
              <a:t>University Title IX Director</a:t>
            </a:r>
          </a:p>
          <a:p>
            <a:pPr algn="l"/>
            <a:r>
              <a:rPr lang="en-US" dirty="0"/>
              <a:t>Joseph Awadjie, </a:t>
            </a:r>
            <a:r>
              <a:rPr lang="en-US" i="1" dirty="0"/>
              <a:t>University Student Life Manager and Associate Director for Compliance and External Relations, CUNY Athletics</a:t>
            </a:r>
          </a:p>
        </p:txBody>
      </p:sp>
      <p:sp>
        <p:nvSpPr>
          <p:cNvPr id="4" name="TextBox 3">
            <a:extLst>
              <a:ext uri="{FF2B5EF4-FFF2-40B4-BE49-F238E27FC236}">
                <a16:creationId xmlns:a16="http://schemas.microsoft.com/office/drawing/2014/main" xmlns="" id="{C1806F86-5CD9-7945-983D-7968D966962F}"/>
              </a:ext>
            </a:extLst>
          </p:cNvPr>
          <p:cNvSpPr txBox="1"/>
          <p:nvPr/>
        </p:nvSpPr>
        <p:spPr>
          <a:xfrm>
            <a:off x="5064395" y="5186794"/>
            <a:ext cx="2186545" cy="369332"/>
          </a:xfrm>
          <a:prstGeom prst="rect">
            <a:avLst/>
          </a:prstGeom>
          <a:noFill/>
        </p:spPr>
        <p:txBody>
          <a:bodyPr wrap="square" rtlCol="0">
            <a:spAutoFit/>
          </a:bodyPr>
          <a:lstStyle/>
          <a:p>
            <a:pPr algn="ctr"/>
            <a:r>
              <a:rPr lang="en-US" dirty="0">
                <a:solidFill>
                  <a:schemeClr val="bg1"/>
                </a:solidFill>
              </a:rPr>
              <a:t>Fall 2020</a:t>
            </a:r>
          </a:p>
        </p:txBody>
      </p:sp>
    </p:spTree>
    <p:extLst>
      <p:ext uri="{BB962C8B-B14F-4D97-AF65-F5344CB8AC3E}">
        <p14:creationId xmlns:p14="http://schemas.microsoft.com/office/powerpoint/2010/main" val="4031127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 name="Rectangle 103">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Freeform: Shape 105">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8" name="Freeform: Shape 107">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0" name="Freeform: Shape 109">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2" name="Freeform: Shape 111">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7874927" y="1124998"/>
            <a:ext cx="4084843" cy="4589717"/>
          </a:xfrm>
        </p:spPr>
        <p:txBody>
          <a:bodyPr>
            <a:normAutofit/>
          </a:bodyPr>
          <a:lstStyle/>
          <a:p>
            <a:pPr algn="l"/>
            <a:r>
              <a:rPr lang="en-US" sz="4100" b="1" i="1" dirty="0"/>
              <a:t>NCAA Executive Committee Statement on Sexual Violence Prevention and Complaint Resolution </a:t>
            </a:r>
          </a:p>
        </p:txBody>
      </p:sp>
      <p:sp>
        <p:nvSpPr>
          <p:cNvPr id="4" name="Slide Number Placeholder 3"/>
          <p:cNvSpPr>
            <a:spLocks noGrp="1"/>
          </p:cNvSpPr>
          <p:nvPr>
            <p:ph type="sldNum" sz="quarter" idx="12"/>
          </p:nvPr>
        </p:nvSpPr>
        <p:spPr>
          <a:xfrm>
            <a:off x="10469880" y="320040"/>
            <a:ext cx="914400" cy="320040"/>
          </a:xfrm>
        </p:spPr>
        <p:txBody>
          <a:bodyPr>
            <a:normAutofit/>
          </a:bodyPr>
          <a:lstStyle/>
          <a:p>
            <a:pPr>
              <a:spcAft>
                <a:spcPts val="600"/>
              </a:spcAft>
            </a:pPr>
            <a:fld id="{A0B1D241-89EF-44EB-AD2F-EB49C8D46E0C}" type="slidenum">
              <a:rPr lang="en-US">
                <a:solidFill>
                  <a:srgbClr val="FFFFFF"/>
                </a:solidFill>
              </a:rPr>
              <a:pPr>
                <a:spcAft>
                  <a:spcPts val="600"/>
                </a:spcAft>
              </a:pPr>
              <a:t>10</a:t>
            </a:fld>
            <a:endParaRPr lang="en-US">
              <a:solidFill>
                <a:srgbClr val="FFFFFF"/>
              </a:solidFill>
            </a:endParaRPr>
          </a:p>
        </p:txBody>
      </p:sp>
      <p:sp>
        <p:nvSpPr>
          <p:cNvPr id="3" name="Content Placeholder 2"/>
          <p:cNvSpPr>
            <a:spLocks noGrp="1"/>
          </p:cNvSpPr>
          <p:nvPr>
            <p:ph idx="1"/>
          </p:nvPr>
        </p:nvSpPr>
        <p:spPr>
          <a:xfrm>
            <a:off x="300572" y="152400"/>
            <a:ext cx="6244453" cy="6705600"/>
          </a:xfrm>
        </p:spPr>
        <p:txBody>
          <a:bodyPr>
            <a:normAutofit/>
          </a:bodyPr>
          <a:lstStyle/>
          <a:p>
            <a:pPr>
              <a:lnSpc>
                <a:spcPct val="110000"/>
              </a:lnSpc>
            </a:pPr>
            <a:r>
              <a:rPr lang="en-US" sz="1600" i="1" dirty="0"/>
              <a:t>Athletics departments must:</a:t>
            </a:r>
          </a:p>
          <a:p>
            <a:pPr lvl="1">
              <a:lnSpc>
                <a:spcPct val="110000"/>
              </a:lnSpc>
            </a:pPr>
            <a:r>
              <a:rPr lang="en-US" b="1" dirty="0"/>
              <a:t>Comply with campus authorities </a:t>
            </a:r>
            <a:r>
              <a:rPr lang="en-US" dirty="0"/>
              <a:t>and ensure that all athletics staff, coaches, administrators and student-athletes </a:t>
            </a:r>
            <a:r>
              <a:rPr lang="en-US" b="1" dirty="0"/>
              <a:t>maintain a hostile-free environment for all student athletes regardless of gender or sexual orientation</a:t>
            </a:r>
          </a:p>
          <a:p>
            <a:pPr lvl="1">
              <a:lnSpc>
                <a:spcPct val="110000"/>
              </a:lnSpc>
            </a:pPr>
            <a:r>
              <a:rPr lang="en-US" b="1" dirty="0"/>
              <a:t>Know and follow campus protocol </a:t>
            </a:r>
            <a:r>
              <a:rPr lang="en-US" dirty="0"/>
              <a:t>for reporting incidents of sexual violence</a:t>
            </a:r>
          </a:p>
          <a:p>
            <a:pPr lvl="1">
              <a:lnSpc>
                <a:spcPct val="110000"/>
              </a:lnSpc>
            </a:pPr>
            <a:r>
              <a:rPr lang="en-US" b="1" dirty="0"/>
              <a:t>Report immediately </a:t>
            </a:r>
            <a:r>
              <a:rPr lang="en-US" dirty="0"/>
              <a:t>any suspected sexual misconduct or sexual violence to appropriate campus offices for investigation and adjudication</a:t>
            </a:r>
          </a:p>
          <a:p>
            <a:pPr lvl="1">
              <a:lnSpc>
                <a:spcPct val="110000"/>
              </a:lnSpc>
            </a:pPr>
            <a:endParaRPr lang="en-US" dirty="0"/>
          </a:p>
          <a:p>
            <a:pPr marL="914400" lvl="2" indent="0">
              <a:buNone/>
            </a:pPr>
            <a:r>
              <a:rPr lang="en-US" sz="1600" b="1" dirty="0">
                <a:solidFill>
                  <a:srgbClr val="C00000"/>
                </a:solidFill>
              </a:rPr>
              <a:t>*Although not members of the NCAA, this slide also applies to community college athletes*</a:t>
            </a:r>
          </a:p>
        </p:txBody>
      </p:sp>
    </p:spTree>
    <p:extLst>
      <p:ext uri="{BB962C8B-B14F-4D97-AF65-F5344CB8AC3E}">
        <p14:creationId xmlns:p14="http://schemas.microsoft.com/office/powerpoint/2010/main" val="3349405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3070AA56-1420-4943-90D3-50741174131F}"/>
              </a:ext>
            </a:extLst>
          </p:cNvPr>
          <p:cNvSpPr>
            <a:spLocks noGrp="1"/>
          </p:cNvSpPr>
          <p:nvPr>
            <p:ph type="title"/>
          </p:nvPr>
        </p:nvSpPr>
        <p:spPr>
          <a:xfrm>
            <a:off x="7874928" y="1124998"/>
            <a:ext cx="4135840" cy="4589717"/>
          </a:xfrm>
        </p:spPr>
        <p:txBody>
          <a:bodyPr>
            <a:normAutofit/>
          </a:bodyPr>
          <a:lstStyle/>
          <a:p>
            <a:pPr algn="l"/>
            <a:r>
              <a:rPr lang="en-US" sz="4100" b="1" i="1" dirty="0"/>
              <a:t>NCAA Executive Committee Statement on Sexual Violence Prevention and Complaint Resolution (cont.)</a:t>
            </a:r>
            <a:endParaRPr lang="en-US" sz="4100" b="1" dirty="0"/>
          </a:p>
        </p:txBody>
      </p:sp>
      <p:sp>
        <p:nvSpPr>
          <p:cNvPr id="3" name="Content Placeholder 2">
            <a:extLst>
              <a:ext uri="{FF2B5EF4-FFF2-40B4-BE49-F238E27FC236}">
                <a16:creationId xmlns:a16="http://schemas.microsoft.com/office/drawing/2014/main" xmlns="" id="{408158F3-1F46-E249-83AE-FB10E36CC49C}"/>
              </a:ext>
            </a:extLst>
          </p:cNvPr>
          <p:cNvSpPr>
            <a:spLocks noGrp="1"/>
          </p:cNvSpPr>
          <p:nvPr>
            <p:ph idx="1"/>
          </p:nvPr>
        </p:nvSpPr>
        <p:spPr>
          <a:xfrm>
            <a:off x="181231" y="794042"/>
            <a:ext cx="6044483" cy="5248622"/>
          </a:xfrm>
        </p:spPr>
        <p:txBody>
          <a:bodyPr>
            <a:normAutofit/>
          </a:bodyPr>
          <a:lstStyle/>
          <a:p>
            <a:pPr lvl="1"/>
            <a:endParaRPr lang="en-US" b="1" dirty="0"/>
          </a:p>
          <a:p>
            <a:pPr lvl="1"/>
            <a:r>
              <a:rPr lang="en-US" i="1" dirty="0"/>
              <a:t>Athletics departments must:</a:t>
            </a:r>
            <a:endParaRPr lang="en-US" b="1" dirty="0"/>
          </a:p>
          <a:p>
            <a:pPr lvl="2"/>
            <a:r>
              <a:rPr lang="en-US" sz="1600" b="1" dirty="0"/>
              <a:t>Cooperate with but not manage</a:t>
            </a:r>
            <a:r>
              <a:rPr lang="en-US" sz="1600" dirty="0"/>
              <a:t>, direct, control or interfere with college or university investigations into allegations of sexual violence ensuring that investigations involving student-athletes and athletics department staff are managed in the same manner as all other students and staff on campus</a:t>
            </a:r>
          </a:p>
          <a:p>
            <a:pPr lvl="2"/>
            <a:r>
              <a:rPr lang="en-US" sz="1600" dirty="0"/>
              <a:t>Provide education to athletes and staff, &amp; assure compliance with all federal and applicable state regulations related to sexual violence prevention and response </a:t>
            </a:r>
          </a:p>
          <a:p>
            <a:pPr lvl="2"/>
            <a:endParaRPr lang="en-US" sz="1600" dirty="0"/>
          </a:p>
          <a:p>
            <a:pPr marL="914400" lvl="2" indent="0">
              <a:buNone/>
            </a:pPr>
            <a:r>
              <a:rPr lang="en-US" sz="1600" b="1" dirty="0">
                <a:solidFill>
                  <a:srgbClr val="C00000"/>
                </a:solidFill>
              </a:rPr>
              <a:t>*Although not members of the NCAA, this slide also applies to community college athletes*</a:t>
            </a:r>
          </a:p>
          <a:p>
            <a:pPr marL="914400" lvl="2" indent="0">
              <a:buNone/>
            </a:pPr>
            <a:endParaRPr lang="en-US" sz="1600" dirty="0"/>
          </a:p>
          <a:p>
            <a:endParaRPr lang="en-US" sz="1600" dirty="0"/>
          </a:p>
        </p:txBody>
      </p:sp>
    </p:spTree>
    <p:extLst>
      <p:ext uri="{BB962C8B-B14F-4D97-AF65-F5344CB8AC3E}">
        <p14:creationId xmlns:p14="http://schemas.microsoft.com/office/powerpoint/2010/main" val="1152341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6BDBA639-2A71-4A60-A71A-FF1836F546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xmlns="" id="{5E208A8B-5EBD-4532-BE72-26414FA7CF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13" name="Freeform 5">
              <a:extLst>
                <a:ext uri="{FF2B5EF4-FFF2-40B4-BE49-F238E27FC236}">
                  <a16:creationId xmlns:a16="http://schemas.microsoft.com/office/drawing/2014/main" xmlns="" id="{15D09196-B338-4AB5-A71B-CFD5FFCA62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xmlns="" id="{F50B4463-128A-4677-A285-C017E6C543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xmlns="" id="{1D9B95CD-F023-4DFA-9678-1E02713F74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xmlns="" id="{1DDF47A8-BE7B-43F3-A500-F5A4656D83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xmlns="" id="{2DD394DE-76FB-42F8-85F2-FD436F4232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xmlns="" id="{B95F2EFB-87E6-4400-AAF3-7EB8B4F1561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xmlns="" id="{1D463476-2BC7-418C-9D6F-51444B11A7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xmlns="" id="{24011122-2495-478A-81BF-ABBDEA1DA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xmlns="" id="{C79E87C5-E5B3-476B-B539-FC9CF4A33B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xmlns="" id="{956029CA-2B38-434D-9044-5FF3A1ECD1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xmlns="" id="{9514CFB6-E8DB-43DC-B1CD-9CC2D4B276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xmlns="" id="{BD8C1FC8-E550-45BE-9F30-822BAB3781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xmlns="" id="{D1646B5D-A7B7-41EC-9591-0E0C0F4F94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xmlns="" id="{E2118E93-481E-4843-987E-378187AA37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xmlns="" id="{77038464-F4E2-47EC-A87F-18469191E3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xmlns="" id="{FB3BBEB1-E146-408F-95B7-EE2F269DE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xmlns="" id="{C765B285-56EC-47FC-B116-274EBBD61A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xmlns="" id="{CB4A6191-6913-42EA-905E-8A174AE2C9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xmlns="" id="{8ADEEF92-F481-475A-845C-5E940F0D55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Freeform: Shape 32">
            <a:extLst>
              <a:ext uri="{FF2B5EF4-FFF2-40B4-BE49-F238E27FC236}">
                <a16:creationId xmlns:a16="http://schemas.microsoft.com/office/drawing/2014/main" xmlns="" id="{D9C506D7-84CB-4057-A44A-465313E785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Oval 32">
            <a:extLst>
              <a:ext uri="{FF2B5EF4-FFF2-40B4-BE49-F238E27FC236}">
                <a16:creationId xmlns:a16="http://schemas.microsoft.com/office/drawing/2014/main" xmlns="" id="{7842FC68-61FD-4700-8A22-BB8B071884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xmlns="" id="{5ABE374A-C5A9-F94B-94DE-7D6AFE4C229F}"/>
              </a:ext>
            </a:extLst>
          </p:cNvPr>
          <p:cNvSpPr>
            <a:spLocks noGrp="1"/>
          </p:cNvSpPr>
          <p:nvPr>
            <p:ph type="ctrTitle"/>
          </p:nvPr>
        </p:nvSpPr>
        <p:spPr>
          <a:xfrm>
            <a:off x="2603877" y="2368584"/>
            <a:ext cx="7307411" cy="1662475"/>
          </a:xfrm>
        </p:spPr>
        <p:txBody>
          <a:bodyPr>
            <a:noAutofit/>
          </a:bodyPr>
          <a:lstStyle/>
          <a:p>
            <a:r>
              <a:rPr lang="en-US" b="1" i="1" dirty="0"/>
              <a:t>NCAA Expanded Sexual Violence Policy Attestation</a:t>
            </a:r>
            <a:endParaRPr lang="en-US" i="1" dirty="0"/>
          </a:p>
        </p:txBody>
      </p:sp>
    </p:spTree>
    <p:extLst>
      <p:ext uri="{BB962C8B-B14F-4D97-AF65-F5344CB8AC3E}">
        <p14:creationId xmlns:p14="http://schemas.microsoft.com/office/powerpoint/2010/main" val="4091267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7">
            <a:extLst>
              <a:ext uri="{FF2B5EF4-FFF2-40B4-BE49-F238E27FC236}">
                <a16:creationId xmlns:a16="http://schemas.microsoft.com/office/drawing/2014/main" xmlns="" id="{E2366EBA-92FD-44AE-87A9-25E5135EB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9">
            <a:extLst>
              <a:ext uri="{FF2B5EF4-FFF2-40B4-BE49-F238E27FC236}">
                <a16:creationId xmlns:a16="http://schemas.microsoft.com/office/drawing/2014/main" xmlns="" id="{B437F5FC-01F7-4EB4-81E7-C27D917E95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38" name="Freeform 5">
              <a:extLst>
                <a:ext uri="{FF2B5EF4-FFF2-40B4-BE49-F238E27FC236}">
                  <a16:creationId xmlns:a16="http://schemas.microsoft.com/office/drawing/2014/main" xmlns="" id="{4B0CFF10-4805-4BFA-961B-1F60DAEB94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BE054536-C03E-4857-B4AE-D687A58F9A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FE33E51C-23D8-43F5-98C4-A2ED2C4C99C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89E18891-DEB2-4CFD-A907-2868B2A910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0002C1BB-DB60-4314-A2FC-203E54D94C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9B75BDFA-6D78-4FB1-9F21-5280855C49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0B632D6B-A327-41AB-BBCF-9A03AD2AB73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F514BBC5-1736-4813-BECB-5A6B6738E5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94A2C868-7AEC-4209-BFA3-7185B11D33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FF56CB70-2B25-4695-ADC8-6092D0D112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BA411BEF-2182-4458-B9AF-1634B5C2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53F27E63-3F11-4C85-AC72-1EE8508C4C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68B589BA-F70F-4E0B-94B9-EEB83EDF3F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9D0B991D-CB0A-415F-8D77-A5565F66F0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701E99DE-74F0-41D1-BBF4-5A57053BB6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C02EE40A-8F17-4182-9495-9506463B794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924210CA-0A35-4127-925F-D4084B7DC3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DC13CEF1-DD2D-474C-B81C-820CEF3D9C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F889481A-8038-43E6-8EF1-A5F802CEDF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128BD14A-9093-4854-A73A-F666B2ED2D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22D884F4-76EC-4371-B903-E79CF191E3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9" name="Rectangle 32">
            <a:extLst>
              <a:ext uri="{FF2B5EF4-FFF2-40B4-BE49-F238E27FC236}">
                <a16:creationId xmlns:a16="http://schemas.microsoft.com/office/drawing/2014/main" xmlns="" id="{7C462C46-EFB7-4580-9921-DFC346FCC3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0E770B23-74A6-B843-A75A-7DCADD55EAFB}"/>
              </a:ext>
            </a:extLst>
          </p:cNvPr>
          <p:cNvSpPr>
            <a:spLocks noGrp="1"/>
          </p:cNvSpPr>
          <p:nvPr>
            <p:ph type="title"/>
          </p:nvPr>
        </p:nvSpPr>
        <p:spPr>
          <a:xfrm>
            <a:off x="2792861" y="208241"/>
            <a:ext cx="8800651" cy="1230570"/>
          </a:xfrm>
        </p:spPr>
        <p:txBody>
          <a:bodyPr anchor="t">
            <a:normAutofit fontScale="90000"/>
          </a:bodyPr>
          <a:lstStyle/>
          <a:p>
            <a:pPr algn="l"/>
            <a:r>
              <a:rPr lang="en-US" sz="2700" b="1" i="1" dirty="0">
                <a:solidFill>
                  <a:schemeClr val="accent1"/>
                </a:solidFill>
              </a:rPr>
              <a:t>The NCAA recently expanded their sexual violence policy, and student-athlete disclosure requirement which goes into effect in 2022-2023 academic year.</a:t>
            </a:r>
            <a:br>
              <a:rPr lang="en-US" sz="2700" b="1" i="1" dirty="0">
                <a:solidFill>
                  <a:schemeClr val="accent1"/>
                </a:solidFill>
              </a:rPr>
            </a:br>
            <a:r>
              <a:rPr lang="en-US" sz="2700" b="1" i="1" dirty="0">
                <a:solidFill>
                  <a:schemeClr val="accent1"/>
                </a:solidFill>
              </a:rPr>
              <a:t> </a:t>
            </a:r>
            <a:br>
              <a:rPr lang="en-US" sz="2700" b="1" i="1" dirty="0">
                <a:solidFill>
                  <a:schemeClr val="accent1"/>
                </a:solidFill>
              </a:rPr>
            </a:br>
            <a:r>
              <a:rPr lang="en-US" sz="2700" b="1" i="1" dirty="0">
                <a:solidFill>
                  <a:schemeClr val="accent1"/>
                </a:solidFill>
              </a:rPr>
              <a:t>The attestation process for the 2020-21 and 2021-22 academic years will require schools to attest to the current policy. The 2022-2023 effective period provides the campuses time to implement the NCAA expanded policy. </a:t>
            </a:r>
            <a:r>
              <a:rPr lang="en-US" sz="2000" dirty="0">
                <a:solidFill>
                  <a:schemeClr val="accent1"/>
                </a:solidFill>
              </a:rPr>
              <a:t/>
            </a:r>
            <a:br>
              <a:rPr lang="en-US" sz="2000" dirty="0">
                <a:solidFill>
                  <a:schemeClr val="accent1"/>
                </a:solidFill>
              </a:rPr>
            </a:br>
            <a:r>
              <a:rPr lang="en-US" sz="900" dirty="0">
                <a:solidFill>
                  <a:schemeClr val="accent1"/>
                </a:solidFill>
              </a:rPr>
              <a:t/>
            </a:r>
            <a:br>
              <a:rPr lang="en-US" sz="900" dirty="0">
                <a:solidFill>
                  <a:schemeClr val="accent1"/>
                </a:solidFill>
              </a:rPr>
            </a:br>
            <a:endParaRPr lang="en-US" sz="900" dirty="0">
              <a:solidFill>
                <a:schemeClr val="accent1"/>
              </a:solidFill>
            </a:endParaRPr>
          </a:p>
        </p:txBody>
      </p:sp>
      <p:sp>
        <p:nvSpPr>
          <p:cNvPr id="35" name="Isosceles Triangle 34">
            <a:extLst>
              <a:ext uri="{FF2B5EF4-FFF2-40B4-BE49-F238E27FC236}">
                <a16:creationId xmlns:a16="http://schemas.microsoft.com/office/drawing/2014/main" xmlns="" id="{B8B918B4-AB10-4E3A-916E-A9625586E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xmlns="" id="{D649628D-0CDD-6E4A-B978-311C907AF616}"/>
              </a:ext>
            </a:extLst>
          </p:cNvPr>
          <p:cNvSpPr>
            <a:spLocks noGrp="1"/>
          </p:cNvSpPr>
          <p:nvPr>
            <p:ph idx="1"/>
          </p:nvPr>
        </p:nvSpPr>
        <p:spPr>
          <a:xfrm>
            <a:off x="2866854" y="2813494"/>
            <a:ext cx="8934622" cy="3802762"/>
          </a:xfrm>
        </p:spPr>
        <p:txBody>
          <a:bodyPr anchor="t">
            <a:normAutofit/>
          </a:bodyPr>
          <a:lstStyle/>
          <a:p>
            <a:pPr marL="0" indent="0">
              <a:lnSpc>
                <a:spcPct val="110000"/>
              </a:lnSpc>
              <a:buNone/>
            </a:pPr>
            <a:r>
              <a:rPr lang="en-US" sz="1400" b="1" u="sng" dirty="0"/>
              <a:t>Below are the NCAA Expanded Sexual Violence Policy Attestation Recommendations</a:t>
            </a:r>
            <a:endParaRPr lang="en-US" sz="1400" dirty="0"/>
          </a:p>
          <a:p>
            <a:pPr>
              <a:lnSpc>
                <a:spcPct val="110000"/>
              </a:lnSpc>
            </a:pPr>
            <a:r>
              <a:rPr lang="en-US" sz="1400" dirty="0"/>
              <a:t>All incoming, current and transfer college athletes must disclose annually to their school whether their conduct has resulted in discipline through a Title IX proceeding or a criminal conviction for sexual, interpersonal  l or other acts of violence. The policy also seeks their disclosure for any proceedings that are pending or were not completed.  A failure by the athlete to accurately and fully disclose pending or incomplete hearings, a disciplinary action or criminal conviction may result in penalties, including a loss of athletics eligibility as determined by the school.</a:t>
            </a:r>
          </a:p>
          <a:p>
            <a:pPr>
              <a:lnSpc>
                <a:spcPct val="110000"/>
              </a:lnSpc>
            </a:pPr>
            <a:r>
              <a:rPr lang="en-US" sz="1400" dirty="0"/>
              <a:t>Schools will need to take reasonable steps to confirm the information provided by prospective, continuing and transfer student-athletes and provide that information to other member schools if the student-athlete attempts to enroll in a different college or university.</a:t>
            </a:r>
          </a:p>
          <a:p>
            <a:pPr>
              <a:lnSpc>
                <a:spcPct val="110000"/>
              </a:lnSpc>
            </a:pPr>
            <a:r>
              <a:rPr lang="en-US" sz="1400" dirty="0"/>
              <a:t>NCAA member schools must have policies in place to gather conduct-related information from former schools attended by recruited prospects or transfer student-athletes.</a:t>
            </a:r>
          </a:p>
          <a:p>
            <a:pPr marL="0" indent="0">
              <a:lnSpc>
                <a:spcPct val="110000"/>
              </a:lnSpc>
              <a:buNone/>
            </a:pPr>
            <a:endParaRPr lang="en-US" sz="1100" dirty="0"/>
          </a:p>
        </p:txBody>
      </p:sp>
    </p:spTree>
    <p:extLst>
      <p:ext uri="{BB962C8B-B14F-4D97-AF65-F5344CB8AC3E}">
        <p14:creationId xmlns:p14="http://schemas.microsoft.com/office/powerpoint/2010/main" val="3206118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6BDBA639-2A71-4A60-A71A-FF1836F546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xmlns="" id="{5E208A8B-5EBD-4532-BE72-26414FA7CF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13" name="Freeform 5">
              <a:extLst>
                <a:ext uri="{FF2B5EF4-FFF2-40B4-BE49-F238E27FC236}">
                  <a16:creationId xmlns:a16="http://schemas.microsoft.com/office/drawing/2014/main" xmlns="" id="{15D09196-B338-4AB5-A71B-CFD5FFCA62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xmlns="" id="{F50B4463-128A-4677-A285-C017E6C543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xmlns="" id="{1D9B95CD-F023-4DFA-9678-1E02713F74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xmlns="" id="{1DDF47A8-BE7B-43F3-A500-F5A4656D83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xmlns="" id="{2DD394DE-76FB-42F8-85F2-FD436F4232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xmlns="" id="{B95F2EFB-87E6-4400-AAF3-7EB8B4F1561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xmlns="" id="{1D463476-2BC7-418C-9D6F-51444B11A7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xmlns="" id="{24011122-2495-478A-81BF-ABBDEA1DA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xmlns="" id="{C79E87C5-E5B3-476B-B539-FC9CF4A33B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xmlns="" id="{956029CA-2B38-434D-9044-5FF3A1ECD1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xmlns="" id="{9514CFB6-E8DB-43DC-B1CD-9CC2D4B276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xmlns="" id="{BD8C1FC8-E550-45BE-9F30-822BAB3781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xmlns="" id="{D1646B5D-A7B7-41EC-9591-0E0C0F4F94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xmlns="" id="{E2118E93-481E-4843-987E-378187AA37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xmlns="" id="{77038464-F4E2-47EC-A87F-18469191E3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xmlns="" id="{FB3BBEB1-E146-408F-95B7-EE2F269DE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xmlns="" id="{C765B285-56EC-47FC-B116-274EBBD61A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xmlns="" id="{CB4A6191-6913-42EA-905E-8A174AE2C9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xmlns="" id="{8ADEEF92-F481-475A-845C-5E940F0D55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Freeform: Shape 32">
            <a:extLst>
              <a:ext uri="{FF2B5EF4-FFF2-40B4-BE49-F238E27FC236}">
                <a16:creationId xmlns:a16="http://schemas.microsoft.com/office/drawing/2014/main" xmlns="" id="{D9C506D7-84CB-4057-A44A-465313E785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Oval 32">
            <a:extLst>
              <a:ext uri="{FF2B5EF4-FFF2-40B4-BE49-F238E27FC236}">
                <a16:creationId xmlns:a16="http://schemas.microsoft.com/office/drawing/2014/main" xmlns="" id="{7842FC68-61FD-4700-8A22-BB8B071884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xmlns="" id="{AB16AC87-42B3-2E47-B377-00C3145D5042}"/>
              </a:ext>
            </a:extLst>
          </p:cNvPr>
          <p:cNvSpPr>
            <a:spLocks noGrp="1"/>
          </p:cNvSpPr>
          <p:nvPr>
            <p:ph type="ctrTitle"/>
          </p:nvPr>
        </p:nvSpPr>
        <p:spPr>
          <a:xfrm>
            <a:off x="2616277" y="2061838"/>
            <a:ext cx="7981238" cy="2193639"/>
          </a:xfrm>
        </p:spPr>
        <p:txBody>
          <a:bodyPr>
            <a:normAutofit/>
          </a:bodyPr>
          <a:lstStyle/>
          <a:p>
            <a:pPr algn="l"/>
            <a:r>
              <a:rPr lang="en-US" sz="3700" b="1" i="1" dirty="0"/>
              <a:t>Prohibited Conduct: Sexual Harassment, Gender-Based Harassment, and Sexual Violence</a:t>
            </a:r>
          </a:p>
        </p:txBody>
      </p:sp>
    </p:spTree>
    <p:extLst>
      <p:ext uri="{BB962C8B-B14F-4D97-AF65-F5344CB8AC3E}">
        <p14:creationId xmlns:p14="http://schemas.microsoft.com/office/powerpoint/2010/main" val="3506731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Shape 14">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Shape 16">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Shape 18">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itle 4">
            <a:extLst>
              <a:ext uri="{FF2B5EF4-FFF2-40B4-BE49-F238E27FC236}">
                <a16:creationId xmlns:a16="http://schemas.microsoft.com/office/drawing/2014/main" xmlns="" id="{5727B451-EAF2-CC47-BFB5-119D031AB87A}"/>
              </a:ext>
            </a:extLst>
          </p:cNvPr>
          <p:cNvSpPr>
            <a:spLocks noGrp="1"/>
          </p:cNvSpPr>
          <p:nvPr>
            <p:ph type="title"/>
          </p:nvPr>
        </p:nvSpPr>
        <p:spPr>
          <a:xfrm>
            <a:off x="7874928" y="1124998"/>
            <a:ext cx="3456122" cy="4589717"/>
          </a:xfrm>
        </p:spPr>
        <p:txBody>
          <a:bodyPr>
            <a:normAutofit/>
          </a:bodyPr>
          <a:lstStyle/>
          <a:p>
            <a:pPr algn="l"/>
            <a:r>
              <a:rPr lang="en-US" sz="4800" b="1" i="1"/>
              <a:t>Sexual Misconduct: Policy, Prevention, and Resources</a:t>
            </a:r>
          </a:p>
        </p:txBody>
      </p:sp>
      <p:sp>
        <p:nvSpPr>
          <p:cNvPr id="6" name="Content Placeholder 5">
            <a:extLst>
              <a:ext uri="{FF2B5EF4-FFF2-40B4-BE49-F238E27FC236}">
                <a16:creationId xmlns:a16="http://schemas.microsoft.com/office/drawing/2014/main" xmlns="" id="{6A84AADD-888A-1248-855C-546ECB2583E0}"/>
              </a:ext>
            </a:extLst>
          </p:cNvPr>
          <p:cNvSpPr>
            <a:spLocks noGrp="1"/>
          </p:cNvSpPr>
          <p:nvPr>
            <p:ph idx="1"/>
          </p:nvPr>
        </p:nvSpPr>
        <p:spPr>
          <a:xfrm>
            <a:off x="798577" y="794042"/>
            <a:ext cx="5427137" cy="5248622"/>
          </a:xfrm>
        </p:spPr>
        <p:txBody>
          <a:bodyPr>
            <a:normAutofit/>
          </a:bodyPr>
          <a:lstStyle/>
          <a:p>
            <a:pPr marL="342900" indent="-342900">
              <a:buFont typeface="Arial" panose="020B0604020202020204" pitchFamily="34" charset="0"/>
              <a:buChar char="•"/>
            </a:pPr>
            <a:r>
              <a:rPr lang="en-US" sz="1600" dirty="0"/>
              <a:t>Definitions of Title IX Sexual Harassment, Non-Title IX Sexual Misconduct and sexual violence This would include sexual assault, sexual misconduct, dating/intimate partner/domestic violence, stalking and voyeurism</a:t>
            </a:r>
          </a:p>
          <a:p>
            <a:pPr marL="342900" indent="-342900">
              <a:buFont typeface="Arial" panose="020B0604020202020204" pitchFamily="34" charset="0"/>
              <a:buChar char="•"/>
            </a:pPr>
            <a:r>
              <a:rPr lang="en-US" sz="1600" dirty="0"/>
              <a:t>Policies and procedures- overview of changes to policy and other related policies</a:t>
            </a:r>
          </a:p>
          <a:p>
            <a:pPr marL="342900" indent="-342900">
              <a:buFont typeface="Arial" panose="020B0604020202020204" pitchFamily="34" charset="0"/>
              <a:buChar char="•"/>
            </a:pPr>
            <a:r>
              <a:rPr lang="en-US" sz="1600" dirty="0"/>
              <a:t>Reporting incidents of sexual misconduct</a:t>
            </a:r>
          </a:p>
          <a:p>
            <a:pPr marL="342900" indent="-342900">
              <a:buFont typeface="Arial" panose="020B0604020202020204" pitchFamily="34" charset="0"/>
              <a:buChar char="•"/>
            </a:pPr>
            <a:r>
              <a:rPr lang="en-US" sz="1600" dirty="0"/>
              <a:t>Confidentiality / Privacy – awareness of who may and may not keep matters confidential</a:t>
            </a:r>
          </a:p>
        </p:txBody>
      </p:sp>
    </p:spTree>
    <p:extLst>
      <p:ext uri="{BB962C8B-B14F-4D97-AF65-F5344CB8AC3E}">
        <p14:creationId xmlns:p14="http://schemas.microsoft.com/office/powerpoint/2010/main" val="3561128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1FDEBBC8-3DAB-9B49-AAB4-7536D26DD29D}"/>
              </a:ext>
            </a:extLst>
          </p:cNvPr>
          <p:cNvSpPr>
            <a:spLocks noGrp="1"/>
          </p:cNvSpPr>
          <p:nvPr>
            <p:ph idx="1"/>
          </p:nvPr>
        </p:nvSpPr>
        <p:spPr/>
        <p:txBody>
          <a:bodyPr>
            <a:normAutofit fontScale="92500" lnSpcReduction="10000"/>
          </a:bodyPr>
          <a:lstStyle/>
          <a:p>
            <a:r>
              <a:rPr lang="en-US" dirty="0"/>
              <a:t>Sexual harassment, gender-based harassment and sexual violence, collectively referred to as “sexual misconduct”, are forms of sex discrimination prohibited by the policy. </a:t>
            </a:r>
          </a:p>
          <a:p>
            <a:r>
              <a:rPr lang="en-US" dirty="0"/>
              <a:t>Sex Discrimination is treating an individual differently or less favorably based on sex, (including sexual orientation, gender or gender identity, and transgender status), as well as pregnancy, childbirth and related conditions.  Examples of sex discrimination include giving a student a lower grade, or failing to hire or promote an employee, based on their sex. </a:t>
            </a:r>
          </a:p>
          <a:p>
            <a:r>
              <a:rPr lang="en-US" dirty="0"/>
              <a:t>Anyone – of any gender, gender identity, sexual orientation, physical or mental ability, religious affiliation, citizenship status, race, class or educational level – can be a victim of sexual harassment and/or sexual assault. </a:t>
            </a:r>
          </a:p>
          <a:p>
            <a:r>
              <a:rPr lang="en-US" dirty="0"/>
              <a:t>Sexual harassment and/or sexual violence can occur between members of the same sex/gender.</a:t>
            </a:r>
          </a:p>
          <a:p>
            <a:pPr marL="0" indent="0">
              <a:buNone/>
            </a:pPr>
            <a:endParaRPr lang="en-US" dirty="0"/>
          </a:p>
        </p:txBody>
      </p:sp>
      <p:sp>
        <p:nvSpPr>
          <p:cNvPr id="4" name="Slide Number Placeholder 3"/>
          <p:cNvSpPr>
            <a:spLocks noGrp="1"/>
          </p:cNvSpPr>
          <p:nvPr>
            <p:ph type="sldNum" sz="quarter" idx="12"/>
          </p:nvPr>
        </p:nvSpPr>
        <p:spPr/>
        <p:txBody>
          <a:bodyPr/>
          <a:lstStyle/>
          <a:p>
            <a:fld id="{A0B1D241-89EF-44EB-AD2F-EB49C8D46E0C}" type="slidenum">
              <a:rPr lang="en-US" smtClean="0"/>
              <a:t>16</a:t>
            </a:fld>
            <a:endParaRPr lang="en-US" dirty="0"/>
          </a:p>
        </p:txBody>
      </p:sp>
      <p:sp>
        <p:nvSpPr>
          <p:cNvPr id="3" name="Title 2">
            <a:extLst>
              <a:ext uri="{FF2B5EF4-FFF2-40B4-BE49-F238E27FC236}">
                <a16:creationId xmlns:a16="http://schemas.microsoft.com/office/drawing/2014/main" xmlns="" id="{95664239-72B0-0C45-94DE-28F1D5B0052D}"/>
              </a:ext>
            </a:extLst>
          </p:cNvPr>
          <p:cNvSpPr>
            <a:spLocks noGrp="1"/>
          </p:cNvSpPr>
          <p:nvPr>
            <p:ph type="title"/>
          </p:nvPr>
        </p:nvSpPr>
        <p:spPr/>
        <p:txBody>
          <a:bodyPr>
            <a:normAutofit fontScale="90000"/>
          </a:bodyPr>
          <a:lstStyle/>
          <a:p>
            <a:pPr algn="l"/>
            <a:r>
              <a:rPr lang="en-US" b="1" i="1" dirty="0"/>
              <a:t>What Is Sexual Misconduct &amp; Sex Discrimination?</a:t>
            </a:r>
          </a:p>
        </p:txBody>
      </p:sp>
    </p:spTree>
    <p:extLst>
      <p:ext uri="{BB962C8B-B14F-4D97-AF65-F5344CB8AC3E}">
        <p14:creationId xmlns:p14="http://schemas.microsoft.com/office/powerpoint/2010/main" val="436466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9">
            <a:extLst>
              <a:ext uri="{FF2B5EF4-FFF2-40B4-BE49-F238E27FC236}">
                <a16:creationId xmlns:a16="http://schemas.microsoft.com/office/drawing/2014/main" xmlns="" id="{10CE3618-1D7A-4256-B2AF-9DB692996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11">
            <a:extLst>
              <a:ext uri="{FF2B5EF4-FFF2-40B4-BE49-F238E27FC236}">
                <a16:creationId xmlns:a16="http://schemas.microsoft.com/office/drawing/2014/main" xmlns="" id="{B984687B-789E-453B-921F-7804CCA6BA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xmlns="" id="{0495A546-1866-442A-8EF9-B683FCB39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7" name="Freeform 6">
              <a:extLst>
                <a:ext uri="{FF2B5EF4-FFF2-40B4-BE49-F238E27FC236}">
                  <a16:creationId xmlns:a16="http://schemas.microsoft.com/office/drawing/2014/main" xmlns="" id="{20FC9B1F-EB6E-40D2-8261-0142E7326F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xmlns="" id="{08DB0E74-FB47-4298-AF40-FAC8939F9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8">
              <a:extLst>
                <a:ext uri="{FF2B5EF4-FFF2-40B4-BE49-F238E27FC236}">
                  <a16:creationId xmlns:a16="http://schemas.microsoft.com/office/drawing/2014/main" xmlns="" id="{08813488-5B66-4FB7-A177-9B9B4658D6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xmlns="" id="{235E4BF3-25DA-41E9-B880-A0DC6C1EF9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9" name="Freeform 10">
              <a:extLst>
                <a:ext uri="{FF2B5EF4-FFF2-40B4-BE49-F238E27FC236}">
                  <a16:creationId xmlns:a16="http://schemas.microsoft.com/office/drawing/2014/main" xmlns="" id="{813C1F92-ED6B-4F19-9415-BFB5B5B5A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xmlns="" id="{9E40EF46-D7B9-447E-ACB4-D789721994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xmlns="" id="{123CAE24-12FF-43D7-A6C0-6AA792E3AB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xmlns="" id="{B372F5DB-BF3F-4325-85B0-CDCE7A6A68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xmlns="" id="{B25A9653-2959-449B-BA93-64D5656B1A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xmlns="" id="{683D52E0-024E-49EA-B58E-AFCB54B930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xmlns="" id="{B42DB067-C8BB-4763-B3AC-A1AFC1F94C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xmlns="" id="{4BFADE60-883C-490B-8717-29178631E0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xmlns="" id="{276CDC4A-1010-43AB-BD13-E9BC487D68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xmlns="" id="{E6DA892F-7AE7-4A83-9BFB-D5FDBA16D9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xmlns="" id="{2079130B-2394-449B-80DB-0B9946C7B6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xmlns="" id="{2F852A68-5FD2-4BD4-902A-37D580B79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xmlns="" id="{1CD48066-FF17-425E-9EEC-795CD0CA40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xmlns="" id="{374D862B-A8E1-4CB9-8529-077C6DBA5C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4">
              <a:extLst>
                <a:ext uri="{FF2B5EF4-FFF2-40B4-BE49-F238E27FC236}">
                  <a16:creationId xmlns:a16="http://schemas.microsoft.com/office/drawing/2014/main" xmlns="" id="{5A3B1A83-9C72-4407-A5BF-A9EAA5C4D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5">
              <a:extLst>
                <a:ext uri="{FF2B5EF4-FFF2-40B4-BE49-F238E27FC236}">
                  <a16:creationId xmlns:a16="http://schemas.microsoft.com/office/drawing/2014/main" xmlns="" id="{C73AF399-B36E-419F-92C0-533EFBD935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xmlns="" id="{23AD8D13-572B-FF4D-9DD5-F21CF6889771}"/>
              </a:ext>
            </a:extLst>
          </p:cNvPr>
          <p:cNvSpPr>
            <a:spLocks noGrp="1"/>
          </p:cNvSpPr>
          <p:nvPr>
            <p:ph type="title"/>
          </p:nvPr>
        </p:nvSpPr>
        <p:spPr>
          <a:xfrm>
            <a:off x="395288" y="1477651"/>
            <a:ext cx="4597931" cy="4575659"/>
          </a:xfrm>
        </p:spPr>
        <p:txBody>
          <a:bodyPr anchor="t">
            <a:normAutofit/>
          </a:bodyPr>
          <a:lstStyle/>
          <a:p>
            <a:pPr algn="l"/>
            <a:r>
              <a:rPr lang="en-US" sz="5000" b="1" i="1" dirty="0">
                <a:solidFill>
                  <a:schemeClr val="accent1"/>
                </a:solidFill>
              </a:rPr>
              <a:t>The USDOE defines</a:t>
            </a:r>
            <a:br>
              <a:rPr lang="en-US" sz="5000" b="1" i="1" dirty="0">
                <a:solidFill>
                  <a:schemeClr val="accent1"/>
                </a:solidFill>
              </a:rPr>
            </a:br>
            <a:r>
              <a:rPr lang="en-US" sz="5000" b="1" i="1" dirty="0">
                <a:solidFill>
                  <a:schemeClr val="accent1"/>
                </a:solidFill>
              </a:rPr>
              <a:t>Title IX Sexual Harassment as…</a:t>
            </a:r>
          </a:p>
        </p:txBody>
      </p:sp>
      <p:sp>
        <p:nvSpPr>
          <p:cNvPr id="5" name="Slide Number Placeholder 4">
            <a:extLst>
              <a:ext uri="{FF2B5EF4-FFF2-40B4-BE49-F238E27FC236}">
                <a16:creationId xmlns:a16="http://schemas.microsoft.com/office/drawing/2014/main" xmlns="" id="{6890F1F4-F5F8-BD47-A257-0DD90E3DE968}"/>
              </a:ext>
            </a:extLst>
          </p:cNvPr>
          <p:cNvSpPr>
            <a:spLocks noGrp="1"/>
          </p:cNvSpPr>
          <p:nvPr>
            <p:ph type="sldNum" sz="quarter" idx="12"/>
          </p:nvPr>
        </p:nvSpPr>
        <p:spPr>
          <a:xfrm>
            <a:off x="10469880" y="320040"/>
            <a:ext cx="914400" cy="320040"/>
          </a:xfrm>
        </p:spPr>
        <p:txBody>
          <a:bodyPr>
            <a:normAutofit/>
          </a:bodyPr>
          <a:lstStyle/>
          <a:p>
            <a:pPr>
              <a:spcAft>
                <a:spcPts val="600"/>
              </a:spcAft>
            </a:pPr>
            <a:fld id="{34B7E4EF-A1BD-40F4-AB7B-04F084DD991D}" type="slidenum">
              <a:rPr lang="en-US" smtClean="0"/>
              <a:pPr>
                <a:spcAft>
                  <a:spcPts val="600"/>
                </a:spcAft>
              </a:pPr>
              <a:t>17</a:t>
            </a:fld>
            <a:endParaRPr lang="en-US"/>
          </a:p>
        </p:txBody>
      </p:sp>
      <p:sp>
        <p:nvSpPr>
          <p:cNvPr id="35" name="Isosceles Triangle 34">
            <a:extLst>
              <a:ext uri="{FF2B5EF4-FFF2-40B4-BE49-F238E27FC236}">
                <a16:creationId xmlns:a16="http://schemas.microsoft.com/office/drawing/2014/main" xmlns="" id="{3F39476B-1A6D-47CB-AC7A-FB87EF003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3" name="Content Placeholder 2">
            <a:extLst>
              <a:ext uri="{FF2B5EF4-FFF2-40B4-BE49-F238E27FC236}">
                <a16:creationId xmlns:a16="http://schemas.microsoft.com/office/drawing/2014/main" xmlns="" id="{8C4A3D8B-05DA-7540-A4CA-89BFAEDBE2C8}"/>
              </a:ext>
            </a:extLst>
          </p:cNvPr>
          <p:cNvSpPr>
            <a:spLocks noGrp="1"/>
          </p:cNvSpPr>
          <p:nvPr>
            <p:ph idx="1"/>
          </p:nvPr>
        </p:nvSpPr>
        <p:spPr>
          <a:xfrm>
            <a:off x="5130227" y="885191"/>
            <a:ext cx="6585525" cy="4916489"/>
          </a:xfrm>
        </p:spPr>
        <p:txBody>
          <a:bodyPr anchor="t">
            <a:normAutofit/>
          </a:bodyPr>
          <a:lstStyle/>
          <a:p>
            <a:pPr marL="274320" lvl="1" indent="0">
              <a:lnSpc>
                <a:spcPct val="200000"/>
              </a:lnSpc>
              <a:buNone/>
            </a:pPr>
            <a:r>
              <a:rPr lang="en-US" dirty="0"/>
              <a:t>Conduct on the basis of sex that occurs in CUNY’s education program or activity against a person in the United States and that satisfies one or more of the following: (1) a CUNY employee conditioning the provision of an aid, benefit, or service of CUNY on an individual’s participation in unwelcome sexual conduct; (2) unwelcome conduct determined by a reasonable person to be so severe, pervasive, and objectively offensive that it effectively denies a person equal access to CUNY’s education program or activity; or (3) Sexual Assault, Dating Violence, Domestic Violence, or Stalking as defined in this Policy.</a:t>
            </a:r>
          </a:p>
        </p:txBody>
      </p:sp>
    </p:spTree>
    <p:extLst>
      <p:ext uri="{BB962C8B-B14F-4D97-AF65-F5344CB8AC3E}">
        <p14:creationId xmlns:p14="http://schemas.microsoft.com/office/powerpoint/2010/main" val="1543805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4DB7353-7D7A-431B-A5B6-A3845E6F2BB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xmlns="" id="{9E8D15D6-6183-4BE1-A315-C7EC9C1A53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82A253FA-4E60-4B4D-94B0-93ECFCF3098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E1B39AD1-11BD-457B-822C-A873607F41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CC286005-78D5-4BE4-AA8B-75CDC07E78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09E4A22D-7E83-4F24-97FE-931A93CACC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4351E96B-8DD4-4D5E-A9F0-C47F5F3378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BFF78610-2475-4756-9EC8-5DA7D8902D5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C7ACAE44-681D-4CBC-B2AB-E5131DF5A8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CA22E4A0-73AA-4722-9C16-F3AF9A33E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BB36E626-EBEB-41C0-B224-8DB049DB4D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D603DEC5-BED4-4DB6-A253-F61CC36742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86AE9DE6-CA9A-479B-A0FB-0E1BAC7A65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16CB8DC8-E75F-4574-A290-AAB7031BE8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1CA657E1-3A52-4C23-AA47-EBB2D5C414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ED4F701B-2A93-464F-A673-54EED5C4C4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9977C34F-F6C9-4749-B201-7B928802DF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3A913E6B-DBE9-4291-A34C-36069ECB8E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7D415C04-AB5C-4B76-9E49-EEBAEE64D0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151FDC11-E872-4EAE-A597-822F9FE1708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1" name="Group 30">
            <a:extLst>
              <a:ext uri="{FF2B5EF4-FFF2-40B4-BE49-F238E27FC236}">
                <a16:creationId xmlns:a16="http://schemas.microsoft.com/office/drawing/2014/main" xmlns="" id="{1B24766B-81CA-44C7-BF11-77A12BA4241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669293" y="1186483"/>
            <a:ext cx="8848345" cy="4477933"/>
            <a:chOff x="1669293" y="1186483"/>
            <a:chExt cx="8848345" cy="4477933"/>
          </a:xfrm>
        </p:grpSpPr>
        <p:sp>
          <p:nvSpPr>
            <p:cNvPr id="32" name="Rectangle 31">
              <a:extLst>
                <a:ext uri="{FF2B5EF4-FFF2-40B4-BE49-F238E27FC236}">
                  <a16:creationId xmlns:a16="http://schemas.microsoft.com/office/drawing/2014/main" xmlns="" id="{1A2F9962-DEB8-461C-8B4C-C0ED0D8A7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Isosceles Triangle 32">
              <a:extLst>
                <a:ext uri="{FF2B5EF4-FFF2-40B4-BE49-F238E27FC236}">
                  <a16:creationId xmlns:a16="http://schemas.microsoft.com/office/drawing/2014/main" xmlns="" id="{C0672E08-EB09-4B8E-8522-24BBC2CFFD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xmlns="" id="{3447AB64-F3EC-4A1F-BFD4-F0F9DB3DAD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6" name="Rectangle 35">
            <a:extLst>
              <a:ext uri="{FF2B5EF4-FFF2-40B4-BE49-F238E27FC236}">
                <a16:creationId xmlns:a16="http://schemas.microsoft.com/office/drawing/2014/main" xmlns="" id="{6BDBA639-2A71-4A60-A71A-FF1836F546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xmlns="" id="{5E208A8B-5EBD-4532-BE72-26414FA7CF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39" name="Freeform 5">
              <a:extLst>
                <a:ext uri="{FF2B5EF4-FFF2-40B4-BE49-F238E27FC236}">
                  <a16:creationId xmlns:a16="http://schemas.microsoft.com/office/drawing/2014/main" xmlns="" id="{15D09196-B338-4AB5-A71B-CFD5FFCA62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a:extLst>
                <a:ext uri="{FF2B5EF4-FFF2-40B4-BE49-F238E27FC236}">
                  <a16:creationId xmlns:a16="http://schemas.microsoft.com/office/drawing/2014/main" xmlns="" id="{F50B4463-128A-4677-A285-C017E6C543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a:extLst>
                <a:ext uri="{FF2B5EF4-FFF2-40B4-BE49-F238E27FC236}">
                  <a16:creationId xmlns:a16="http://schemas.microsoft.com/office/drawing/2014/main" xmlns="" id="{1D9B95CD-F023-4DFA-9678-1E02713F74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8">
              <a:extLst>
                <a:ext uri="{FF2B5EF4-FFF2-40B4-BE49-F238E27FC236}">
                  <a16:creationId xmlns:a16="http://schemas.microsoft.com/office/drawing/2014/main" xmlns="" id="{1DDF47A8-BE7B-43F3-A500-F5A4656D83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9">
              <a:extLst>
                <a:ext uri="{FF2B5EF4-FFF2-40B4-BE49-F238E27FC236}">
                  <a16:creationId xmlns:a16="http://schemas.microsoft.com/office/drawing/2014/main" xmlns="" id="{2DD394DE-76FB-42F8-85F2-FD436F4232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0">
              <a:extLst>
                <a:ext uri="{FF2B5EF4-FFF2-40B4-BE49-F238E27FC236}">
                  <a16:creationId xmlns:a16="http://schemas.microsoft.com/office/drawing/2014/main" xmlns="" id="{B95F2EFB-87E6-4400-AAF3-7EB8B4F1561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1">
              <a:extLst>
                <a:ext uri="{FF2B5EF4-FFF2-40B4-BE49-F238E27FC236}">
                  <a16:creationId xmlns:a16="http://schemas.microsoft.com/office/drawing/2014/main" xmlns="" id="{1D463476-2BC7-418C-9D6F-51444B11A7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a:extLst>
                <a:ext uri="{FF2B5EF4-FFF2-40B4-BE49-F238E27FC236}">
                  <a16:creationId xmlns:a16="http://schemas.microsoft.com/office/drawing/2014/main" xmlns="" id="{24011122-2495-478A-81BF-ABBDEA1DA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a:extLst>
                <a:ext uri="{FF2B5EF4-FFF2-40B4-BE49-F238E27FC236}">
                  <a16:creationId xmlns:a16="http://schemas.microsoft.com/office/drawing/2014/main" xmlns="" id="{C79E87C5-E5B3-476B-B539-FC9CF4A33B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4">
              <a:extLst>
                <a:ext uri="{FF2B5EF4-FFF2-40B4-BE49-F238E27FC236}">
                  <a16:creationId xmlns:a16="http://schemas.microsoft.com/office/drawing/2014/main" xmlns="" id="{956029CA-2B38-434D-9044-5FF3A1ECD1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15">
              <a:extLst>
                <a:ext uri="{FF2B5EF4-FFF2-40B4-BE49-F238E27FC236}">
                  <a16:creationId xmlns:a16="http://schemas.microsoft.com/office/drawing/2014/main" xmlns="" id="{9514CFB6-E8DB-43DC-B1CD-9CC2D4B276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0" name="Freeform 16">
              <a:extLst>
                <a:ext uri="{FF2B5EF4-FFF2-40B4-BE49-F238E27FC236}">
                  <a16:creationId xmlns:a16="http://schemas.microsoft.com/office/drawing/2014/main" xmlns="" id="{BD8C1FC8-E550-45BE-9F30-822BAB3781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1" name="Freeform 17">
              <a:extLst>
                <a:ext uri="{FF2B5EF4-FFF2-40B4-BE49-F238E27FC236}">
                  <a16:creationId xmlns:a16="http://schemas.microsoft.com/office/drawing/2014/main" xmlns="" id="{D1646B5D-A7B7-41EC-9591-0E0C0F4F94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a:extLst>
                <a:ext uri="{FF2B5EF4-FFF2-40B4-BE49-F238E27FC236}">
                  <a16:creationId xmlns:a16="http://schemas.microsoft.com/office/drawing/2014/main" xmlns="" id="{E2118E93-481E-4843-987E-378187AA37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a:extLst>
                <a:ext uri="{FF2B5EF4-FFF2-40B4-BE49-F238E27FC236}">
                  <a16:creationId xmlns:a16="http://schemas.microsoft.com/office/drawing/2014/main" xmlns="" id="{77038464-F4E2-47EC-A87F-18469191E3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a:extLst>
                <a:ext uri="{FF2B5EF4-FFF2-40B4-BE49-F238E27FC236}">
                  <a16:creationId xmlns:a16="http://schemas.microsoft.com/office/drawing/2014/main" xmlns="" id="{FB3BBEB1-E146-408F-95B7-EE2F269DE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1">
              <a:extLst>
                <a:ext uri="{FF2B5EF4-FFF2-40B4-BE49-F238E27FC236}">
                  <a16:creationId xmlns:a16="http://schemas.microsoft.com/office/drawing/2014/main" xmlns="" id="{C765B285-56EC-47FC-B116-274EBBD61A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2">
              <a:extLst>
                <a:ext uri="{FF2B5EF4-FFF2-40B4-BE49-F238E27FC236}">
                  <a16:creationId xmlns:a16="http://schemas.microsoft.com/office/drawing/2014/main" xmlns="" id="{CB4A6191-6913-42EA-905E-8A174AE2C9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23">
              <a:extLst>
                <a:ext uri="{FF2B5EF4-FFF2-40B4-BE49-F238E27FC236}">
                  <a16:creationId xmlns:a16="http://schemas.microsoft.com/office/drawing/2014/main" xmlns="" id="{8ADEEF92-F481-475A-845C-5E940F0D55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5" name="Slide Number Placeholder 4">
            <a:extLst>
              <a:ext uri="{FF2B5EF4-FFF2-40B4-BE49-F238E27FC236}">
                <a16:creationId xmlns:a16="http://schemas.microsoft.com/office/drawing/2014/main" xmlns="" id="{63703FA7-1817-1E4F-84FD-1A2BA25EBB07}"/>
              </a:ext>
            </a:extLst>
          </p:cNvPr>
          <p:cNvSpPr>
            <a:spLocks noGrp="1"/>
          </p:cNvSpPr>
          <p:nvPr>
            <p:ph type="sldNum" sz="quarter" idx="12"/>
          </p:nvPr>
        </p:nvSpPr>
        <p:spPr>
          <a:xfrm>
            <a:off x="10469880" y="320040"/>
            <a:ext cx="914400" cy="320040"/>
          </a:xfrm>
        </p:spPr>
        <p:txBody>
          <a:bodyPr vert="horz" lIns="91440" tIns="45720" rIns="91440" bIns="45720" rtlCol="0" anchor="ctr">
            <a:normAutofit/>
          </a:bodyPr>
          <a:lstStyle/>
          <a:p>
            <a:pPr>
              <a:spcAft>
                <a:spcPts val="600"/>
              </a:spcAft>
            </a:pPr>
            <a:fld id="{34B7E4EF-A1BD-40F4-AB7B-04F084DD991D}" type="slidenum">
              <a:rPr lang="en-US" kern="1200" dirty="0">
                <a:solidFill>
                  <a:schemeClr val="tx1">
                    <a:tint val="75000"/>
                  </a:schemeClr>
                </a:solidFill>
                <a:latin typeface="+mn-lt"/>
                <a:ea typeface="+mn-ea"/>
                <a:cs typeface="+mn-cs"/>
              </a:rPr>
              <a:pPr>
                <a:spcAft>
                  <a:spcPts val="600"/>
                </a:spcAft>
              </a:pPr>
              <a:t>18</a:t>
            </a:fld>
            <a:endParaRPr lang="en-US" kern="1200" dirty="0">
              <a:solidFill>
                <a:schemeClr val="tx1">
                  <a:tint val="75000"/>
                </a:schemeClr>
              </a:solidFill>
              <a:latin typeface="+mn-lt"/>
              <a:ea typeface="+mn-ea"/>
              <a:cs typeface="+mn-cs"/>
            </a:endParaRPr>
          </a:p>
        </p:txBody>
      </p:sp>
      <p:sp>
        <p:nvSpPr>
          <p:cNvPr id="59" name="Freeform: Shape 58">
            <a:extLst>
              <a:ext uri="{FF2B5EF4-FFF2-40B4-BE49-F238E27FC236}">
                <a16:creationId xmlns:a16="http://schemas.microsoft.com/office/drawing/2014/main" xmlns="" id="{D9C506D7-84CB-4057-A44A-465313E785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Oval 32">
            <a:extLst>
              <a:ext uri="{FF2B5EF4-FFF2-40B4-BE49-F238E27FC236}">
                <a16:creationId xmlns:a16="http://schemas.microsoft.com/office/drawing/2014/main" xmlns="" id="{7842FC68-61FD-4700-8A22-BB8B071884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02F3BEB-DA78-3B41-864A-53FA66615E66}"/>
              </a:ext>
            </a:extLst>
          </p:cNvPr>
          <p:cNvSpPr>
            <a:spLocks noGrp="1"/>
          </p:cNvSpPr>
          <p:nvPr>
            <p:ph type="title"/>
          </p:nvPr>
        </p:nvSpPr>
        <p:spPr>
          <a:xfrm>
            <a:off x="2419205" y="1479499"/>
            <a:ext cx="6959446" cy="1662475"/>
          </a:xfrm>
        </p:spPr>
        <p:txBody>
          <a:bodyPr vert="horz" lIns="228600" tIns="228600" rIns="228600" bIns="0" rtlCol="0" anchor="b">
            <a:normAutofit/>
          </a:bodyPr>
          <a:lstStyle/>
          <a:p>
            <a:pPr>
              <a:lnSpc>
                <a:spcPct val="80000"/>
              </a:lnSpc>
            </a:pPr>
            <a:r>
              <a:rPr lang="en-US" b="1" i="1" dirty="0"/>
              <a:t>Title IX Sexual Harassment Matters</a:t>
            </a:r>
          </a:p>
        </p:txBody>
      </p:sp>
      <p:sp>
        <p:nvSpPr>
          <p:cNvPr id="3" name="Content Placeholder 2">
            <a:extLst>
              <a:ext uri="{FF2B5EF4-FFF2-40B4-BE49-F238E27FC236}">
                <a16:creationId xmlns:a16="http://schemas.microsoft.com/office/drawing/2014/main" xmlns="" id="{F17AD36D-91C6-774F-90D6-E18ED67CFF5B}"/>
              </a:ext>
            </a:extLst>
          </p:cNvPr>
          <p:cNvSpPr>
            <a:spLocks noGrp="1"/>
          </p:cNvSpPr>
          <p:nvPr>
            <p:ph type="body" idx="1"/>
          </p:nvPr>
        </p:nvSpPr>
        <p:spPr>
          <a:xfrm>
            <a:off x="3463985" y="3637147"/>
            <a:ext cx="6031904" cy="1196717"/>
          </a:xfrm>
        </p:spPr>
        <p:txBody>
          <a:bodyPr vert="horz" lIns="91440" tIns="0" rIns="91440" bIns="45720" rtlCol="0">
            <a:normAutofit/>
          </a:bodyPr>
          <a:lstStyle/>
          <a:p>
            <a:pPr marL="0" lvl="3">
              <a:lnSpc>
                <a:spcPct val="90000"/>
              </a:lnSpc>
              <a:spcBef>
                <a:spcPts val="1000"/>
              </a:spcBef>
            </a:pPr>
            <a:r>
              <a:rPr lang="en-US" sz="1400" dirty="0">
                <a:solidFill>
                  <a:srgbClr val="FFFEFF"/>
                </a:solidFill>
              </a:rPr>
              <a:t>If conduct meets the USDOE definition of Title IX Sexual Harassment – </a:t>
            </a:r>
            <a:r>
              <a:rPr lang="en-US" sz="1400" u="sng" dirty="0">
                <a:solidFill>
                  <a:srgbClr val="FFFEFF"/>
                </a:solidFill>
              </a:rPr>
              <a:t>must</a:t>
            </a:r>
            <a:r>
              <a:rPr lang="en-US" sz="1400" dirty="0">
                <a:solidFill>
                  <a:srgbClr val="FFFEFF"/>
                </a:solidFill>
              </a:rPr>
              <a:t> follow Title IX Grievance Procedure</a:t>
            </a:r>
          </a:p>
          <a:p>
            <a:pPr marL="0" lvl="3">
              <a:lnSpc>
                <a:spcPct val="90000"/>
              </a:lnSpc>
              <a:spcBef>
                <a:spcPts val="1000"/>
              </a:spcBef>
            </a:pPr>
            <a:r>
              <a:rPr lang="en-US" sz="1400" dirty="0">
                <a:solidFill>
                  <a:srgbClr val="FFFEFF"/>
                </a:solidFill>
              </a:rPr>
              <a:t>Parties are entitled to the Title IX Grievance Procedure if the alleged conduct meets the Title IX Sexual Harassment definition</a:t>
            </a:r>
          </a:p>
          <a:p>
            <a:pPr>
              <a:lnSpc>
                <a:spcPct val="90000"/>
              </a:lnSpc>
            </a:pPr>
            <a:endParaRPr lang="en-US" sz="1400" dirty="0"/>
          </a:p>
        </p:txBody>
      </p:sp>
    </p:spTree>
    <p:extLst>
      <p:ext uri="{BB962C8B-B14F-4D97-AF65-F5344CB8AC3E}">
        <p14:creationId xmlns:p14="http://schemas.microsoft.com/office/powerpoint/2010/main" val="3128914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0" name="Group 69">
            <a:extLst>
              <a:ext uri="{FF2B5EF4-FFF2-40B4-BE49-F238E27FC236}">
                <a16:creationId xmlns:a16="http://schemas.microsoft.com/office/drawing/2014/main" xmlns="" id="{15E1AC81-83F2-45A8-9054-15570F4E255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71" name="Freeform 5">
              <a:extLst>
                <a:ext uri="{FF2B5EF4-FFF2-40B4-BE49-F238E27FC236}">
                  <a16:creationId xmlns:a16="http://schemas.microsoft.com/office/drawing/2014/main" xmlns="" id="{B15AA7C5-9BFE-4B90-A119-467AFACE9E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2" name="Freeform 6">
              <a:extLst>
                <a:ext uri="{FF2B5EF4-FFF2-40B4-BE49-F238E27FC236}">
                  <a16:creationId xmlns:a16="http://schemas.microsoft.com/office/drawing/2014/main" xmlns="" id="{944AB87D-35AF-4719-9940-5822E770235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7">
              <a:extLst>
                <a:ext uri="{FF2B5EF4-FFF2-40B4-BE49-F238E27FC236}">
                  <a16:creationId xmlns:a16="http://schemas.microsoft.com/office/drawing/2014/main" xmlns="" id="{E8B33BE3-7890-4628-9322-7EFBA3375B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8">
              <a:extLst>
                <a:ext uri="{FF2B5EF4-FFF2-40B4-BE49-F238E27FC236}">
                  <a16:creationId xmlns:a16="http://schemas.microsoft.com/office/drawing/2014/main" xmlns="" id="{01AD3ECF-519E-45E2-99DA-F5C1B50715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5" name="Freeform 9">
              <a:extLst>
                <a:ext uri="{FF2B5EF4-FFF2-40B4-BE49-F238E27FC236}">
                  <a16:creationId xmlns:a16="http://schemas.microsoft.com/office/drawing/2014/main" xmlns="" id="{C050E700-0FF1-4D25-B54C-84BA04FCDC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6" name="Freeform 10">
              <a:extLst>
                <a:ext uri="{FF2B5EF4-FFF2-40B4-BE49-F238E27FC236}">
                  <a16:creationId xmlns:a16="http://schemas.microsoft.com/office/drawing/2014/main" xmlns="" id="{720D9C11-F5C9-41B0-B2F2-EE20BC3D0C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 name="Freeform 11">
              <a:extLst>
                <a:ext uri="{FF2B5EF4-FFF2-40B4-BE49-F238E27FC236}">
                  <a16:creationId xmlns:a16="http://schemas.microsoft.com/office/drawing/2014/main" xmlns="" id="{623A9DA0-857E-4CDE-80EA-F30F1CE55C3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12">
              <a:extLst>
                <a:ext uri="{FF2B5EF4-FFF2-40B4-BE49-F238E27FC236}">
                  <a16:creationId xmlns:a16="http://schemas.microsoft.com/office/drawing/2014/main" xmlns="" id="{C48B8F4C-2C83-46F6-AFCD-58166AEB188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13">
              <a:extLst>
                <a:ext uri="{FF2B5EF4-FFF2-40B4-BE49-F238E27FC236}">
                  <a16:creationId xmlns:a16="http://schemas.microsoft.com/office/drawing/2014/main" xmlns="" id="{234C3795-C44D-41A7-A8F6-891387A668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4">
              <a:extLst>
                <a:ext uri="{FF2B5EF4-FFF2-40B4-BE49-F238E27FC236}">
                  <a16:creationId xmlns:a16="http://schemas.microsoft.com/office/drawing/2014/main" xmlns="" id="{91CC36F4-5DFA-4954-B354-97B180E98F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5">
              <a:extLst>
                <a:ext uri="{FF2B5EF4-FFF2-40B4-BE49-F238E27FC236}">
                  <a16:creationId xmlns:a16="http://schemas.microsoft.com/office/drawing/2014/main" xmlns="" id="{7087A08E-C024-457D-8F99-1F340CED61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6">
              <a:extLst>
                <a:ext uri="{FF2B5EF4-FFF2-40B4-BE49-F238E27FC236}">
                  <a16:creationId xmlns:a16="http://schemas.microsoft.com/office/drawing/2014/main" xmlns="" id="{61CFBC61-7F57-45D7-860E-BF51B0EDA5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7">
              <a:extLst>
                <a:ext uri="{FF2B5EF4-FFF2-40B4-BE49-F238E27FC236}">
                  <a16:creationId xmlns:a16="http://schemas.microsoft.com/office/drawing/2014/main" xmlns="" id="{2591C3DB-4880-431E-BC3D-37F1378AC5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8">
              <a:extLst>
                <a:ext uri="{FF2B5EF4-FFF2-40B4-BE49-F238E27FC236}">
                  <a16:creationId xmlns:a16="http://schemas.microsoft.com/office/drawing/2014/main" xmlns="" id="{79557EFE-4199-4E24-8A13-1B9CC1715A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9">
              <a:extLst>
                <a:ext uri="{FF2B5EF4-FFF2-40B4-BE49-F238E27FC236}">
                  <a16:creationId xmlns:a16="http://schemas.microsoft.com/office/drawing/2014/main" xmlns="" id="{0B965615-6052-4907-A136-9CAD14604C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20">
              <a:extLst>
                <a:ext uri="{FF2B5EF4-FFF2-40B4-BE49-F238E27FC236}">
                  <a16:creationId xmlns:a16="http://schemas.microsoft.com/office/drawing/2014/main" xmlns="" id="{F788FFC4-205D-47C1-91E7-DD1A52E0AF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7" name="Freeform 21">
              <a:extLst>
                <a:ext uri="{FF2B5EF4-FFF2-40B4-BE49-F238E27FC236}">
                  <a16:creationId xmlns:a16="http://schemas.microsoft.com/office/drawing/2014/main" xmlns="" id="{462FADD6-C927-46ED-A6E6-273B35C2F1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88" name="Freeform 22">
              <a:extLst>
                <a:ext uri="{FF2B5EF4-FFF2-40B4-BE49-F238E27FC236}">
                  <a16:creationId xmlns:a16="http://schemas.microsoft.com/office/drawing/2014/main" xmlns="" id="{AF64005E-134D-4444-9425-FB1C188985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23">
              <a:extLst>
                <a:ext uri="{FF2B5EF4-FFF2-40B4-BE49-F238E27FC236}">
                  <a16:creationId xmlns:a16="http://schemas.microsoft.com/office/drawing/2014/main" xmlns="" id="{E2565CA7-A8CB-463D-8D25-4F41235BC1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4">
              <a:extLst>
                <a:ext uri="{FF2B5EF4-FFF2-40B4-BE49-F238E27FC236}">
                  <a16:creationId xmlns:a16="http://schemas.microsoft.com/office/drawing/2014/main" xmlns="" id="{41ABBFC0-4EEA-4634-A73B-945729D6BA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5">
              <a:extLst>
                <a:ext uri="{FF2B5EF4-FFF2-40B4-BE49-F238E27FC236}">
                  <a16:creationId xmlns:a16="http://schemas.microsoft.com/office/drawing/2014/main" xmlns="" id="{E422F11F-726A-4A93-9D1B-B1400B0611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3" name="Group 92">
            <a:extLst>
              <a:ext uri="{FF2B5EF4-FFF2-40B4-BE49-F238E27FC236}">
                <a16:creationId xmlns:a16="http://schemas.microsoft.com/office/drawing/2014/main" xmlns="" id="{FBF129BC-EA9E-4D20-898B-399F7727DFB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800144" y="1699589"/>
            <a:ext cx="3674476" cy="3470421"/>
            <a:chOff x="697883" y="1816768"/>
            <a:chExt cx="3674476" cy="3470421"/>
          </a:xfrm>
        </p:grpSpPr>
        <p:sp>
          <p:nvSpPr>
            <p:cNvPr id="94" name="Rectangle 93">
              <a:extLst>
                <a:ext uri="{FF2B5EF4-FFF2-40B4-BE49-F238E27FC236}">
                  <a16:creationId xmlns:a16="http://schemas.microsoft.com/office/drawing/2014/main" xmlns="" id="{CFF42BAE-3249-46C8-9108-A83C87206BC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5" name="Isosceles Triangle 22">
              <a:extLst>
                <a:ext uri="{FF2B5EF4-FFF2-40B4-BE49-F238E27FC236}">
                  <a16:creationId xmlns:a16="http://schemas.microsoft.com/office/drawing/2014/main" xmlns="" id="{4DDE2BA8-4174-4A99-BB09-0BA28F2685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6" name="Rectangle 95">
              <a:extLst>
                <a:ext uri="{FF2B5EF4-FFF2-40B4-BE49-F238E27FC236}">
                  <a16:creationId xmlns:a16="http://schemas.microsoft.com/office/drawing/2014/main" xmlns="" id="{4A893933-F7DD-4DA6-85C7-4CFF58741E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98" name="Rectangle 97">
            <a:extLst>
              <a:ext uri="{FF2B5EF4-FFF2-40B4-BE49-F238E27FC236}">
                <a16:creationId xmlns:a16="http://schemas.microsoft.com/office/drawing/2014/main" xmlns="" id="{10CE3618-1D7A-4256-B2AF-9DB692996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0" name="Group 99">
            <a:extLst>
              <a:ext uri="{FF2B5EF4-FFF2-40B4-BE49-F238E27FC236}">
                <a16:creationId xmlns:a16="http://schemas.microsoft.com/office/drawing/2014/main" xmlns="" id="{B984687B-789E-453B-921F-7804CCA6BA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01" name="Freeform 5">
              <a:extLst>
                <a:ext uri="{FF2B5EF4-FFF2-40B4-BE49-F238E27FC236}">
                  <a16:creationId xmlns:a16="http://schemas.microsoft.com/office/drawing/2014/main" xmlns="" id="{0495A546-1866-442A-8EF9-B683FCB39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2" name="Freeform 6">
              <a:extLst>
                <a:ext uri="{FF2B5EF4-FFF2-40B4-BE49-F238E27FC236}">
                  <a16:creationId xmlns:a16="http://schemas.microsoft.com/office/drawing/2014/main" xmlns="" id="{20FC9B1F-EB6E-40D2-8261-0142E7326F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7">
              <a:extLst>
                <a:ext uri="{FF2B5EF4-FFF2-40B4-BE49-F238E27FC236}">
                  <a16:creationId xmlns:a16="http://schemas.microsoft.com/office/drawing/2014/main" xmlns="" id="{08DB0E74-FB47-4298-AF40-FAC8939F9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8">
              <a:extLst>
                <a:ext uri="{FF2B5EF4-FFF2-40B4-BE49-F238E27FC236}">
                  <a16:creationId xmlns:a16="http://schemas.microsoft.com/office/drawing/2014/main" xmlns="" id="{08813488-5B66-4FB7-A177-9B9B4658D6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5" name="Freeform 9">
              <a:extLst>
                <a:ext uri="{FF2B5EF4-FFF2-40B4-BE49-F238E27FC236}">
                  <a16:creationId xmlns:a16="http://schemas.microsoft.com/office/drawing/2014/main" xmlns="" id="{235E4BF3-25DA-41E9-B880-A0DC6C1EF9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6" name="Freeform 10">
              <a:extLst>
                <a:ext uri="{FF2B5EF4-FFF2-40B4-BE49-F238E27FC236}">
                  <a16:creationId xmlns:a16="http://schemas.microsoft.com/office/drawing/2014/main" xmlns="" id="{813C1F92-ED6B-4F19-9415-BFB5B5B5A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7" name="Freeform 11">
              <a:extLst>
                <a:ext uri="{FF2B5EF4-FFF2-40B4-BE49-F238E27FC236}">
                  <a16:creationId xmlns:a16="http://schemas.microsoft.com/office/drawing/2014/main" xmlns="" id="{9E40EF46-D7B9-447E-ACB4-D789721994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8" name="Freeform 12">
              <a:extLst>
                <a:ext uri="{FF2B5EF4-FFF2-40B4-BE49-F238E27FC236}">
                  <a16:creationId xmlns:a16="http://schemas.microsoft.com/office/drawing/2014/main" xmlns="" id="{123CAE24-12FF-43D7-A6C0-6AA792E3AB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9" name="Freeform 13">
              <a:extLst>
                <a:ext uri="{FF2B5EF4-FFF2-40B4-BE49-F238E27FC236}">
                  <a16:creationId xmlns:a16="http://schemas.microsoft.com/office/drawing/2014/main" xmlns="" id="{B372F5DB-BF3F-4325-85B0-CDCE7A6A68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0" name="Freeform 14">
              <a:extLst>
                <a:ext uri="{FF2B5EF4-FFF2-40B4-BE49-F238E27FC236}">
                  <a16:creationId xmlns:a16="http://schemas.microsoft.com/office/drawing/2014/main" xmlns="" id="{B25A9653-2959-449B-BA93-64D5656B1A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1" name="Freeform 15">
              <a:extLst>
                <a:ext uri="{FF2B5EF4-FFF2-40B4-BE49-F238E27FC236}">
                  <a16:creationId xmlns:a16="http://schemas.microsoft.com/office/drawing/2014/main" xmlns="" id="{683D52E0-024E-49EA-B58E-AFCB54B930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16">
              <a:extLst>
                <a:ext uri="{FF2B5EF4-FFF2-40B4-BE49-F238E27FC236}">
                  <a16:creationId xmlns:a16="http://schemas.microsoft.com/office/drawing/2014/main" xmlns="" id="{B42DB067-C8BB-4763-B3AC-A1AFC1F94C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3" name="Freeform 17">
              <a:extLst>
                <a:ext uri="{FF2B5EF4-FFF2-40B4-BE49-F238E27FC236}">
                  <a16:creationId xmlns:a16="http://schemas.microsoft.com/office/drawing/2014/main" xmlns="" id="{4BFADE60-883C-490B-8717-29178631E0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4" name="Freeform 18">
              <a:extLst>
                <a:ext uri="{FF2B5EF4-FFF2-40B4-BE49-F238E27FC236}">
                  <a16:creationId xmlns:a16="http://schemas.microsoft.com/office/drawing/2014/main" xmlns="" id="{276CDC4A-1010-43AB-BD13-E9BC487D68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5" name="Freeform 19">
              <a:extLst>
                <a:ext uri="{FF2B5EF4-FFF2-40B4-BE49-F238E27FC236}">
                  <a16:creationId xmlns:a16="http://schemas.microsoft.com/office/drawing/2014/main" xmlns="" id="{E6DA892F-7AE7-4A83-9BFB-D5FDBA16D9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6" name="Freeform 20">
              <a:extLst>
                <a:ext uri="{FF2B5EF4-FFF2-40B4-BE49-F238E27FC236}">
                  <a16:creationId xmlns:a16="http://schemas.microsoft.com/office/drawing/2014/main" xmlns="" id="{2079130B-2394-449B-80DB-0B9946C7B6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7" name="Freeform 21">
              <a:extLst>
                <a:ext uri="{FF2B5EF4-FFF2-40B4-BE49-F238E27FC236}">
                  <a16:creationId xmlns:a16="http://schemas.microsoft.com/office/drawing/2014/main" xmlns="" id="{2F852A68-5FD2-4BD4-902A-37D580B79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18" name="Freeform 22">
              <a:extLst>
                <a:ext uri="{FF2B5EF4-FFF2-40B4-BE49-F238E27FC236}">
                  <a16:creationId xmlns:a16="http://schemas.microsoft.com/office/drawing/2014/main" xmlns="" id="{1CD48066-FF17-425E-9EEC-795CD0CA40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9" name="Freeform 23">
              <a:extLst>
                <a:ext uri="{FF2B5EF4-FFF2-40B4-BE49-F238E27FC236}">
                  <a16:creationId xmlns:a16="http://schemas.microsoft.com/office/drawing/2014/main" xmlns="" id="{374D862B-A8E1-4CB9-8529-077C6DBA5C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0" name="Freeform 24">
              <a:extLst>
                <a:ext uri="{FF2B5EF4-FFF2-40B4-BE49-F238E27FC236}">
                  <a16:creationId xmlns:a16="http://schemas.microsoft.com/office/drawing/2014/main" xmlns="" id="{5A3B1A83-9C72-4407-A5BF-A9EAA5C4D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1" name="Freeform 25">
              <a:extLst>
                <a:ext uri="{FF2B5EF4-FFF2-40B4-BE49-F238E27FC236}">
                  <a16:creationId xmlns:a16="http://schemas.microsoft.com/office/drawing/2014/main" xmlns="" id="{C73AF399-B36E-419F-92C0-533EFBD935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xmlns="" id="{08473059-2595-094A-87D3-B84D4903A9C4}"/>
              </a:ext>
            </a:extLst>
          </p:cNvPr>
          <p:cNvSpPr>
            <a:spLocks noGrp="1"/>
          </p:cNvSpPr>
          <p:nvPr>
            <p:ph type="title" idx="4294967295"/>
          </p:nvPr>
        </p:nvSpPr>
        <p:spPr>
          <a:xfrm>
            <a:off x="479425" y="1477651"/>
            <a:ext cx="5402222" cy="4575659"/>
          </a:xfrm>
        </p:spPr>
        <p:txBody>
          <a:bodyPr vert="horz" lIns="228600" tIns="228600" rIns="228600" bIns="228600" rtlCol="0" anchor="t">
            <a:normAutofit/>
          </a:bodyPr>
          <a:lstStyle/>
          <a:p>
            <a:pPr marL="285750" lvl="2" indent="-285750" algn="l" rtl="0">
              <a:lnSpc>
                <a:spcPct val="85000"/>
              </a:lnSpc>
              <a:spcBef>
                <a:spcPct val="0"/>
              </a:spcBef>
            </a:pPr>
            <a:r>
              <a:rPr lang="en-US" sz="2800" kern="1200" spc="-150" dirty="0">
                <a:solidFill>
                  <a:schemeClr val="accent1"/>
                </a:solidFill>
                <a:latin typeface="+mj-lt"/>
                <a:ea typeface="+mj-ea"/>
                <a:cs typeface="+mj-cs"/>
              </a:rPr>
              <a:t> “</a:t>
            </a:r>
            <a:r>
              <a:rPr lang="en-US" sz="2800" b="1" i="1" kern="1200" spc="-150" dirty="0">
                <a:solidFill>
                  <a:schemeClr val="accent1"/>
                </a:solidFill>
                <a:latin typeface="+mj-lt"/>
                <a:ea typeface="+mj-ea"/>
                <a:cs typeface="+mj-cs"/>
              </a:rPr>
              <a:t>On the basis of sex…”</a:t>
            </a:r>
            <a:r>
              <a:rPr lang="en-US" sz="2600" kern="1200" spc="-150" dirty="0">
                <a:solidFill>
                  <a:schemeClr val="accent1"/>
                </a:solidFill>
                <a:latin typeface="+mj-lt"/>
                <a:ea typeface="+mj-ea"/>
                <a:cs typeface="+mj-cs"/>
              </a:rPr>
              <a:t/>
            </a:r>
            <a:br>
              <a:rPr lang="en-US" sz="2600" kern="1200" spc="-150" dirty="0">
                <a:solidFill>
                  <a:schemeClr val="accent1"/>
                </a:solidFill>
                <a:latin typeface="+mj-lt"/>
                <a:ea typeface="+mj-ea"/>
                <a:cs typeface="+mj-cs"/>
              </a:rPr>
            </a:br>
            <a:r>
              <a:rPr lang="en-US" sz="2600" kern="1200" spc="-150" dirty="0">
                <a:solidFill>
                  <a:schemeClr val="accent1"/>
                </a:solidFill>
                <a:latin typeface="+mj-lt"/>
                <a:ea typeface="+mj-ea"/>
                <a:cs typeface="+mj-cs"/>
              </a:rPr>
              <a:t/>
            </a:r>
            <a:br>
              <a:rPr lang="en-US" sz="2600" kern="1200" spc="-150" dirty="0">
                <a:solidFill>
                  <a:schemeClr val="accent1"/>
                </a:solidFill>
                <a:latin typeface="+mj-lt"/>
                <a:ea typeface="+mj-ea"/>
                <a:cs typeface="+mj-cs"/>
              </a:rPr>
            </a:br>
            <a:r>
              <a:rPr lang="en-US" sz="2600" kern="1200" spc="-150" dirty="0">
                <a:solidFill>
                  <a:schemeClr val="accent1"/>
                </a:solidFill>
                <a:latin typeface="+mj-lt"/>
                <a:ea typeface="+mj-ea"/>
                <a:cs typeface="+mj-cs"/>
              </a:rPr>
              <a:t>The Regulations don’t specify what this means.</a:t>
            </a:r>
            <a:br>
              <a:rPr lang="en-US" sz="2600" kern="1200" spc="-150" dirty="0">
                <a:solidFill>
                  <a:schemeClr val="accent1"/>
                </a:solidFill>
                <a:latin typeface="+mj-lt"/>
                <a:ea typeface="+mj-ea"/>
                <a:cs typeface="+mj-cs"/>
              </a:rPr>
            </a:br>
            <a:r>
              <a:rPr lang="en-US" sz="2600" kern="1200" spc="-150" dirty="0">
                <a:solidFill>
                  <a:schemeClr val="accent1"/>
                </a:solidFill>
                <a:latin typeface="+mj-lt"/>
                <a:ea typeface="+mj-ea"/>
                <a:cs typeface="+mj-cs"/>
              </a:rPr>
              <a:t/>
            </a:r>
            <a:br>
              <a:rPr lang="en-US" sz="2600" kern="1200" spc="-150" dirty="0">
                <a:solidFill>
                  <a:schemeClr val="accent1"/>
                </a:solidFill>
                <a:latin typeface="+mj-lt"/>
                <a:ea typeface="+mj-ea"/>
                <a:cs typeface="+mj-cs"/>
              </a:rPr>
            </a:br>
            <a:r>
              <a:rPr lang="en-US" sz="2600" kern="1200" spc="-150" dirty="0">
                <a:solidFill>
                  <a:schemeClr val="accent1"/>
                </a:solidFill>
                <a:latin typeface="+mj-lt"/>
                <a:ea typeface="+mj-ea"/>
                <a:cs typeface="+mj-cs"/>
              </a:rPr>
              <a:t>CUNY’s policy interprets “based on sex” to include sexual orientation, gender, gender expression and gender identity, including transgender status.</a:t>
            </a:r>
            <a:br>
              <a:rPr lang="en-US" sz="2600" kern="1200" spc="-150" dirty="0">
                <a:solidFill>
                  <a:schemeClr val="accent1"/>
                </a:solidFill>
                <a:latin typeface="+mj-lt"/>
                <a:ea typeface="+mj-ea"/>
                <a:cs typeface="+mj-cs"/>
              </a:rPr>
            </a:br>
            <a:r>
              <a:rPr lang="en-US" sz="2600" kern="1200" spc="-150" dirty="0">
                <a:solidFill>
                  <a:schemeClr val="accent1"/>
                </a:solidFill>
                <a:latin typeface="+mj-lt"/>
                <a:ea typeface="+mj-ea"/>
                <a:cs typeface="+mj-cs"/>
              </a:rPr>
              <a:t/>
            </a:r>
            <a:br>
              <a:rPr lang="en-US" sz="2600" kern="1200" spc="-150" dirty="0">
                <a:solidFill>
                  <a:schemeClr val="accent1"/>
                </a:solidFill>
                <a:latin typeface="+mj-lt"/>
                <a:ea typeface="+mj-ea"/>
                <a:cs typeface="+mj-cs"/>
              </a:rPr>
            </a:br>
            <a:r>
              <a:rPr lang="en-US" sz="2600" kern="1200" spc="-150" dirty="0">
                <a:solidFill>
                  <a:schemeClr val="accent1"/>
                </a:solidFill>
                <a:latin typeface="+mj-lt"/>
                <a:ea typeface="+mj-ea"/>
                <a:cs typeface="+mj-cs"/>
              </a:rPr>
              <a:t/>
            </a:r>
            <a:br>
              <a:rPr lang="en-US" sz="2600" kern="1200" spc="-150" dirty="0">
                <a:solidFill>
                  <a:schemeClr val="accent1"/>
                </a:solidFill>
                <a:latin typeface="+mj-lt"/>
                <a:ea typeface="+mj-ea"/>
                <a:cs typeface="+mj-cs"/>
              </a:rPr>
            </a:br>
            <a:endParaRPr lang="en-US" sz="2600" kern="1200" spc="-150" dirty="0">
              <a:solidFill>
                <a:schemeClr val="accent1"/>
              </a:solidFill>
              <a:latin typeface="+mj-lt"/>
              <a:ea typeface="+mj-ea"/>
              <a:cs typeface="+mj-cs"/>
            </a:endParaRPr>
          </a:p>
        </p:txBody>
      </p:sp>
      <p:sp>
        <p:nvSpPr>
          <p:cNvPr id="123" name="Isosceles Triangle 122">
            <a:extLst>
              <a:ext uri="{FF2B5EF4-FFF2-40B4-BE49-F238E27FC236}">
                <a16:creationId xmlns:a16="http://schemas.microsoft.com/office/drawing/2014/main" xmlns="" id="{3F39476B-1A6D-47CB-AC7A-FB87EF003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3" name="Content Placeholder 2">
            <a:extLst>
              <a:ext uri="{FF2B5EF4-FFF2-40B4-BE49-F238E27FC236}">
                <a16:creationId xmlns:a16="http://schemas.microsoft.com/office/drawing/2014/main" xmlns="" id="{44356713-9456-D640-84B3-0C1D31354C3E}"/>
              </a:ext>
            </a:extLst>
          </p:cNvPr>
          <p:cNvSpPr>
            <a:spLocks noGrp="1"/>
          </p:cNvSpPr>
          <p:nvPr>
            <p:ph idx="4294967295"/>
          </p:nvPr>
        </p:nvSpPr>
        <p:spPr>
          <a:xfrm>
            <a:off x="5142445" y="744847"/>
            <a:ext cx="6659031" cy="5470602"/>
          </a:xfrm>
        </p:spPr>
        <p:txBody>
          <a:bodyPr vert="horz" lIns="91440" tIns="45720" rIns="91440" bIns="45720" rtlCol="0" anchor="t">
            <a:normAutofit lnSpcReduction="10000"/>
          </a:bodyPr>
          <a:lstStyle/>
          <a:p>
            <a:pPr lvl="2"/>
            <a:endParaRPr lang="en-US" sz="1600" b="1" dirty="0"/>
          </a:p>
          <a:p>
            <a:pPr lvl="3"/>
            <a:r>
              <a:rPr lang="en-US" sz="1600" dirty="0">
                <a:latin typeface="Rockwell" panose="02060603020205020403" pitchFamily="18" charset="77"/>
              </a:rPr>
              <a:t>Title IX Sexual Harassment</a:t>
            </a:r>
            <a:br>
              <a:rPr lang="en-US" sz="1600" dirty="0">
                <a:latin typeface="Rockwell" panose="02060603020205020403" pitchFamily="18" charset="77"/>
              </a:rPr>
            </a:br>
            <a:r>
              <a:rPr lang="en-US" sz="1600" dirty="0">
                <a:latin typeface="Rockwell" panose="02060603020205020403" pitchFamily="18" charset="77"/>
              </a:rPr>
              <a:t/>
            </a:r>
            <a:br>
              <a:rPr lang="en-US" sz="1600" dirty="0">
                <a:latin typeface="Rockwell" panose="02060603020205020403" pitchFamily="18" charset="77"/>
              </a:rPr>
            </a:br>
            <a:r>
              <a:rPr lang="en-US" sz="1600" dirty="0">
                <a:latin typeface="Rockwell" panose="02060603020205020403" pitchFamily="18" charset="77"/>
              </a:rPr>
              <a:t>Conduct on the basis of sex that occurs in CUNY’s education program or activity against a person in the United States and that satisfies one or more of the following: </a:t>
            </a:r>
            <a:br>
              <a:rPr lang="en-US" sz="1600" dirty="0">
                <a:latin typeface="Rockwell" panose="02060603020205020403" pitchFamily="18" charset="77"/>
              </a:rPr>
            </a:br>
            <a:r>
              <a:rPr lang="en-US" sz="1600" dirty="0">
                <a:latin typeface="Rockwell" panose="02060603020205020403" pitchFamily="18" charset="77"/>
              </a:rPr>
              <a:t/>
            </a:r>
            <a:br>
              <a:rPr lang="en-US" sz="1600" dirty="0">
                <a:latin typeface="Rockwell" panose="02060603020205020403" pitchFamily="18" charset="77"/>
              </a:rPr>
            </a:br>
            <a:r>
              <a:rPr lang="en-US" sz="1600" dirty="0">
                <a:latin typeface="Rockwell" panose="02060603020205020403" pitchFamily="18" charset="77"/>
              </a:rPr>
              <a:t>(1) a CUNY employee conditioning the provision of an aid, benefit, or service of CUNY on an individual’s participation in unwelcome sexual conduct; </a:t>
            </a:r>
            <a:br>
              <a:rPr lang="en-US" sz="1600" dirty="0">
                <a:latin typeface="Rockwell" panose="02060603020205020403" pitchFamily="18" charset="77"/>
              </a:rPr>
            </a:br>
            <a:r>
              <a:rPr lang="en-US" sz="1600" dirty="0">
                <a:latin typeface="Rockwell" panose="02060603020205020403" pitchFamily="18" charset="77"/>
              </a:rPr>
              <a:t/>
            </a:r>
            <a:br>
              <a:rPr lang="en-US" sz="1600" dirty="0">
                <a:latin typeface="Rockwell" panose="02060603020205020403" pitchFamily="18" charset="77"/>
              </a:rPr>
            </a:br>
            <a:r>
              <a:rPr lang="en-US" sz="1600" dirty="0">
                <a:latin typeface="Rockwell" panose="02060603020205020403" pitchFamily="18" charset="77"/>
              </a:rPr>
              <a:t>(2) unwelcome conduct determined by a reasonable person to be so severe, pervasive, and objectively offensive that it effectively denies a person equal access to CUNY’s education program or activity; or </a:t>
            </a:r>
            <a:br>
              <a:rPr lang="en-US" sz="1600" dirty="0">
                <a:latin typeface="Rockwell" panose="02060603020205020403" pitchFamily="18" charset="77"/>
              </a:rPr>
            </a:br>
            <a:r>
              <a:rPr lang="en-US" sz="1600" dirty="0">
                <a:latin typeface="Rockwell" panose="02060603020205020403" pitchFamily="18" charset="77"/>
              </a:rPr>
              <a:t/>
            </a:r>
            <a:br>
              <a:rPr lang="en-US" sz="1600" dirty="0">
                <a:latin typeface="Rockwell" panose="02060603020205020403" pitchFamily="18" charset="77"/>
              </a:rPr>
            </a:br>
            <a:r>
              <a:rPr lang="en-US" sz="1600" dirty="0">
                <a:latin typeface="Rockwell" panose="02060603020205020403" pitchFamily="18" charset="77"/>
              </a:rPr>
              <a:t>(3) Sexual Assault, Dating Violence, Domestic Violence, or Stalking as defined in this Policy.</a:t>
            </a:r>
            <a:endParaRPr lang="en-US" dirty="0"/>
          </a:p>
        </p:txBody>
      </p:sp>
    </p:spTree>
    <p:extLst>
      <p:ext uri="{BB962C8B-B14F-4D97-AF65-F5344CB8AC3E}">
        <p14:creationId xmlns:p14="http://schemas.microsoft.com/office/powerpoint/2010/main" val="1270248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7FE633-D8D3-7443-AADF-3FE627BA132A}"/>
              </a:ext>
            </a:extLst>
          </p:cNvPr>
          <p:cNvSpPr>
            <a:spLocks noGrp="1"/>
          </p:cNvSpPr>
          <p:nvPr>
            <p:ph type="title"/>
          </p:nvPr>
        </p:nvSpPr>
        <p:spPr>
          <a:xfrm>
            <a:off x="3350888" y="2371292"/>
            <a:ext cx="5490224" cy="1689390"/>
          </a:xfrm>
        </p:spPr>
        <p:txBody>
          <a:bodyPr>
            <a:normAutofit/>
          </a:bodyPr>
          <a:lstStyle/>
          <a:p>
            <a:r>
              <a:rPr lang="en-US" sz="8000" b="1" i="1" dirty="0">
                <a:latin typeface="+mn-lt"/>
              </a:rPr>
              <a:t>Welcome!</a:t>
            </a:r>
          </a:p>
        </p:txBody>
      </p:sp>
    </p:spTree>
    <p:extLst>
      <p:ext uri="{BB962C8B-B14F-4D97-AF65-F5344CB8AC3E}">
        <p14:creationId xmlns:p14="http://schemas.microsoft.com/office/powerpoint/2010/main" val="2236863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xmlns="" id="{10CE3618-1D7A-4256-B2AF-9DB692996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xmlns="" id="{B984687B-789E-453B-921F-7804CCA6BA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43" name="Freeform 5">
              <a:extLst>
                <a:ext uri="{FF2B5EF4-FFF2-40B4-BE49-F238E27FC236}">
                  <a16:creationId xmlns:a16="http://schemas.microsoft.com/office/drawing/2014/main" xmlns="" id="{0495A546-1866-442A-8EF9-B683FCB39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4" name="Freeform 6">
              <a:extLst>
                <a:ext uri="{FF2B5EF4-FFF2-40B4-BE49-F238E27FC236}">
                  <a16:creationId xmlns:a16="http://schemas.microsoft.com/office/drawing/2014/main" xmlns="" id="{20FC9B1F-EB6E-40D2-8261-0142E7326F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7">
              <a:extLst>
                <a:ext uri="{FF2B5EF4-FFF2-40B4-BE49-F238E27FC236}">
                  <a16:creationId xmlns:a16="http://schemas.microsoft.com/office/drawing/2014/main" xmlns="" id="{08DB0E74-FB47-4298-AF40-FAC8939F9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8">
              <a:extLst>
                <a:ext uri="{FF2B5EF4-FFF2-40B4-BE49-F238E27FC236}">
                  <a16:creationId xmlns:a16="http://schemas.microsoft.com/office/drawing/2014/main" xmlns="" id="{08813488-5B66-4FB7-A177-9B9B4658D6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9">
              <a:extLst>
                <a:ext uri="{FF2B5EF4-FFF2-40B4-BE49-F238E27FC236}">
                  <a16:creationId xmlns:a16="http://schemas.microsoft.com/office/drawing/2014/main" xmlns="" id="{235E4BF3-25DA-41E9-B880-A0DC6C1EF9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0">
              <a:extLst>
                <a:ext uri="{FF2B5EF4-FFF2-40B4-BE49-F238E27FC236}">
                  <a16:creationId xmlns:a16="http://schemas.microsoft.com/office/drawing/2014/main" xmlns="" id="{813C1F92-ED6B-4F19-9415-BFB5B5B5A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11">
              <a:extLst>
                <a:ext uri="{FF2B5EF4-FFF2-40B4-BE49-F238E27FC236}">
                  <a16:creationId xmlns:a16="http://schemas.microsoft.com/office/drawing/2014/main" xmlns="" id="{9E40EF46-D7B9-447E-ACB4-D789721994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2">
              <a:extLst>
                <a:ext uri="{FF2B5EF4-FFF2-40B4-BE49-F238E27FC236}">
                  <a16:creationId xmlns:a16="http://schemas.microsoft.com/office/drawing/2014/main" xmlns="" id="{123CAE24-12FF-43D7-A6C0-6AA792E3AB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3">
              <a:extLst>
                <a:ext uri="{FF2B5EF4-FFF2-40B4-BE49-F238E27FC236}">
                  <a16:creationId xmlns:a16="http://schemas.microsoft.com/office/drawing/2014/main" xmlns="" id="{B372F5DB-BF3F-4325-85B0-CDCE7A6A68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4">
              <a:extLst>
                <a:ext uri="{FF2B5EF4-FFF2-40B4-BE49-F238E27FC236}">
                  <a16:creationId xmlns:a16="http://schemas.microsoft.com/office/drawing/2014/main" xmlns="" id="{B25A9653-2959-449B-BA93-64D5656B1A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5">
              <a:extLst>
                <a:ext uri="{FF2B5EF4-FFF2-40B4-BE49-F238E27FC236}">
                  <a16:creationId xmlns:a16="http://schemas.microsoft.com/office/drawing/2014/main" xmlns="" id="{683D52E0-024E-49EA-B58E-AFCB54B930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6">
              <a:extLst>
                <a:ext uri="{FF2B5EF4-FFF2-40B4-BE49-F238E27FC236}">
                  <a16:creationId xmlns:a16="http://schemas.microsoft.com/office/drawing/2014/main" xmlns="" id="{B42DB067-C8BB-4763-B3AC-A1AFC1F94C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7">
              <a:extLst>
                <a:ext uri="{FF2B5EF4-FFF2-40B4-BE49-F238E27FC236}">
                  <a16:creationId xmlns:a16="http://schemas.microsoft.com/office/drawing/2014/main" xmlns="" id="{4BFADE60-883C-490B-8717-29178631E0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8">
              <a:extLst>
                <a:ext uri="{FF2B5EF4-FFF2-40B4-BE49-F238E27FC236}">
                  <a16:creationId xmlns:a16="http://schemas.microsoft.com/office/drawing/2014/main" xmlns="" id="{276CDC4A-1010-43AB-BD13-E9BC487D68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19">
              <a:extLst>
                <a:ext uri="{FF2B5EF4-FFF2-40B4-BE49-F238E27FC236}">
                  <a16:creationId xmlns:a16="http://schemas.microsoft.com/office/drawing/2014/main" xmlns="" id="{E6DA892F-7AE7-4A83-9BFB-D5FDBA16D9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0">
              <a:extLst>
                <a:ext uri="{FF2B5EF4-FFF2-40B4-BE49-F238E27FC236}">
                  <a16:creationId xmlns:a16="http://schemas.microsoft.com/office/drawing/2014/main" xmlns="" id="{2079130B-2394-449B-80DB-0B9946C7B6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9" name="Freeform 21">
              <a:extLst>
                <a:ext uri="{FF2B5EF4-FFF2-40B4-BE49-F238E27FC236}">
                  <a16:creationId xmlns:a16="http://schemas.microsoft.com/office/drawing/2014/main" xmlns="" id="{2F852A68-5FD2-4BD4-902A-37D580B79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0" name="Freeform 22">
              <a:extLst>
                <a:ext uri="{FF2B5EF4-FFF2-40B4-BE49-F238E27FC236}">
                  <a16:creationId xmlns:a16="http://schemas.microsoft.com/office/drawing/2014/main" xmlns="" id="{1CD48066-FF17-425E-9EEC-795CD0CA40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3">
              <a:extLst>
                <a:ext uri="{FF2B5EF4-FFF2-40B4-BE49-F238E27FC236}">
                  <a16:creationId xmlns:a16="http://schemas.microsoft.com/office/drawing/2014/main" xmlns="" id="{374D862B-A8E1-4CB9-8529-077C6DBA5C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24">
              <a:extLst>
                <a:ext uri="{FF2B5EF4-FFF2-40B4-BE49-F238E27FC236}">
                  <a16:creationId xmlns:a16="http://schemas.microsoft.com/office/drawing/2014/main" xmlns="" id="{5A3B1A83-9C72-4407-A5BF-A9EAA5C4D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25">
              <a:extLst>
                <a:ext uri="{FF2B5EF4-FFF2-40B4-BE49-F238E27FC236}">
                  <a16:creationId xmlns:a16="http://schemas.microsoft.com/office/drawing/2014/main" xmlns="" id="{C73AF399-B36E-419F-92C0-533EFBD935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xmlns="" id="{87DD650A-C9E2-0B43-898C-C42825F2C6D2}"/>
              </a:ext>
            </a:extLst>
          </p:cNvPr>
          <p:cNvSpPr>
            <a:spLocks noGrp="1"/>
          </p:cNvSpPr>
          <p:nvPr>
            <p:ph type="title"/>
          </p:nvPr>
        </p:nvSpPr>
        <p:spPr>
          <a:xfrm>
            <a:off x="365126" y="1477651"/>
            <a:ext cx="4280279" cy="4575659"/>
          </a:xfrm>
        </p:spPr>
        <p:txBody>
          <a:bodyPr anchor="t">
            <a:normAutofit/>
          </a:bodyPr>
          <a:lstStyle/>
          <a:p>
            <a:pPr algn="l"/>
            <a:r>
              <a:rPr lang="en-US" sz="5400" b="1" dirty="0">
                <a:solidFill>
                  <a:schemeClr val="accent1"/>
                </a:solidFill>
              </a:rPr>
              <a:t>Title IX </a:t>
            </a:r>
            <a:br>
              <a:rPr lang="en-US" sz="5400" b="1" dirty="0">
                <a:solidFill>
                  <a:schemeClr val="accent1"/>
                </a:solidFill>
              </a:rPr>
            </a:br>
            <a:r>
              <a:rPr lang="en-US" sz="5400" b="1" dirty="0">
                <a:solidFill>
                  <a:schemeClr val="accent1"/>
                </a:solidFill>
              </a:rPr>
              <a:t>Sexual Harassment</a:t>
            </a:r>
            <a:endParaRPr lang="en-US" sz="5400" dirty="0">
              <a:solidFill>
                <a:schemeClr val="accent1"/>
              </a:solidFill>
            </a:endParaRPr>
          </a:p>
        </p:txBody>
      </p:sp>
      <p:sp>
        <p:nvSpPr>
          <p:cNvPr id="65" name="Isosceles Triangle 64">
            <a:extLst>
              <a:ext uri="{FF2B5EF4-FFF2-40B4-BE49-F238E27FC236}">
                <a16:creationId xmlns:a16="http://schemas.microsoft.com/office/drawing/2014/main" xmlns="" id="{3F39476B-1A6D-47CB-AC7A-FB87EF003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3" name="Content Placeholder 2">
            <a:extLst>
              <a:ext uri="{FF2B5EF4-FFF2-40B4-BE49-F238E27FC236}">
                <a16:creationId xmlns:a16="http://schemas.microsoft.com/office/drawing/2014/main" xmlns="" id="{679094AD-6E6E-E446-8CB9-6B71BC9E6FE4}"/>
              </a:ext>
            </a:extLst>
          </p:cNvPr>
          <p:cNvSpPr>
            <a:spLocks noGrp="1"/>
          </p:cNvSpPr>
          <p:nvPr>
            <p:ph idx="1"/>
          </p:nvPr>
        </p:nvSpPr>
        <p:spPr>
          <a:xfrm>
            <a:off x="4645406" y="552451"/>
            <a:ext cx="7113208" cy="5500860"/>
          </a:xfrm>
        </p:spPr>
        <p:txBody>
          <a:bodyPr anchor="t">
            <a:noAutofit/>
          </a:bodyPr>
          <a:lstStyle/>
          <a:p>
            <a:pPr marL="0" indent="0">
              <a:lnSpc>
                <a:spcPct val="110000"/>
              </a:lnSpc>
              <a:buNone/>
            </a:pPr>
            <a:r>
              <a:rPr lang="en-US" sz="1100" b="1" dirty="0"/>
              <a:t/>
            </a:r>
            <a:br>
              <a:rPr lang="en-US" sz="1100" b="1" dirty="0"/>
            </a:br>
            <a:r>
              <a:rPr lang="en-US" sz="1100" b="1" dirty="0"/>
              <a:t/>
            </a:r>
            <a:br>
              <a:rPr lang="en-US" sz="1100" b="1" dirty="0"/>
            </a:br>
            <a:r>
              <a:rPr lang="en-US" sz="1400" dirty="0"/>
              <a:t>Conduct on the basis of sex </a:t>
            </a:r>
            <a:r>
              <a:rPr lang="en-US" sz="1400" b="1" dirty="0"/>
              <a:t>that occurs in CUNY’s education program or activity </a:t>
            </a:r>
            <a:r>
              <a:rPr lang="en-US" sz="1400" dirty="0"/>
              <a:t>against a person in the United States and that satisfies one or more of the following: </a:t>
            </a:r>
            <a:br>
              <a:rPr lang="en-US" sz="1400" dirty="0"/>
            </a:br>
            <a:r>
              <a:rPr lang="en-US" sz="1400" dirty="0"/>
              <a:t/>
            </a:r>
            <a:br>
              <a:rPr lang="en-US" sz="1400" dirty="0"/>
            </a:br>
            <a:r>
              <a:rPr lang="en-US" sz="1400" dirty="0"/>
              <a:t>(1) a CUNY employee conditioning the provision of an aid, benefit, or service of CUNY on an individual’s participation in unwelcome sexual conduct; </a:t>
            </a:r>
            <a:br>
              <a:rPr lang="en-US" sz="1400" dirty="0"/>
            </a:br>
            <a:r>
              <a:rPr lang="en-US" sz="1400" dirty="0"/>
              <a:t/>
            </a:r>
            <a:br>
              <a:rPr lang="en-US" sz="1400" dirty="0"/>
            </a:br>
            <a:r>
              <a:rPr lang="en-US" sz="1400" dirty="0"/>
              <a:t>(2) unwelcome conduct determined by a reasonable person to be so severe, pervasive, and objectively offensive that it effectively denies a person equal access to CUNY’s education program or activity; or </a:t>
            </a:r>
            <a:br>
              <a:rPr lang="en-US" sz="1400" dirty="0"/>
            </a:br>
            <a:r>
              <a:rPr lang="en-US" sz="1400" dirty="0"/>
              <a:t/>
            </a:r>
            <a:br>
              <a:rPr lang="en-US" sz="1400" dirty="0"/>
            </a:br>
            <a:r>
              <a:rPr lang="en-US" sz="1400" dirty="0"/>
              <a:t>(3) Sexual Assault, Dating Violence, Domestic Violence, or Stalking as defined in this Policy.</a:t>
            </a:r>
          </a:p>
          <a:p>
            <a:pPr lvl="1">
              <a:lnSpc>
                <a:spcPct val="110000"/>
              </a:lnSpc>
              <a:buFont typeface="Wingdings" pitchFamily="2" charset="2"/>
              <a:buChar char="Ø"/>
            </a:pPr>
            <a:r>
              <a:rPr lang="en-US" sz="1400" dirty="0"/>
              <a:t> </a:t>
            </a:r>
            <a:r>
              <a:rPr lang="en-US" sz="1400" b="1" dirty="0"/>
              <a:t>“that occurs in CUNY’s education program or   activity...”</a:t>
            </a:r>
          </a:p>
          <a:p>
            <a:pPr marL="274320" lvl="1" indent="0">
              <a:lnSpc>
                <a:spcPct val="110000"/>
              </a:lnSpc>
              <a:buNone/>
            </a:pPr>
            <a:endParaRPr lang="en-US" sz="1400" dirty="0"/>
          </a:p>
          <a:p>
            <a:pPr lvl="2">
              <a:lnSpc>
                <a:spcPct val="110000"/>
              </a:lnSpc>
            </a:pPr>
            <a:r>
              <a:rPr lang="en-US" dirty="0"/>
              <a:t>“Education Program or Activity” is defined in the regulations to “includes locations, events, or circumstances over which the recipient exercised substantial control over both the respondent and the context in which the sexual harassment occurs, and also includes any building owned or controlled by a student organization that is officially recognized by a postsecondary institution.”106.44(a)</a:t>
            </a:r>
          </a:p>
          <a:p>
            <a:pPr marL="0" indent="0">
              <a:lnSpc>
                <a:spcPct val="110000"/>
              </a:lnSpc>
              <a:buNone/>
            </a:pPr>
            <a:r>
              <a:rPr lang="en-US" sz="1100" dirty="0"/>
              <a:t/>
            </a:r>
            <a:br>
              <a:rPr lang="en-US" sz="1100" dirty="0"/>
            </a:br>
            <a:endParaRPr lang="en-US" sz="1100" dirty="0"/>
          </a:p>
        </p:txBody>
      </p:sp>
    </p:spTree>
    <p:extLst>
      <p:ext uri="{BB962C8B-B14F-4D97-AF65-F5344CB8AC3E}">
        <p14:creationId xmlns:p14="http://schemas.microsoft.com/office/powerpoint/2010/main" val="2335131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CE3618-1D7A-4256-B2AF-9DB692996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B984687B-789E-453B-921F-7804CCA6BA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0495A546-1866-442A-8EF9-B683FCB39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xmlns="" id="{20FC9B1F-EB6E-40D2-8261-0142E7326F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08DB0E74-FB47-4298-AF40-FAC8939F9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08813488-5B66-4FB7-A177-9B9B4658D6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235E4BF3-25DA-41E9-B880-A0DC6C1EF9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813C1F92-ED6B-4F19-9415-BFB5B5B5A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9E40EF46-D7B9-447E-ACB4-D789721994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123CAE24-12FF-43D7-A6C0-6AA792E3AB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B372F5DB-BF3F-4325-85B0-CDCE7A6A68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B25A9653-2959-449B-BA93-64D5656B1A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683D52E0-024E-49EA-B58E-AFCB54B930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B42DB067-C8BB-4763-B3AC-A1AFC1F94C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4BFADE60-883C-490B-8717-29178631E0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276CDC4A-1010-43AB-BD13-E9BC487D68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E6DA892F-7AE7-4A83-9BFB-D5FDBA16D9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2079130B-2394-449B-80DB-0B9946C7B6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2F852A68-5FD2-4BD4-902A-37D580B79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1CD48066-FF17-425E-9EEC-795CD0CA40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374D862B-A8E1-4CB9-8529-077C6DBA5C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5A3B1A83-9C72-4407-A5BF-A9EAA5C4D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C73AF399-B36E-419F-92C0-533EFBD935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xmlns="" id="{770C93BC-AEC6-5B40-AD30-110B0B1DDC3F}"/>
              </a:ext>
            </a:extLst>
          </p:cNvPr>
          <p:cNvSpPr>
            <a:spLocks noGrp="1"/>
          </p:cNvSpPr>
          <p:nvPr>
            <p:ph type="title"/>
          </p:nvPr>
        </p:nvSpPr>
        <p:spPr>
          <a:xfrm>
            <a:off x="888631" y="1477651"/>
            <a:ext cx="3756774" cy="4575659"/>
          </a:xfrm>
        </p:spPr>
        <p:txBody>
          <a:bodyPr anchor="t">
            <a:normAutofit/>
          </a:bodyPr>
          <a:lstStyle/>
          <a:p>
            <a:pPr algn="l"/>
            <a:r>
              <a:rPr lang="en-US" sz="5000" b="1" i="1" dirty="0">
                <a:solidFill>
                  <a:schemeClr val="accent1"/>
                </a:solidFill>
              </a:rPr>
              <a:t>“That occurs in CUNY’s education program or activity...”</a:t>
            </a:r>
            <a:br>
              <a:rPr lang="en-US" sz="5000" b="1" i="1" dirty="0">
                <a:solidFill>
                  <a:schemeClr val="accent1"/>
                </a:solidFill>
              </a:rPr>
            </a:br>
            <a:endParaRPr lang="en-US" sz="5000" b="1" i="1" dirty="0">
              <a:solidFill>
                <a:schemeClr val="accent1"/>
              </a:solidFill>
            </a:endParaRPr>
          </a:p>
        </p:txBody>
      </p:sp>
      <p:sp>
        <p:nvSpPr>
          <p:cNvPr id="33" name="Isosceles Triangle 32">
            <a:extLst>
              <a:ext uri="{FF2B5EF4-FFF2-40B4-BE49-F238E27FC236}">
                <a16:creationId xmlns:a16="http://schemas.microsoft.com/office/drawing/2014/main" xmlns="" id="{3F39476B-1A6D-47CB-AC7A-FB87EF003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3" name="Content Placeholder 2">
            <a:extLst>
              <a:ext uri="{FF2B5EF4-FFF2-40B4-BE49-F238E27FC236}">
                <a16:creationId xmlns:a16="http://schemas.microsoft.com/office/drawing/2014/main" xmlns="" id="{54AC2EAA-8F24-D54C-B184-02D74B2FEB15}"/>
              </a:ext>
            </a:extLst>
          </p:cNvPr>
          <p:cNvSpPr>
            <a:spLocks noGrp="1"/>
          </p:cNvSpPr>
          <p:nvPr>
            <p:ph idx="1"/>
          </p:nvPr>
        </p:nvSpPr>
        <p:spPr>
          <a:xfrm>
            <a:off x="4494214" y="960438"/>
            <a:ext cx="6762750" cy="5092873"/>
          </a:xfrm>
        </p:spPr>
        <p:txBody>
          <a:bodyPr anchor="t">
            <a:noAutofit/>
          </a:bodyPr>
          <a:lstStyle/>
          <a:p>
            <a:pPr lvl="3">
              <a:buFont typeface="Arial" panose="020B0604020202020204" pitchFamily="34" charset="0"/>
              <a:buChar char="•"/>
            </a:pPr>
            <a:r>
              <a:rPr lang="en-US" sz="1600" dirty="0"/>
              <a:t>Off campus activity does not necessarily mean the behavior is outside CUNY’s education program or activity</a:t>
            </a:r>
          </a:p>
          <a:p>
            <a:pPr lvl="3">
              <a:buFont typeface="Arial" panose="020B0604020202020204" pitchFamily="34" charset="0"/>
              <a:buChar char="•"/>
            </a:pPr>
            <a:r>
              <a:rPr lang="en-US" sz="1600" dirty="0"/>
              <a:t>Off campus that likely is within CUNY’s education program or activity:</a:t>
            </a:r>
          </a:p>
          <a:p>
            <a:pPr lvl="4">
              <a:buFont typeface="Courier New" panose="02070309020205020404" pitchFamily="49" charset="0"/>
              <a:buChar char="o"/>
            </a:pPr>
            <a:r>
              <a:rPr lang="en-US" sz="1600" dirty="0"/>
              <a:t>CUNY sponsored trips or CUNY-related travel</a:t>
            </a:r>
          </a:p>
          <a:p>
            <a:pPr lvl="4">
              <a:buFont typeface="Courier New" panose="02070309020205020404" pitchFamily="49" charset="0"/>
              <a:buChar char="o"/>
            </a:pPr>
            <a:r>
              <a:rPr lang="en-US" sz="1600" dirty="0"/>
              <a:t>CUNY sponsored events held off campus</a:t>
            </a:r>
          </a:p>
          <a:p>
            <a:pPr lvl="4">
              <a:buFont typeface="Courier New" panose="02070309020205020404" pitchFamily="49" charset="0"/>
              <a:buChar char="o"/>
            </a:pPr>
            <a:r>
              <a:rPr lang="en-US" sz="1600" dirty="0"/>
              <a:t>Off campus review session </a:t>
            </a:r>
            <a:r>
              <a:rPr lang="en-US" sz="1600" i="1" dirty="0"/>
              <a:t>organized by a TA</a:t>
            </a:r>
            <a:endParaRPr lang="en-US" sz="1600" dirty="0"/>
          </a:p>
          <a:p>
            <a:pPr lvl="3">
              <a:buFont typeface="Wingdings" pitchFamily="2" charset="2"/>
              <a:buChar char="Ø"/>
            </a:pPr>
            <a:r>
              <a:rPr lang="en-US" sz="1600" dirty="0"/>
              <a:t> Off campus that likely is not within CUNY’s education program or activity:</a:t>
            </a:r>
          </a:p>
          <a:p>
            <a:pPr lvl="4">
              <a:buFont typeface="Courier New" panose="02070309020205020404" pitchFamily="49" charset="0"/>
              <a:buChar char="o"/>
            </a:pPr>
            <a:r>
              <a:rPr lang="en-US" sz="1600" dirty="0"/>
              <a:t>Off campus review session organized by students</a:t>
            </a:r>
          </a:p>
          <a:p>
            <a:pPr lvl="4">
              <a:buFont typeface="Courier New" panose="02070309020205020404" pitchFamily="49" charset="0"/>
              <a:buChar char="o"/>
            </a:pPr>
            <a:r>
              <a:rPr lang="en-US" sz="1600" dirty="0"/>
              <a:t>Off campus social gatherings among students  </a:t>
            </a:r>
          </a:p>
          <a:p>
            <a:pPr lvl="4">
              <a:buFont typeface="Courier New" panose="02070309020205020404" pitchFamily="49" charset="0"/>
              <a:buChar char="o"/>
            </a:pPr>
            <a:r>
              <a:rPr lang="en-US" sz="1600" dirty="0"/>
              <a:t>Off campus domestic/dating violence </a:t>
            </a:r>
          </a:p>
          <a:p>
            <a:endParaRPr lang="en-US" dirty="0"/>
          </a:p>
        </p:txBody>
      </p:sp>
    </p:spTree>
    <p:extLst>
      <p:ext uri="{BB962C8B-B14F-4D97-AF65-F5344CB8AC3E}">
        <p14:creationId xmlns:p14="http://schemas.microsoft.com/office/powerpoint/2010/main" val="1089715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4DB7353-7D7A-431B-A5B6-A3845E6F2BB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xmlns="" id="{9E8D15D6-6183-4BE1-A315-C7EC9C1A53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82A253FA-4E60-4B4D-94B0-93ECFCF3098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E1B39AD1-11BD-457B-822C-A873607F41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CC286005-78D5-4BE4-AA8B-75CDC07E78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09E4A22D-7E83-4F24-97FE-931A93CACC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4351E96B-8DD4-4D5E-A9F0-C47F5F3378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BFF78610-2475-4756-9EC8-5DA7D8902D5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C7ACAE44-681D-4CBC-B2AB-E5131DF5A8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CA22E4A0-73AA-4722-9C16-F3AF9A33E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BB36E626-EBEB-41C0-B224-8DB049DB4D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D603DEC5-BED4-4DB6-A253-F61CC36742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86AE9DE6-CA9A-479B-A0FB-0E1BAC7A65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16CB8DC8-E75F-4574-A290-AAB7031BE8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1CA657E1-3A52-4C23-AA47-EBB2D5C414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ED4F701B-2A93-464F-A673-54EED5C4C4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9977C34F-F6C9-4749-B201-7B928802DF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3A913E6B-DBE9-4291-A34C-36069ECB8E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7D415C04-AB5C-4B76-9E49-EEBAEE64D0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151FDC11-E872-4EAE-A597-822F9FE1708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1" name="Group 30">
            <a:extLst>
              <a:ext uri="{FF2B5EF4-FFF2-40B4-BE49-F238E27FC236}">
                <a16:creationId xmlns:a16="http://schemas.microsoft.com/office/drawing/2014/main" xmlns="" id="{1B24766B-81CA-44C7-BF11-77A12BA4241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669293" y="1186483"/>
            <a:ext cx="8848345" cy="4477933"/>
            <a:chOff x="1669293" y="1186483"/>
            <a:chExt cx="8848345" cy="4477933"/>
          </a:xfrm>
        </p:grpSpPr>
        <p:sp>
          <p:nvSpPr>
            <p:cNvPr id="32" name="Rectangle 31">
              <a:extLst>
                <a:ext uri="{FF2B5EF4-FFF2-40B4-BE49-F238E27FC236}">
                  <a16:creationId xmlns:a16="http://schemas.microsoft.com/office/drawing/2014/main" xmlns="" id="{1A2F9962-DEB8-461C-8B4C-C0ED0D8A7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Isosceles Triangle 32">
              <a:extLst>
                <a:ext uri="{FF2B5EF4-FFF2-40B4-BE49-F238E27FC236}">
                  <a16:creationId xmlns:a16="http://schemas.microsoft.com/office/drawing/2014/main" xmlns="" id="{C0672E08-EB09-4B8E-8522-24BBC2CFFD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xmlns="" id="{3447AB64-F3EC-4A1F-BFD4-F0F9DB3DAD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6" name="Rectangle 35">
            <a:extLst>
              <a:ext uri="{FF2B5EF4-FFF2-40B4-BE49-F238E27FC236}">
                <a16:creationId xmlns:a16="http://schemas.microsoft.com/office/drawing/2014/main" xmlns="" id="{6BDBA639-2A71-4A60-A71A-FF1836F546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xmlns="" id="{5E208A8B-5EBD-4532-BE72-26414FA7CF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39" name="Freeform 5">
              <a:extLst>
                <a:ext uri="{FF2B5EF4-FFF2-40B4-BE49-F238E27FC236}">
                  <a16:creationId xmlns:a16="http://schemas.microsoft.com/office/drawing/2014/main" xmlns="" id="{15D09196-B338-4AB5-A71B-CFD5FFCA62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a:extLst>
                <a:ext uri="{FF2B5EF4-FFF2-40B4-BE49-F238E27FC236}">
                  <a16:creationId xmlns:a16="http://schemas.microsoft.com/office/drawing/2014/main" xmlns="" id="{F50B4463-128A-4677-A285-C017E6C543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a:extLst>
                <a:ext uri="{FF2B5EF4-FFF2-40B4-BE49-F238E27FC236}">
                  <a16:creationId xmlns:a16="http://schemas.microsoft.com/office/drawing/2014/main" xmlns="" id="{1D9B95CD-F023-4DFA-9678-1E02713F74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8">
              <a:extLst>
                <a:ext uri="{FF2B5EF4-FFF2-40B4-BE49-F238E27FC236}">
                  <a16:creationId xmlns:a16="http://schemas.microsoft.com/office/drawing/2014/main" xmlns="" id="{1DDF47A8-BE7B-43F3-A500-F5A4656D83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9">
              <a:extLst>
                <a:ext uri="{FF2B5EF4-FFF2-40B4-BE49-F238E27FC236}">
                  <a16:creationId xmlns:a16="http://schemas.microsoft.com/office/drawing/2014/main" xmlns="" id="{2DD394DE-76FB-42F8-85F2-FD436F4232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0">
              <a:extLst>
                <a:ext uri="{FF2B5EF4-FFF2-40B4-BE49-F238E27FC236}">
                  <a16:creationId xmlns:a16="http://schemas.microsoft.com/office/drawing/2014/main" xmlns="" id="{B95F2EFB-87E6-4400-AAF3-7EB8B4F1561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1">
              <a:extLst>
                <a:ext uri="{FF2B5EF4-FFF2-40B4-BE49-F238E27FC236}">
                  <a16:creationId xmlns:a16="http://schemas.microsoft.com/office/drawing/2014/main" xmlns="" id="{1D463476-2BC7-418C-9D6F-51444B11A7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a:extLst>
                <a:ext uri="{FF2B5EF4-FFF2-40B4-BE49-F238E27FC236}">
                  <a16:creationId xmlns:a16="http://schemas.microsoft.com/office/drawing/2014/main" xmlns="" id="{24011122-2495-478A-81BF-ABBDEA1DA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a:extLst>
                <a:ext uri="{FF2B5EF4-FFF2-40B4-BE49-F238E27FC236}">
                  <a16:creationId xmlns:a16="http://schemas.microsoft.com/office/drawing/2014/main" xmlns="" id="{C79E87C5-E5B3-476B-B539-FC9CF4A33B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4">
              <a:extLst>
                <a:ext uri="{FF2B5EF4-FFF2-40B4-BE49-F238E27FC236}">
                  <a16:creationId xmlns:a16="http://schemas.microsoft.com/office/drawing/2014/main" xmlns="" id="{956029CA-2B38-434D-9044-5FF3A1ECD1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15">
              <a:extLst>
                <a:ext uri="{FF2B5EF4-FFF2-40B4-BE49-F238E27FC236}">
                  <a16:creationId xmlns:a16="http://schemas.microsoft.com/office/drawing/2014/main" xmlns="" id="{9514CFB6-E8DB-43DC-B1CD-9CC2D4B276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0" name="Freeform 16">
              <a:extLst>
                <a:ext uri="{FF2B5EF4-FFF2-40B4-BE49-F238E27FC236}">
                  <a16:creationId xmlns:a16="http://schemas.microsoft.com/office/drawing/2014/main" xmlns="" id="{BD8C1FC8-E550-45BE-9F30-822BAB3781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1" name="Freeform 17">
              <a:extLst>
                <a:ext uri="{FF2B5EF4-FFF2-40B4-BE49-F238E27FC236}">
                  <a16:creationId xmlns:a16="http://schemas.microsoft.com/office/drawing/2014/main" xmlns="" id="{D1646B5D-A7B7-41EC-9591-0E0C0F4F94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a:extLst>
                <a:ext uri="{FF2B5EF4-FFF2-40B4-BE49-F238E27FC236}">
                  <a16:creationId xmlns:a16="http://schemas.microsoft.com/office/drawing/2014/main" xmlns="" id="{E2118E93-481E-4843-987E-378187AA37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a:extLst>
                <a:ext uri="{FF2B5EF4-FFF2-40B4-BE49-F238E27FC236}">
                  <a16:creationId xmlns:a16="http://schemas.microsoft.com/office/drawing/2014/main" xmlns="" id="{77038464-F4E2-47EC-A87F-18469191E3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a:extLst>
                <a:ext uri="{FF2B5EF4-FFF2-40B4-BE49-F238E27FC236}">
                  <a16:creationId xmlns:a16="http://schemas.microsoft.com/office/drawing/2014/main" xmlns="" id="{FB3BBEB1-E146-408F-95B7-EE2F269DE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1">
              <a:extLst>
                <a:ext uri="{FF2B5EF4-FFF2-40B4-BE49-F238E27FC236}">
                  <a16:creationId xmlns:a16="http://schemas.microsoft.com/office/drawing/2014/main" xmlns="" id="{C765B285-56EC-47FC-B116-274EBBD61A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2">
              <a:extLst>
                <a:ext uri="{FF2B5EF4-FFF2-40B4-BE49-F238E27FC236}">
                  <a16:creationId xmlns:a16="http://schemas.microsoft.com/office/drawing/2014/main" xmlns="" id="{CB4A6191-6913-42EA-905E-8A174AE2C9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23">
              <a:extLst>
                <a:ext uri="{FF2B5EF4-FFF2-40B4-BE49-F238E27FC236}">
                  <a16:creationId xmlns:a16="http://schemas.microsoft.com/office/drawing/2014/main" xmlns="" id="{8ADEEF92-F481-475A-845C-5E940F0D55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5" name="Slide Number Placeholder 4">
            <a:extLst>
              <a:ext uri="{FF2B5EF4-FFF2-40B4-BE49-F238E27FC236}">
                <a16:creationId xmlns:a16="http://schemas.microsoft.com/office/drawing/2014/main" xmlns="" id="{00297C65-D0D2-7741-9801-2ED8A3B37632}"/>
              </a:ext>
            </a:extLst>
          </p:cNvPr>
          <p:cNvSpPr>
            <a:spLocks noGrp="1"/>
          </p:cNvSpPr>
          <p:nvPr>
            <p:ph type="sldNum" sz="quarter" idx="12"/>
          </p:nvPr>
        </p:nvSpPr>
        <p:spPr>
          <a:xfrm>
            <a:off x="10469880" y="320040"/>
            <a:ext cx="914400" cy="320040"/>
          </a:xfrm>
        </p:spPr>
        <p:txBody>
          <a:bodyPr vert="horz" lIns="91440" tIns="45720" rIns="91440" bIns="45720" rtlCol="0" anchor="ctr">
            <a:normAutofit/>
          </a:bodyPr>
          <a:lstStyle/>
          <a:p>
            <a:pPr>
              <a:spcAft>
                <a:spcPts val="600"/>
              </a:spcAft>
            </a:pPr>
            <a:fld id="{34B7E4EF-A1BD-40F4-AB7B-04F084DD991D}" type="slidenum">
              <a:rPr lang="en-US" kern="1200" dirty="0">
                <a:solidFill>
                  <a:schemeClr val="tx1">
                    <a:tint val="75000"/>
                  </a:schemeClr>
                </a:solidFill>
                <a:latin typeface="+mn-lt"/>
                <a:ea typeface="+mn-ea"/>
                <a:cs typeface="+mn-cs"/>
              </a:rPr>
              <a:pPr>
                <a:spcAft>
                  <a:spcPts val="600"/>
                </a:spcAft>
              </a:pPr>
              <a:t>22</a:t>
            </a:fld>
            <a:endParaRPr lang="en-US" kern="1200" dirty="0">
              <a:solidFill>
                <a:schemeClr val="tx1">
                  <a:tint val="75000"/>
                </a:schemeClr>
              </a:solidFill>
              <a:latin typeface="+mn-lt"/>
              <a:ea typeface="+mn-ea"/>
              <a:cs typeface="+mn-cs"/>
            </a:endParaRPr>
          </a:p>
        </p:txBody>
      </p:sp>
      <p:sp>
        <p:nvSpPr>
          <p:cNvPr id="59" name="Freeform: Shape 58">
            <a:extLst>
              <a:ext uri="{FF2B5EF4-FFF2-40B4-BE49-F238E27FC236}">
                <a16:creationId xmlns:a16="http://schemas.microsoft.com/office/drawing/2014/main" xmlns="" id="{D9C506D7-84CB-4057-A44A-465313E785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Oval 32">
            <a:extLst>
              <a:ext uri="{FF2B5EF4-FFF2-40B4-BE49-F238E27FC236}">
                <a16:creationId xmlns:a16="http://schemas.microsoft.com/office/drawing/2014/main" xmlns="" id="{7842FC68-61FD-4700-8A22-BB8B071884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C323ED0A-78A0-C74A-BE16-8C884676293C}"/>
              </a:ext>
            </a:extLst>
          </p:cNvPr>
          <p:cNvSpPr>
            <a:spLocks noGrp="1"/>
          </p:cNvSpPr>
          <p:nvPr>
            <p:ph type="title"/>
          </p:nvPr>
        </p:nvSpPr>
        <p:spPr>
          <a:xfrm>
            <a:off x="2406460" y="1617150"/>
            <a:ext cx="6959446" cy="1662475"/>
          </a:xfrm>
        </p:spPr>
        <p:txBody>
          <a:bodyPr vert="horz" lIns="228600" tIns="228600" rIns="228600" bIns="0" rtlCol="0" anchor="b">
            <a:normAutofit/>
          </a:bodyPr>
          <a:lstStyle/>
          <a:p>
            <a:pPr>
              <a:lnSpc>
                <a:spcPct val="80000"/>
              </a:lnSpc>
            </a:pPr>
            <a:r>
              <a:rPr lang="en-US" sz="4800" b="1" i="1" dirty="0"/>
              <a:t>Non-Title IX Sexual Misconduct Matters</a:t>
            </a:r>
          </a:p>
        </p:txBody>
      </p:sp>
      <p:sp>
        <p:nvSpPr>
          <p:cNvPr id="3" name="Content Placeholder 2">
            <a:extLst>
              <a:ext uri="{FF2B5EF4-FFF2-40B4-BE49-F238E27FC236}">
                <a16:creationId xmlns:a16="http://schemas.microsoft.com/office/drawing/2014/main" xmlns="" id="{0DF1F5FC-8F16-7B4B-9B3D-FDD0647F3104}"/>
              </a:ext>
            </a:extLst>
          </p:cNvPr>
          <p:cNvSpPr>
            <a:spLocks noGrp="1"/>
          </p:cNvSpPr>
          <p:nvPr>
            <p:ph type="body" idx="1"/>
          </p:nvPr>
        </p:nvSpPr>
        <p:spPr>
          <a:xfrm>
            <a:off x="3524446" y="3724304"/>
            <a:ext cx="5896396" cy="1196717"/>
          </a:xfrm>
        </p:spPr>
        <p:txBody>
          <a:bodyPr vert="horz" lIns="91440" tIns="0" rIns="91440" bIns="45720" rtlCol="0">
            <a:normAutofit/>
          </a:bodyPr>
          <a:lstStyle/>
          <a:p>
            <a:pPr marL="0" lvl="3">
              <a:lnSpc>
                <a:spcPct val="90000"/>
              </a:lnSpc>
              <a:spcBef>
                <a:spcPts val="1000"/>
              </a:spcBef>
            </a:pPr>
            <a:r>
              <a:rPr lang="en-US" sz="1400" dirty="0">
                <a:solidFill>
                  <a:srgbClr val="FFFEFF"/>
                </a:solidFill>
              </a:rPr>
              <a:t>Prohibited Sexual Misconduct that does not meet the USDOE definition of Title IX Sexual Harassment</a:t>
            </a:r>
          </a:p>
          <a:p>
            <a:pPr marL="0" lvl="3">
              <a:lnSpc>
                <a:spcPct val="90000"/>
              </a:lnSpc>
              <a:spcBef>
                <a:spcPts val="1000"/>
              </a:spcBef>
            </a:pPr>
            <a:r>
              <a:rPr lang="en-US" sz="1400" dirty="0">
                <a:solidFill>
                  <a:srgbClr val="FFFEFF"/>
                </a:solidFill>
              </a:rPr>
              <a:t>A different process which largely mirrors the CUNY investigation and adjudication process that existed under previous versions of the Policy, with a few changes and updates.</a:t>
            </a:r>
          </a:p>
          <a:p>
            <a:pPr>
              <a:lnSpc>
                <a:spcPct val="90000"/>
              </a:lnSpc>
            </a:pPr>
            <a:endParaRPr lang="en-US" sz="1400" dirty="0"/>
          </a:p>
        </p:txBody>
      </p:sp>
    </p:spTree>
    <p:extLst>
      <p:ext uri="{BB962C8B-B14F-4D97-AF65-F5344CB8AC3E}">
        <p14:creationId xmlns:p14="http://schemas.microsoft.com/office/powerpoint/2010/main" val="4045546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432A131C-0AE2-B741-AF0F-B1FC90DD9AD1}"/>
              </a:ext>
            </a:extLst>
          </p:cNvPr>
          <p:cNvSpPr>
            <a:spLocks noGrp="1"/>
          </p:cNvSpPr>
          <p:nvPr>
            <p:ph type="title"/>
          </p:nvPr>
        </p:nvSpPr>
        <p:spPr/>
        <p:txBody>
          <a:bodyPr>
            <a:normAutofit/>
          </a:bodyPr>
          <a:lstStyle/>
          <a:p>
            <a:pPr algn="l"/>
            <a:r>
              <a:rPr lang="en-US" sz="3200" b="1" i="1" dirty="0"/>
              <a:t>What Is Non-Title IX Sexual Misconduct?</a:t>
            </a:r>
          </a:p>
        </p:txBody>
      </p:sp>
      <p:sp>
        <p:nvSpPr>
          <p:cNvPr id="6" name="Content Placeholder 5">
            <a:extLst>
              <a:ext uri="{FF2B5EF4-FFF2-40B4-BE49-F238E27FC236}">
                <a16:creationId xmlns:a16="http://schemas.microsoft.com/office/drawing/2014/main" xmlns="" id="{78E57C08-44B1-204C-9147-BA184495F377}"/>
              </a:ext>
            </a:extLst>
          </p:cNvPr>
          <p:cNvSpPr>
            <a:spLocks noGrp="1"/>
          </p:cNvSpPr>
          <p:nvPr>
            <p:ph idx="1"/>
          </p:nvPr>
        </p:nvSpPr>
        <p:spPr/>
        <p:txBody>
          <a:bodyPr/>
          <a:lstStyle/>
          <a:p>
            <a:r>
              <a:rPr lang="en-US" dirty="0"/>
              <a:t>Sexual harassment is </a:t>
            </a:r>
            <a:r>
              <a:rPr lang="en-US" dirty="0">
                <a:solidFill>
                  <a:srgbClr val="FF0000"/>
                </a:solidFill>
              </a:rPr>
              <a:t>unwelcome</a:t>
            </a:r>
            <a:r>
              <a:rPr lang="en-US" dirty="0"/>
              <a:t> conduct of a sexual nature, including but not limited to unwelcome sexual advances, requests for sexual favors, and other verbal, nonverbal, graphic and electronic communications or physical conduct that is sufficiently serious to adversely affect an individual’s participation in employment, education or other CUNY activities. </a:t>
            </a:r>
          </a:p>
        </p:txBody>
      </p:sp>
      <p:sp>
        <p:nvSpPr>
          <p:cNvPr id="4" name="Slide Number Placeholder 3"/>
          <p:cNvSpPr>
            <a:spLocks noGrp="1"/>
          </p:cNvSpPr>
          <p:nvPr>
            <p:ph type="sldNum" sz="quarter" idx="12"/>
          </p:nvPr>
        </p:nvSpPr>
        <p:spPr/>
        <p:txBody>
          <a:bodyPr/>
          <a:lstStyle/>
          <a:p>
            <a:fld id="{A0B1D241-89EF-44EB-AD2F-EB49C8D46E0C}" type="slidenum">
              <a:rPr lang="en-US" smtClean="0"/>
              <a:t>23</a:t>
            </a:fld>
            <a:endParaRPr lang="en-US" dirty="0"/>
          </a:p>
        </p:txBody>
      </p:sp>
    </p:spTree>
    <p:extLst>
      <p:ext uri="{BB962C8B-B14F-4D97-AF65-F5344CB8AC3E}">
        <p14:creationId xmlns:p14="http://schemas.microsoft.com/office/powerpoint/2010/main" val="2827987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9BD95E-1E01-BB4E-BCE7-4A6EA8F7311D}"/>
              </a:ext>
            </a:extLst>
          </p:cNvPr>
          <p:cNvSpPr>
            <a:spLocks noGrp="1"/>
          </p:cNvSpPr>
          <p:nvPr>
            <p:ph type="title"/>
          </p:nvPr>
        </p:nvSpPr>
        <p:spPr/>
        <p:txBody>
          <a:bodyPr>
            <a:normAutofit/>
          </a:bodyPr>
          <a:lstStyle/>
          <a:p>
            <a:pPr algn="l"/>
            <a:r>
              <a:rPr lang="en-US" sz="4400" b="1" i="1" dirty="0">
                <a:solidFill>
                  <a:schemeClr val="bg1"/>
                </a:solidFill>
              </a:rPr>
              <a:t>Examples of Sexual Harassment</a:t>
            </a:r>
          </a:p>
        </p:txBody>
      </p:sp>
      <p:sp>
        <p:nvSpPr>
          <p:cNvPr id="3" name="Content Placeholder 2">
            <a:extLst>
              <a:ext uri="{FF2B5EF4-FFF2-40B4-BE49-F238E27FC236}">
                <a16:creationId xmlns:a16="http://schemas.microsoft.com/office/drawing/2014/main" xmlns="" id="{1FF78C73-3E2B-6E4F-91F3-842E07014E4F}"/>
              </a:ext>
            </a:extLst>
          </p:cNvPr>
          <p:cNvSpPr>
            <a:spLocks noGrp="1"/>
          </p:cNvSpPr>
          <p:nvPr>
            <p:ph sz="half" idx="1"/>
          </p:nvPr>
        </p:nvSpPr>
        <p:spPr>
          <a:xfrm>
            <a:off x="5120878" y="968433"/>
            <a:ext cx="6269591" cy="753764"/>
          </a:xfrm>
        </p:spPr>
        <p:txBody>
          <a:bodyPr>
            <a:noAutofit/>
          </a:bodyPr>
          <a:lstStyle/>
          <a:p>
            <a:pPr>
              <a:lnSpc>
                <a:spcPct val="110000"/>
              </a:lnSpc>
              <a:buFont typeface="Wingdings" pitchFamily="2" charset="2"/>
              <a:buChar char="Ø"/>
            </a:pPr>
            <a:r>
              <a:rPr lang="en-US" sz="2400" i="1" dirty="0"/>
              <a:t>Non-Title IX Sexual Misconduct</a:t>
            </a:r>
          </a:p>
        </p:txBody>
      </p:sp>
      <p:sp>
        <p:nvSpPr>
          <p:cNvPr id="4" name="Content Placeholder 3">
            <a:extLst>
              <a:ext uri="{FF2B5EF4-FFF2-40B4-BE49-F238E27FC236}">
                <a16:creationId xmlns:a16="http://schemas.microsoft.com/office/drawing/2014/main" xmlns="" id="{DD312E68-54E0-2647-9E8D-BC357E28927E}"/>
              </a:ext>
            </a:extLst>
          </p:cNvPr>
          <p:cNvSpPr>
            <a:spLocks noGrp="1"/>
          </p:cNvSpPr>
          <p:nvPr>
            <p:ph sz="half" idx="2"/>
          </p:nvPr>
        </p:nvSpPr>
        <p:spPr>
          <a:xfrm>
            <a:off x="5118447" y="1722196"/>
            <a:ext cx="6272022" cy="4542679"/>
          </a:xfrm>
        </p:spPr>
        <p:txBody>
          <a:bodyPr>
            <a:noAutofit/>
          </a:bodyPr>
          <a:lstStyle/>
          <a:p>
            <a:pPr marL="0" indent="0">
              <a:lnSpc>
                <a:spcPct val="110000"/>
              </a:lnSpc>
              <a:buNone/>
            </a:pPr>
            <a:r>
              <a:rPr lang="en-US" sz="1600" i="1" dirty="0"/>
              <a:t>Sexual Harassment can include, but not limited to, unwanted…</a:t>
            </a:r>
          </a:p>
          <a:p>
            <a:pPr>
              <a:lnSpc>
                <a:spcPct val="110000"/>
              </a:lnSpc>
            </a:pPr>
            <a:r>
              <a:rPr lang="en-US" sz="1600" dirty="0"/>
              <a:t>Sexual comments, teasing, or jokes</a:t>
            </a:r>
          </a:p>
          <a:p>
            <a:pPr>
              <a:lnSpc>
                <a:spcPct val="110000"/>
              </a:lnSpc>
            </a:pPr>
            <a:r>
              <a:rPr lang="en-US" sz="1600" dirty="0"/>
              <a:t>Inappropriate or unwelcome physical contact, such as touching, groping, patting, pinching, hugging, kissing, or brushing up against an individual’s body</a:t>
            </a:r>
          </a:p>
          <a:p>
            <a:pPr>
              <a:lnSpc>
                <a:spcPct val="110000"/>
              </a:lnSpc>
            </a:pPr>
            <a:r>
              <a:rPr lang="en-US" sz="1600" dirty="0"/>
              <a:t>Sexual slurs, demeaning words, or other verbal abuse</a:t>
            </a:r>
          </a:p>
          <a:p>
            <a:pPr>
              <a:lnSpc>
                <a:spcPct val="110000"/>
              </a:lnSpc>
            </a:pPr>
            <a:r>
              <a:rPr lang="en-US" sz="1600" dirty="0"/>
              <a:t>Graphic or sexually suggestive comments </a:t>
            </a:r>
          </a:p>
          <a:p>
            <a:pPr>
              <a:lnSpc>
                <a:spcPct val="110000"/>
              </a:lnSpc>
            </a:pPr>
            <a:r>
              <a:rPr lang="en-US" sz="1600" dirty="0"/>
              <a:t>Inquiries or discussions about sexual activities</a:t>
            </a:r>
          </a:p>
          <a:p>
            <a:pPr>
              <a:lnSpc>
                <a:spcPct val="110000"/>
              </a:lnSpc>
            </a:pPr>
            <a:r>
              <a:rPr lang="en-US" sz="1600" dirty="0"/>
              <a:t>Pressure to accept social and/or electronic invitations, to meet privately, to date, or to have sexual relations</a:t>
            </a:r>
          </a:p>
          <a:p>
            <a:pPr>
              <a:lnSpc>
                <a:spcPct val="110000"/>
              </a:lnSpc>
            </a:pPr>
            <a:r>
              <a:rPr lang="en-US" sz="1600" dirty="0"/>
              <a:t>Sexually suggestive letters or other written or visual communications, including emails, texts, snapchats, photos and other social media communications</a:t>
            </a:r>
          </a:p>
          <a:p>
            <a:endParaRPr lang="en-US" dirty="0"/>
          </a:p>
        </p:txBody>
      </p:sp>
    </p:spTree>
    <p:extLst>
      <p:ext uri="{BB962C8B-B14F-4D97-AF65-F5344CB8AC3E}">
        <p14:creationId xmlns:p14="http://schemas.microsoft.com/office/powerpoint/2010/main" val="13545523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F2DE94-4584-1540-8BB0-58333585EBD9}"/>
              </a:ext>
            </a:extLst>
          </p:cNvPr>
          <p:cNvSpPr>
            <a:spLocks noGrp="1"/>
          </p:cNvSpPr>
          <p:nvPr>
            <p:ph type="title"/>
          </p:nvPr>
        </p:nvSpPr>
        <p:spPr/>
        <p:txBody>
          <a:bodyPr/>
          <a:lstStyle/>
          <a:p>
            <a:pPr algn="l"/>
            <a:r>
              <a:rPr lang="en-US" b="1" i="1" dirty="0"/>
              <a:t>What Is Gender-Based Harassment?</a:t>
            </a:r>
          </a:p>
        </p:txBody>
      </p:sp>
      <p:sp>
        <p:nvSpPr>
          <p:cNvPr id="3" name="Content Placeholder 2">
            <a:extLst>
              <a:ext uri="{FF2B5EF4-FFF2-40B4-BE49-F238E27FC236}">
                <a16:creationId xmlns:a16="http://schemas.microsoft.com/office/drawing/2014/main" xmlns="" id="{087248EE-07F7-974A-B23B-C183BB1F8A45}"/>
              </a:ext>
            </a:extLst>
          </p:cNvPr>
          <p:cNvSpPr>
            <a:spLocks noGrp="1"/>
          </p:cNvSpPr>
          <p:nvPr>
            <p:ph idx="1"/>
          </p:nvPr>
        </p:nvSpPr>
        <p:spPr/>
        <p:txBody>
          <a:bodyPr/>
          <a:lstStyle/>
          <a:p>
            <a:r>
              <a:rPr lang="en-US" dirty="0"/>
              <a:t>Gender-based harassment is unwelcome conduct of a nonsexual nature based on actual or perceived sex, including conduct based on gender identity, gender expression, and nonconformity with gender stereotypes that is sufficiently serious to adversely affect an individual’s participation in employment, education or other CUNY activities. </a:t>
            </a:r>
          </a:p>
          <a:p>
            <a:pPr marL="0" indent="0">
              <a:buNone/>
            </a:pPr>
            <a:endParaRPr lang="en-US" dirty="0"/>
          </a:p>
        </p:txBody>
      </p:sp>
    </p:spTree>
    <p:extLst>
      <p:ext uri="{BB962C8B-B14F-4D97-AF65-F5344CB8AC3E}">
        <p14:creationId xmlns:p14="http://schemas.microsoft.com/office/powerpoint/2010/main" val="18021931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762D7F-6EB9-5F4D-96D4-02B16DF0115E}"/>
              </a:ext>
            </a:extLst>
          </p:cNvPr>
          <p:cNvSpPr>
            <a:spLocks noGrp="1"/>
          </p:cNvSpPr>
          <p:nvPr>
            <p:ph type="title"/>
          </p:nvPr>
        </p:nvSpPr>
        <p:spPr/>
        <p:txBody>
          <a:bodyPr/>
          <a:lstStyle/>
          <a:p>
            <a:pPr algn="l"/>
            <a:r>
              <a:rPr lang="en-US" b="1" i="1" dirty="0"/>
              <a:t>What Is Sexual Violence?</a:t>
            </a:r>
          </a:p>
        </p:txBody>
      </p:sp>
      <p:sp>
        <p:nvSpPr>
          <p:cNvPr id="3" name="Content Placeholder 2">
            <a:extLst>
              <a:ext uri="{FF2B5EF4-FFF2-40B4-BE49-F238E27FC236}">
                <a16:creationId xmlns:a16="http://schemas.microsoft.com/office/drawing/2014/main" xmlns="" id="{F7B51F26-94DA-8942-B62A-C10622AEDB44}"/>
              </a:ext>
            </a:extLst>
          </p:cNvPr>
          <p:cNvSpPr>
            <a:spLocks noGrp="1"/>
          </p:cNvSpPr>
          <p:nvPr>
            <p:ph idx="1"/>
          </p:nvPr>
        </p:nvSpPr>
        <p:spPr/>
        <p:txBody>
          <a:bodyPr/>
          <a:lstStyle/>
          <a:p>
            <a:pPr lvl="0"/>
            <a:r>
              <a:rPr lang="en-US" dirty="0"/>
              <a:t>Sexual violence is an umbrella term that includes sexual assault as well as dating, domestic and intimate partner violence, voyeurism and certain forms of stalking.</a:t>
            </a:r>
          </a:p>
          <a:p>
            <a:pPr lvl="0"/>
            <a:r>
              <a:rPr lang="en-US" dirty="0"/>
              <a:t>Sexual assault is a crime. Sexual assault is any form of sexual contact that occurs </a:t>
            </a:r>
            <a:r>
              <a:rPr lang="en-US" i="1" u="sng" dirty="0">
                <a:solidFill>
                  <a:srgbClr val="FF0000"/>
                </a:solidFill>
              </a:rPr>
              <a:t>without consent </a:t>
            </a:r>
            <a:r>
              <a:rPr lang="en-US" dirty="0"/>
              <a:t>and/or through the use of force, threat of force, intimidation, or coercion.</a:t>
            </a:r>
          </a:p>
          <a:p>
            <a:r>
              <a:rPr lang="en-US" dirty="0"/>
              <a:t>Sexual assault can be committed when someone </a:t>
            </a:r>
            <a:r>
              <a:rPr lang="en-US" i="1" u="sng" dirty="0">
                <a:solidFill>
                  <a:srgbClr val="FF0000"/>
                </a:solidFill>
              </a:rPr>
              <a:t>has not given or is unable to give consent</a:t>
            </a:r>
            <a:r>
              <a:rPr lang="en-US" i="1" dirty="0"/>
              <a:t>, </a:t>
            </a:r>
            <a:r>
              <a:rPr lang="en-US" dirty="0"/>
              <a:t>for example, because of intoxication.</a:t>
            </a:r>
          </a:p>
          <a:p>
            <a:r>
              <a:rPr lang="en-US" dirty="0"/>
              <a:t>Sexual assault can be a form of sexual harassment.</a:t>
            </a:r>
          </a:p>
          <a:p>
            <a:endParaRPr lang="en-US" dirty="0"/>
          </a:p>
        </p:txBody>
      </p:sp>
    </p:spTree>
    <p:extLst>
      <p:ext uri="{BB962C8B-B14F-4D97-AF65-F5344CB8AC3E}">
        <p14:creationId xmlns:p14="http://schemas.microsoft.com/office/powerpoint/2010/main" val="2702877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8B233994-13A6-4B48-9EDA-BA5BEAE8F4D3}"/>
              </a:ext>
            </a:extLst>
          </p:cNvPr>
          <p:cNvSpPr>
            <a:spLocks noGrp="1"/>
          </p:cNvSpPr>
          <p:nvPr>
            <p:ph type="title"/>
          </p:nvPr>
        </p:nvSpPr>
        <p:spPr>
          <a:xfrm>
            <a:off x="7874928" y="1124998"/>
            <a:ext cx="3456122" cy="4589717"/>
          </a:xfrm>
        </p:spPr>
        <p:txBody>
          <a:bodyPr>
            <a:normAutofit/>
          </a:bodyPr>
          <a:lstStyle/>
          <a:p>
            <a:pPr algn="l"/>
            <a:r>
              <a:rPr lang="en-US" sz="4800" b="1" i="1"/>
              <a:t>Forms of Sexual Violence</a:t>
            </a:r>
          </a:p>
        </p:txBody>
      </p:sp>
      <p:sp>
        <p:nvSpPr>
          <p:cNvPr id="3" name="Content Placeholder 2">
            <a:extLst>
              <a:ext uri="{FF2B5EF4-FFF2-40B4-BE49-F238E27FC236}">
                <a16:creationId xmlns:a16="http://schemas.microsoft.com/office/drawing/2014/main" xmlns="" id="{4418E096-B266-4B4A-9393-57FF94472C09}"/>
              </a:ext>
            </a:extLst>
          </p:cNvPr>
          <p:cNvSpPr>
            <a:spLocks noGrp="1"/>
          </p:cNvSpPr>
          <p:nvPr>
            <p:ph idx="1"/>
          </p:nvPr>
        </p:nvSpPr>
        <p:spPr>
          <a:xfrm>
            <a:off x="798577" y="794042"/>
            <a:ext cx="5427137" cy="5248622"/>
          </a:xfrm>
        </p:spPr>
        <p:txBody>
          <a:bodyPr>
            <a:normAutofit/>
          </a:bodyPr>
          <a:lstStyle/>
          <a:p>
            <a:pPr marL="0" indent="0">
              <a:buNone/>
            </a:pPr>
            <a:r>
              <a:rPr lang="en-US" sz="1600" i="1"/>
              <a:t>Any </a:t>
            </a:r>
            <a:r>
              <a:rPr lang="en-US" sz="1600" i="1" u="sng"/>
              <a:t>unconsented or unwanted </a:t>
            </a:r>
            <a:r>
              <a:rPr lang="en-US" sz="1600" i="1"/>
              <a:t>sexual contact may constitute a form of sexual assault, this can include: </a:t>
            </a:r>
          </a:p>
          <a:p>
            <a:pPr lvl="1"/>
            <a:r>
              <a:rPr lang="en-US" dirty="0"/>
              <a:t>Any form of sexual activity</a:t>
            </a:r>
          </a:p>
          <a:p>
            <a:pPr lvl="1"/>
            <a:r>
              <a:rPr lang="en-US" dirty="0"/>
              <a:t>Sexual touching</a:t>
            </a:r>
          </a:p>
          <a:p>
            <a:pPr lvl="1"/>
            <a:r>
              <a:rPr lang="en-US" dirty="0"/>
              <a:t>Grabbing/Groping</a:t>
            </a:r>
          </a:p>
          <a:p>
            <a:pPr lvl="1"/>
            <a:r>
              <a:rPr lang="en-US" dirty="0"/>
              <a:t>Kissing</a:t>
            </a:r>
          </a:p>
          <a:p>
            <a:pPr lvl="1"/>
            <a:r>
              <a:rPr lang="en-US" dirty="0"/>
              <a:t>Caressing</a:t>
            </a:r>
          </a:p>
          <a:p>
            <a:pPr lvl="1"/>
            <a:r>
              <a:rPr lang="en-US" dirty="0"/>
              <a:t>Brushing against another’s body</a:t>
            </a:r>
          </a:p>
          <a:p>
            <a:pPr lvl="1"/>
            <a:r>
              <a:rPr lang="en-US" dirty="0"/>
              <a:t>Patting or rubbing</a:t>
            </a:r>
          </a:p>
          <a:p>
            <a:pPr lvl="1"/>
            <a:r>
              <a:rPr lang="en-US" dirty="0"/>
              <a:t>Pinching</a:t>
            </a:r>
          </a:p>
          <a:p>
            <a:endParaRPr lang="en-US" sz="1600"/>
          </a:p>
        </p:txBody>
      </p:sp>
    </p:spTree>
    <p:extLst>
      <p:ext uri="{BB962C8B-B14F-4D97-AF65-F5344CB8AC3E}">
        <p14:creationId xmlns:p14="http://schemas.microsoft.com/office/powerpoint/2010/main" val="38089811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3" name="Rectangle 7">
            <a:extLst>
              <a:ext uri="{FF2B5EF4-FFF2-40B4-BE49-F238E27FC236}">
                <a16:creationId xmlns:a16="http://schemas.microsoft.com/office/drawing/2014/main" xmlns="" id="{D75627FE-0AC5-4349-AC08-45A58BEC9B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F87AAF7B-2090-475D-9C3E-FDC03DD87A8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204" name="Freeform 5">
              <a:extLst>
                <a:ext uri="{FF2B5EF4-FFF2-40B4-BE49-F238E27FC236}">
                  <a16:creationId xmlns:a16="http://schemas.microsoft.com/office/drawing/2014/main" xmlns="" id="{F2DCEC33-4B31-44BC-99CB-9E4845DC4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05" name="Freeform 6">
              <a:extLst>
                <a:ext uri="{FF2B5EF4-FFF2-40B4-BE49-F238E27FC236}">
                  <a16:creationId xmlns:a16="http://schemas.microsoft.com/office/drawing/2014/main" xmlns="" id="{204E0A10-D288-4B22-87A1-737B0A37D1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6" name="Freeform 7">
              <a:extLst>
                <a:ext uri="{FF2B5EF4-FFF2-40B4-BE49-F238E27FC236}">
                  <a16:creationId xmlns:a16="http://schemas.microsoft.com/office/drawing/2014/main" xmlns="" id="{9A3E042E-4911-425A-84BB-04BF90D07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7" name="Freeform 8">
              <a:extLst>
                <a:ext uri="{FF2B5EF4-FFF2-40B4-BE49-F238E27FC236}">
                  <a16:creationId xmlns:a16="http://schemas.microsoft.com/office/drawing/2014/main" xmlns="" id="{3A49226D-3129-4C5A-9641-3D03BEEA79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8" name="Freeform 9">
              <a:extLst>
                <a:ext uri="{FF2B5EF4-FFF2-40B4-BE49-F238E27FC236}">
                  <a16:creationId xmlns:a16="http://schemas.microsoft.com/office/drawing/2014/main" xmlns="" id="{9CC3C315-B515-4DD8-AC22-9D8417B37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9" name="Freeform 10">
              <a:extLst>
                <a:ext uri="{FF2B5EF4-FFF2-40B4-BE49-F238E27FC236}">
                  <a16:creationId xmlns:a16="http://schemas.microsoft.com/office/drawing/2014/main" xmlns="" id="{1A961828-F78F-4D56-A98E-037806C63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0" name="Freeform 11">
              <a:extLst>
                <a:ext uri="{FF2B5EF4-FFF2-40B4-BE49-F238E27FC236}">
                  <a16:creationId xmlns:a16="http://schemas.microsoft.com/office/drawing/2014/main" xmlns="" id="{739D4F9D-3728-42C1-8302-452D51321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1" name="Freeform 12">
              <a:extLst>
                <a:ext uri="{FF2B5EF4-FFF2-40B4-BE49-F238E27FC236}">
                  <a16:creationId xmlns:a16="http://schemas.microsoft.com/office/drawing/2014/main" xmlns="" id="{B4D9647E-354D-4CA8-B4A7-39172E5EA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2" name="Freeform 13">
              <a:extLst>
                <a:ext uri="{FF2B5EF4-FFF2-40B4-BE49-F238E27FC236}">
                  <a16:creationId xmlns:a16="http://schemas.microsoft.com/office/drawing/2014/main" xmlns="" id="{A3EC74E0-5222-4ACC-BCEC-1AA189D3BC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3" name="Freeform 14">
              <a:extLst>
                <a:ext uri="{FF2B5EF4-FFF2-40B4-BE49-F238E27FC236}">
                  <a16:creationId xmlns:a16="http://schemas.microsoft.com/office/drawing/2014/main" xmlns="" id="{C0AE72B4-084D-42E6-ABED-5FD4650D4B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4" name="Freeform 15">
              <a:extLst>
                <a:ext uri="{FF2B5EF4-FFF2-40B4-BE49-F238E27FC236}">
                  <a16:creationId xmlns:a16="http://schemas.microsoft.com/office/drawing/2014/main" xmlns="" id="{C9D1F5DD-8D50-4098-8D2B-10E284752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5" name="Freeform 16">
              <a:extLst>
                <a:ext uri="{FF2B5EF4-FFF2-40B4-BE49-F238E27FC236}">
                  <a16:creationId xmlns:a16="http://schemas.microsoft.com/office/drawing/2014/main" xmlns="" id="{D48F3941-C3C7-4589-AA46-067F6BB2D0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6" name="Freeform 17">
              <a:extLst>
                <a:ext uri="{FF2B5EF4-FFF2-40B4-BE49-F238E27FC236}">
                  <a16:creationId xmlns:a16="http://schemas.microsoft.com/office/drawing/2014/main" xmlns="" id="{C16BBE9A-4BE3-4401-82C5-8041DB14E5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7" name="Freeform 18">
              <a:extLst>
                <a:ext uri="{FF2B5EF4-FFF2-40B4-BE49-F238E27FC236}">
                  <a16:creationId xmlns:a16="http://schemas.microsoft.com/office/drawing/2014/main" xmlns="" id="{06180330-CCD3-4D14-A652-D60C28252D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8" name="Freeform 19">
              <a:extLst>
                <a:ext uri="{FF2B5EF4-FFF2-40B4-BE49-F238E27FC236}">
                  <a16:creationId xmlns:a16="http://schemas.microsoft.com/office/drawing/2014/main" xmlns="" id="{616C90F6-4133-43A5-B47C-7750FE2819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9" name="Freeform 20">
              <a:extLst>
                <a:ext uri="{FF2B5EF4-FFF2-40B4-BE49-F238E27FC236}">
                  <a16:creationId xmlns:a16="http://schemas.microsoft.com/office/drawing/2014/main" xmlns="" id="{D7C03F90-E828-4414-8A53-92069FFB6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0" name="Freeform 21">
              <a:extLst>
                <a:ext uri="{FF2B5EF4-FFF2-40B4-BE49-F238E27FC236}">
                  <a16:creationId xmlns:a16="http://schemas.microsoft.com/office/drawing/2014/main" xmlns="" id="{6ADDE443-75AA-4F32-A2EE-272C4347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21" name="Freeform 22">
              <a:extLst>
                <a:ext uri="{FF2B5EF4-FFF2-40B4-BE49-F238E27FC236}">
                  <a16:creationId xmlns:a16="http://schemas.microsoft.com/office/drawing/2014/main" xmlns="" id="{ACD281C1-1D59-453F-A33A-D83E39EB06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2" name="Freeform 23">
              <a:extLst>
                <a:ext uri="{FF2B5EF4-FFF2-40B4-BE49-F238E27FC236}">
                  <a16:creationId xmlns:a16="http://schemas.microsoft.com/office/drawing/2014/main" xmlns="" id="{60217FAC-29FE-4D6B-9BB4-FF41AA756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3" name="Freeform 24">
              <a:extLst>
                <a:ext uri="{FF2B5EF4-FFF2-40B4-BE49-F238E27FC236}">
                  <a16:creationId xmlns:a16="http://schemas.microsoft.com/office/drawing/2014/main" xmlns="" id="{0D3CC33A-6E36-4A72-9965-8E20FB05D1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4" name="Freeform 25">
              <a:extLst>
                <a:ext uri="{FF2B5EF4-FFF2-40B4-BE49-F238E27FC236}">
                  <a16:creationId xmlns:a16="http://schemas.microsoft.com/office/drawing/2014/main" xmlns="" id="{F128F04E-05CD-4035-A32B-6E9ABAB931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25" name="Rectangle 32">
            <a:extLst>
              <a:ext uri="{FF2B5EF4-FFF2-40B4-BE49-F238E27FC236}">
                <a16:creationId xmlns:a16="http://schemas.microsoft.com/office/drawing/2014/main" xmlns="" id="{BC2574CF-1D35-4994-87BD-5A3378E1A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F39D4F8-6F6E-7F4D-8ABF-079CD1FB4DC1}"/>
              </a:ext>
            </a:extLst>
          </p:cNvPr>
          <p:cNvSpPr>
            <a:spLocks noGrp="1"/>
          </p:cNvSpPr>
          <p:nvPr>
            <p:ph type="title"/>
          </p:nvPr>
        </p:nvSpPr>
        <p:spPr>
          <a:xfrm>
            <a:off x="645459" y="960120"/>
            <a:ext cx="3865695" cy="4171278"/>
          </a:xfrm>
        </p:spPr>
        <p:txBody>
          <a:bodyPr>
            <a:normAutofit/>
          </a:bodyPr>
          <a:lstStyle/>
          <a:p>
            <a:pPr algn="l"/>
            <a:r>
              <a:rPr lang="en-US" sz="4100" b="1" i="1" dirty="0">
                <a:solidFill>
                  <a:schemeClr val="tx1"/>
                </a:solidFill>
              </a:rPr>
              <a:t>Dating/Intimate Partner/Domestic Violence</a:t>
            </a:r>
          </a:p>
        </p:txBody>
      </p:sp>
      <p:cxnSp>
        <p:nvCxnSpPr>
          <p:cNvPr id="226" name="Straight Connector 34">
            <a:extLst>
              <a:ext uri="{FF2B5EF4-FFF2-40B4-BE49-F238E27FC236}">
                <a16:creationId xmlns:a16="http://schemas.microsoft.com/office/drawing/2014/main" xmlns="" id="{68B6AB33-DFE6-4FE4-94FE-C9E25424AD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27" name="Content Placeholder 2">
            <a:extLst>
              <a:ext uri="{FF2B5EF4-FFF2-40B4-BE49-F238E27FC236}">
                <a16:creationId xmlns:a16="http://schemas.microsoft.com/office/drawing/2014/main" xmlns="" id="{4A27A655-FF9E-2D4D-B984-7EB06841EE15}"/>
              </a:ext>
            </a:extLst>
          </p:cNvPr>
          <p:cNvSpPr>
            <a:spLocks noGrp="1"/>
          </p:cNvSpPr>
          <p:nvPr>
            <p:ph idx="1"/>
          </p:nvPr>
        </p:nvSpPr>
        <p:spPr>
          <a:xfrm>
            <a:off x="4983164" y="960120"/>
            <a:ext cx="5511800" cy="4171278"/>
          </a:xfrm>
        </p:spPr>
        <p:txBody>
          <a:bodyPr>
            <a:normAutofit lnSpcReduction="10000"/>
          </a:bodyPr>
          <a:lstStyle/>
          <a:p>
            <a:pPr lvl="0">
              <a:lnSpc>
                <a:spcPct val="110000"/>
              </a:lnSpc>
            </a:pPr>
            <a:r>
              <a:rPr lang="en-US" sz="1400" b="1" u="sng"/>
              <a:t>Dating Violence</a:t>
            </a:r>
            <a:r>
              <a:rPr lang="en-US" sz="1400"/>
              <a:t> is violence or sexual assault committed by a person who is or has been in a social relationship of a romantic or intimate nature with the victim. Determining whether violence constitutes dating violence is based on facts presented by complainant. </a:t>
            </a:r>
          </a:p>
          <a:p>
            <a:pPr lvl="1">
              <a:lnSpc>
                <a:spcPct val="110000"/>
              </a:lnSpc>
            </a:pPr>
            <a:r>
              <a:rPr lang="en-US" sz="1400"/>
              <a:t>Dating violence can be a single act or a pattern of behavior, based on the frequency, nature, and severity of the conduct. A relationship may be romantic or intimate regardless of whether the relationship was sexual in nature. </a:t>
            </a:r>
            <a:r>
              <a:rPr lang="en-US" sz="1400" b="1"/>
              <a:t> </a:t>
            </a:r>
            <a:endParaRPr lang="en-US" sz="1400"/>
          </a:p>
          <a:p>
            <a:pPr lvl="0">
              <a:lnSpc>
                <a:spcPct val="110000"/>
              </a:lnSpc>
            </a:pPr>
            <a:r>
              <a:rPr lang="en-US" sz="1400" b="1" u="sng"/>
              <a:t>Domestic Violence</a:t>
            </a:r>
            <a:r>
              <a:rPr lang="en-US" sz="1400"/>
              <a:t> is any violence or sexual assault committed by (</a:t>
            </a:r>
            <a:r>
              <a:rPr lang="en-US" sz="1400" err="1"/>
              <a:t>i</a:t>
            </a:r>
            <a:r>
              <a:rPr lang="en-US" sz="1400"/>
              <a:t>) a current or former spouse or intimate partner of the victim; (ii) a person with whom the victim shares a child; (iii) a person who cohabits or cohabited with the victim  as a spouse or intimate partner; or (iv) anyone else covered by applicable domestic violence laws. Domestic violence can be a single act or a pattern of behavior, based on the frequency, nature, and severity of the conduct.</a:t>
            </a:r>
          </a:p>
          <a:p>
            <a:pPr>
              <a:lnSpc>
                <a:spcPct val="110000"/>
              </a:lnSpc>
            </a:pPr>
            <a:endParaRPr lang="en-US" sz="1400"/>
          </a:p>
        </p:txBody>
      </p:sp>
    </p:spTree>
    <p:extLst>
      <p:ext uri="{BB962C8B-B14F-4D97-AF65-F5344CB8AC3E}">
        <p14:creationId xmlns:p14="http://schemas.microsoft.com/office/powerpoint/2010/main" val="27425942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 name="Rectangle 69">
            <a:extLst>
              <a:ext uri="{FF2B5EF4-FFF2-40B4-BE49-F238E27FC236}">
                <a16:creationId xmlns:a16="http://schemas.microsoft.com/office/drawing/2014/main" xmlns="" id="{D75627FE-0AC5-4349-AC08-45A58BEC9B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71">
            <a:extLst>
              <a:ext uri="{FF2B5EF4-FFF2-40B4-BE49-F238E27FC236}">
                <a16:creationId xmlns:a16="http://schemas.microsoft.com/office/drawing/2014/main" xmlns="" id="{F87AAF7B-2090-475D-9C3E-FDC03DD87A8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73" name="Freeform 5">
              <a:extLst>
                <a:ext uri="{FF2B5EF4-FFF2-40B4-BE49-F238E27FC236}">
                  <a16:creationId xmlns:a16="http://schemas.microsoft.com/office/drawing/2014/main" xmlns="" id="{F2DCEC33-4B31-44BC-99CB-9E4845DC4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98" name="Freeform 6">
              <a:extLst>
                <a:ext uri="{FF2B5EF4-FFF2-40B4-BE49-F238E27FC236}">
                  <a16:creationId xmlns:a16="http://schemas.microsoft.com/office/drawing/2014/main" xmlns="" id="{204E0A10-D288-4B22-87A1-737B0A37D1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7">
              <a:extLst>
                <a:ext uri="{FF2B5EF4-FFF2-40B4-BE49-F238E27FC236}">
                  <a16:creationId xmlns:a16="http://schemas.microsoft.com/office/drawing/2014/main" xmlns="" id="{9A3E042E-4911-425A-84BB-04BF90D07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8">
              <a:extLst>
                <a:ext uri="{FF2B5EF4-FFF2-40B4-BE49-F238E27FC236}">
                  <a16:creationId xmlns:a16="http://schemas.microsoft.com/office/drawing/2014/main" xmlns="" id="{3A49226D-3129-4C5A-9641-3D03BEEA79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 name="Freeform 9">
              <a:extLst>
                <a:ext uri="{FF2B5EF4-FFF2-40B4-BE49-F238E27FC236}">
                  <a16:creationId xmlns:a16="http://schemas.microsoft.com/office/drawing/2014/main" xmlns="" id="{9CC3C315-B515-4DD8-AC22-9D8417B37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0">
              <a:extLst>
                <a:ext uri="{FF2B5EF4-FFF2-40B4-BE49-F238E27FC236}">
                  <a16:creationId xmlns:a16="http://schemas.microsoft.com/office/drawing/2014/main" xmlns="" id="{1A961828-F78F-4D56-A98E-037806C63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11">
              <a:extLst>
                <a:ext uri="{FF2B5EF4-FFF2-40B4-BE49-F238E27FC236}">
                  <a16:creationId xmlns:a16="http://schemas.microsoft.com/office/drawing/2014/main" xmlns="" id="{739D4F9D-3728-42C1-8302-452D51321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2">
              <a:extLst>
                <a:ext uri="{FF2B5EF4-FFF2-40B4-BE49-F238E27FC236}">
                  <a16:creationId xmlns:a16="http://schemas.microsoft.com/office/drawing/2014/main" xmlns="" id="{B4D9647E-354D-4CA8-B4A7-39172E5EA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3">
              <a:extLst>
                <a:ext uri="{FF2B5EF4-FFF2-40B4-BE49-F238E27FC236}">
                  <a16:creationId xmlns:a16="http://schemas.microsoft.com/office/drawing/2014/main" xmlns="" id="{A3EC74E0-5222-4ACC-BCEC-1AA189D3BC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4">
              <a:extLst>
                <a:ext uri="{FF2B5EF4-FFF2-40B4-BE49-F238E27FC236}">
                  <a16:creationId xmlns:a16="http://schemas.microsoft.com/office/drawing/2014/main" xmlns="" id="{C0AE72B4-084D-42E6-ABED-5FD4650D4B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5">
              <a:extLst>
                <a:ext uri="{FF2B5EF4-FFF2-40B4-BE49-F238E27FC236}">
                  <a16:creationId xmlns:a16="http://schemas.microsoft.com/office/drawing/2014/main" xmlns="" id="{C9D1F5DD-8D50-4098-8D2B-10E284752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6">
              <a:extLst>
                <a:ext uri="{FF2B5EF4-FFF2-40B4-BE49-F238E27FC236}">
                  <a16:creationId xmlns:a16="http://schemas.microsoft.com/office/drawing/2014/main" xmlns="" id="{D48F3941-C3C7-4589-AA46-067F6BB2D0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7">
              <a:extLst>
                <a:ext uri="{FF2B5EF4-FFF2-40B4-BE49-F238E27FC236}">
                  <a16:creationId xmlns:a16="http://schemas.microsoft.com/office/drawing/2014/main" xmlns="" id="{C16BBE9A-4BE3-4401-82C5-8041DB14E5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8">
              <a:extLst>
                <a:ext uri="{FF2B5EF4-FFF2-40B4-BE49-F238E27FC236}">
                  <a16:creationId xmlns:a16="http://schemas.microsoft.com/office/drawing/2014/main" xmlns="" id="{06180330-CCD3-4D14-A652-D60C28252D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9">
              <a:extLst>
                <a:ext uri="{FF2B5EF4-FFF2-40B4-BE49-F238E27FC236}">
                  <a16:creationId xmlns:a16="http://schemas.microsoft.com/office/drawing/2014/main" xmlns="" id="{616C90F6-4133-43A5-B47C-7750FE2819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20">
              <a:extLst>
                <a:ext uri="{FF2B5EF4-FFF2-40B4-BE49-F238E27FC236}">
                  <a16:creationId xmlns:a16="http://schemas.microsoft.com/office/drawing/2014/main" xmlns="" id="{D7C03F90-E828-4414-8A53-92069FFB6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21">
              <a:extLst>
                <a:ext uri="{FF2B5EF4-FFF2-40B4-BE49-F238E27FC236}">
                  <a16:creationId xmlns:a16="http://schemas.microsoft.com/office/drawing/2014/main" xmlns="" id="{6ADDE443-75AA-4F32-A2EE-272C4347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0" name="Freeform 22">
              <a:extLst>
                <a:ext uri="{FF2B5EF4-FFF2-40B4-BE49-F238E27FC236}">
                  <a16:creationId xmlns:a16="http://schemas.microsoft.com/office/drawing/2014/main" xmlns="" id="{ACD281C1-1D59-453F-A33A-D83E39EB06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3">
              <a:extLst>
                <a:ext uri="{FF2B5EF4-FFF2-40B4-BE49-F238E27FC236}">
                  <a16:creationId xmlns:a16="http://schemas.microsoft.com/office/drawing/2014/main" xmlns="" id="{60217FAC-29FE-4D6B-9BB4-FF41AA756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4">
              <a:extLst>
                <a:ext uri="{FF2B5EF4-FFF2-40B4-BE49-F238E27FC236}">
                  <a16:creationId xmlns:a16="http://schemas.microsoft.com/office/drawing/2014/main" xmlns="" id="{0D3CC33A-6E36-4A72-9965-8E20FB05D1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5">
              <a:extLst>
                <a:ext uri="{FF2B5EF4-FFF2-40B4-BE49-F238E27FC236}">
                  <a16:creationId xmlns:a16="http://schemas.microsoft.com/office/drawing/2014/main" xmlns="" id="{F128F04E-05CD-4035-A32B-6E9ABAB931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95" name="Rectangle 94">
            <a:extLst>
              <a:ext uri="{FF2B5EF4-FFF2-40B4-BE49-F238E27FC236}">
                <a16:creationId xmlns:a16="http://schemas.microsoft.com/office/drawing/2014/main" xmlns="" id="{BC2574CF-1D35-4994-87BD-5A3378E1A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A91B517-E767-944B-895B-AA8F89A71BDD}"/>
              </a:ext>
            </a:extLst>
          </p:cNvPr>
          <p:cNvSpPr>
            <a:spLocks noGrp="1"/>
          </p:cNvSpPr>
          <p:nvPr>
            <p:ph type="title"/>
          </p:nvPr>
        </p:nvSpPr>
        <p:spPr>
          <a:xfrm>
            <a:off x="645459" y="960120"/>
            <a:ext cx="3865695" cy="4171278"/>
          </a:xfrm>
        </p:spPr>
        <p:txBody>
          <a:bodyPr>
            <a:normAutofit/>
          </a:bodyPr>
          <a:lstStyle/>
          <a:p>
            <a:pPr algn="l"/>
            <a:r>
              <a:rPr lang="en-US" sz="4400" b="1" i="1" dirty="0">
                <a:solidFill>
                  <a:schemeClr val="tx1"/>
                </a:solidFill>
              </a:rPr>
              <a:t>Stalking</a:t>
            </a:r>
          </a:p>
        </p:txBody>
      </p:sp>
      <p:cxnSp>
        <p:nvCxnSpPr>
          <p:cNvPr id="97" name="Straight Connector 96">
            <a:extLst>
              <a:ext uri="{FF2B5EF4-FFF2-40B4-BE49-F238E27FC236}">
                <a16:creationId xmlns:a16="http://schemas.microsoft.com/office/drawing/2014/main" xmlns="" id="{68B6AB33-DFE6-4FE4-94FE-C9E25424AD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3EC5CB55-E87D-5146-B670-25708252FA4B}"/>
              </a:ext>
            </a:extLst>
          </p:cNvPr>
          <p:cNvSpPr>
            <a:spLocks noGrp="1"/>
          </p:cNvSpPr>
          <p:nvPr>
            <p:ph idx="1"/>
          </p:nvPr>
        </p:nvSpPr>
        <p:spPr>
          <a:xfrm>
            <a:off x="4983163" y="960120"/>
            <a:ext cx="7044713" cy="4171278"/>
          </a:xfrm>
        </p:spPr>
        <p:txBody>
          <a:bodyPr>
            <a:noAutofit/>
          </a:bodyPr>
          <a:lstStyle/>
          <a:p>
            <a:pPr marL="0" lvl="0" indent="0">
              <a:lnSpc>
                <a:spcPct val="110000"/>
              </a:lnSpc>
              <a:buNone/>
            </a:pPr>
            <a:r>
              <a:rPr lang="en-US" sz="2000" b="1" i="1" u="sng" dirty="0"/>
              <a:t>Stalking</a:t>
            </a:r>
            <a:r>
              <a:rPr lang="en-US" sz="2000" b="1" i="1" dirty="0"/>
              <a:t> </a:t>
            </a:r>
            <a:r>
              <a:rPr lang="en-US" sz="2000" i="1" dirty="0"/>
              <a:t>is:</a:t>
            </a:r>
          </a:p>
          <a:p>
            <a:pPr lvl="1">
              <a:lnSpc>
                <a:spcPct val="110000"/>
              </a:lnSpc>
            </a:pPr>
            <a:r>
              <a:rPr lang="en-US" sz="2000" dirty="0"/>
              <a:t>Intentionally engaging in a course of conduct directed at a specific person that is likely to cause reasonable fear of harm to another person or someone close to them</a:t>
            </a:r>
          </a:p>
          <a:p>
            <a:pPr lvl="1">
              <a:lnSpc>
                <a:spcPct val="110000"/>
              </a:lnSpc>
            </a:pPr>
            <a:r>
              <a:rPr lang="en-US" sz="2000" dirty="0"/>
              <a:t>Likely to cause such person to reasonably fear that her/his employment, business or career is threatened.</a:t>
            </a:r>
          </a:p>
          <a:p>
            <a:pPr lvl="1">
              <a:lnSpc>
                <a:spcPct val="110000"/>
              </a:lnSpc>
            </a:pPr>
            <a:r>
              <a:rPr lang="en-US" sz="2000" dirty="0"/>
              <a:t>Where stalking is directed at an individual with whom the perpetrator has, had, or sought some form of sexual or romantic relationship, it will be addressed under this Policy.   Stalking that lacks a sexual or gender-based nexus may be addressed under the Code of Conduct. </a:t>
            </a:r>
          </a:p>
        </p:txBody>
      </p:sp>
    </p:spTree>
    <p:extLst>
      <p:ext uri="{BB962C8B-B14F-4D97-AF65-F5344CB8AC3E}">
        <p14:creationId xmlns:p14="http://schemas.microsoft.com/office/powerpoint/2010/main" val="4175012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Shape 13">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Shape 17">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7874928" y="1124998"/>
            <a:ext cx="3456122" cy="4589717"/>
          </a:xfrm>
        </p:spPr>
        <p:txBody>
          <a:bodyPr>
            <a:normAutofit/>
          </a:bodyPr>
          <a:lstStyle/>
          <a:p>
            <a:pPr algn="l"/>
            <a:r>
              <a:rPr lang="en-US" sz="4400" b="1" i="1" dirty="0"/>
              <a:t>CUNY’s Commitment</a:t>
            </a:r>
          </a:p>
        </p:txBody>
      </p:sp>
      <p:sp>
        <p:nvSpPr>
          <p:cNvPr id="3" name="Slide Number Placeholder 2"/>
          <p:cNvSpPr>
            <a:spLocks noGrp="1"/>
          </p:cNvSpPr>
          <p:nvPr>
            <p:ph type="sldNum" sz="quarter" idx="12"/>
          </p:nvPr>
        </p:nvSpPr>
        <p:spPr>
          <a:xfrm>
            <a:off x="10469880" y="320040"/>
            <a:ext cx="914400" cy="320040"/>
          </a:xfrm>
        </p:spPr>
        <p:txBody>
          <a:bodyPr>
            <a:normAutofit/>
          </a:bodyPr>
          <a:lstStyle/>
          <a:p>
            <a:pPr>
              <a:spcAft>
                <a:spcPts val="600"/>
              </a:spcAft>
            </a:pPr>
            <a:fld id="{A0B1D241-89EF-44EB-AD2F-EB49C8D46E0C}" type="slidenum">
              <a:rPr lang="en-US">
                <a:solidFill>
                  <a:srgbClr val="FFFFFF"/>
                </a:solidFill>
              </a:rPr>
              <a:pPr>
                <a:spcAft>
                  <a:spcPts val="600"/>
                </a:spcAft>
              </a:pPr>
              <a:t>3</a:t>
            </a:fld>
            <a:endParaRPr lang="en-US">
              <a:solidFill>
                <a:srgbClr val="FFFFFF"/>
              </a:solidFill>
            </a:endParaRPr>
          </a:p>
        </p:txBody>
      </p:sp>
      <p:sp>
        <p:nvSpPr>
          <p:cNvPr id="5" name="Content Placeholder 4"/>
          <p:cNvSpPr>
            <a:spLocks noGrp="1"/>
          </p:cNvSpPr>
          <p:nvPr>
            <p:ph idx="1"/>
          </p:nvPr>
        </p:nvSpPr>
        <p:spPr>
          <a:xfrm>
            <a:off x="304800" y="794042"/>
            <a:ext cx="6342185" cy="5677096"/>
          </a:xfrm>
        </p:spPr>
        <p:txBody>
          <a:bodyPr>
            <a:normAutofit/>
          </a:bodyPr>
          <a:lstStyle/>
          <a:p>
            <a:r>
              <a:rPr lang="en-US" sz="1600" dirty="0"/>
              <a:t>CUNY’s policies prohibit sex discrimination and sexual misconduct (sexual harassment, gender-based harassment and sexual violence) against any CUNY student, employee or visitor. </a:t>
            </a:r>
          </a:p>
          <a:p>
            <a:r>
              <a:rPr lang="en-US" sz="1600" dirty="0"/>
              <a:t>Sexual harassment, a form of sex discrimination, is illegal under federal, state, and city laws and will not be tolerated within CUNY.</a:t>
            </a:r>
          </a:p>
          <a:p>
            <a:r>
              <a:rPr lang="en-US" sz="1600" dirty="0"/>
              <a:t>We are committed to promoting a safe and secure learning environment for all members of our community. </a:t>
            </a:r>
          </a:p>
          <a:p>
            <a:r>
              <a:rPr lang="en-US" sz="1600" dirty="0"/>
              <a:t>All students, faculty, staff, and visitors are expected to maintain a working and learning environment free from harassment and discrimination.</a:t>
            </a:r>
          </a:p>
          <a:p>
            <a:endParaRPr lang="en-US" sz="1600" dirty="0"/>
          </a:p>
        </p:txBody>
      </p:sp>
    </p:spTree>
    <p:extLst>
      <p:ext uri="{BB962C8B-B14F-4D97-AF65-F5344CB8AC3E}">
        <p14:creationId xmlns:p14="http://schemas.microsoft.com/office/powerpoint/2010/main" val="4244940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75627FE-0AC5-4349-AC08-45A58BEC9B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F87AAF7B-2090-475D-9C3E-FDC03DD87A8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F2DCEC33-4B31-44BC-99CB-9E4845DC4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xmlns="" id="{204E0A10-D288-4B22-87A1-737B0A37D1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9A3E042E-4911-425A-84BB-04BF90D07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3A49226D-3129-4C5A-9641-3D03BEEA79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9CC3C315-B515-4DD8-AC22-9D8417B37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1A961828-F78F-4D56-A98E-037806C63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739D4F9D-3728-42C1-8302-452D51321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B4D9647E-354D-4CA8-B4A7-39172E5EA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A3EC74E0-5222-4ACC-BCEC-1AA189D3BC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C0AE72B4-084D-42E6-ABED-5FD4650D4B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C9D1F5DD-8D50-4098-8D2B-10E284752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D48F3941-C3C7-4589-AA46-067F6BB2D0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C16BBE9A-4BE3-4401-82C5-8041DB14E5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06180330-CCD3-4D14-A652-D60C28252D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616C90F6-4133-43A5-B47C-7750FE2819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D7C03F90-E828-4414-8A53-92069FFB6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6ADDE443-75AA-4F32-A2EE-272C4347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ACD281C1-1D59-453F-A33A-D83E39EB06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60217FAC-29FE-4D6B-9BB4-FF41AA756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0D3CC33A-6E36-4A72-9965-8E20FB05D1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F128F04E-05CD-4035-A32B-6E9ABAB931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xmlns="" id="{BC2574CF-1D35-4994-87BD-5A3378E1A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AAA9C12-0A65-2646-A826-FF360CB4BD2E}"/>
              </a:ext>
            </a:extLst>
          </p:cNvPr>
          <p:cNvSpPr>
            <a:spLocks noGrp="1"/>
          </p:cNvSpPr>
          <p:nvPr>
            <p:ph type="title"/>
          </p:nvPr>
        </p:nvSpPr>
        <p:spPr>
          <a:xfrm>
            <a:off x="645459" y="960120"/>
            <a:ext cx="3865695" cy="4171278"/>
          </a:xfrm>
        </p:spPr>
        <p:txBody>
          <a:bodyPr>
            <a:normAutofit/>
          </a:bodyPr>
          <a:lstStyle/>
          <a:p>
            <a:pPr algn="l"/>
            <a:r>
              <a:rPr lang="en-US" sz="4400" b="1" i="1" dirty="0">
                <a:solidFill>
                  <a:schemeClr val="tx1"/>
                </a:solidFill>
              </a:rPr>
              <a:t>Stalking (continued)</a:t>
            </a:r>
          </a:p>
        </p:txBody>
      </p:sp>
      <p:cxnSp>
        <p:nvCxnSpPr>
          <p:cNvPr id="35" name="Straight Connector 34">
            <a:extLst>
              <a:ext uri="{FF2B5EF4-FFF2-40B4-BE49-F238E27FC236}">
                <a16:creationId xmlns:a16="http://schemas.microsoft.com/office/drawing/2014/main" xmlns="" id="{68B6AB33-DFE6-4FE4-94FE-C9E25424AD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621AA6D1-ECFE-964F-B0C5-F09E8EE70164}"/>
              </a:ext>
            </a:extLst>
          </p:cNvPr>
          <p:cNvSpPr>
            <a:spLocks noGrp="1"/>
          </p:cNvSpPr>
          <p:nvPr>
            <p:ph idx="1"/>
          </p:nvPr>
        </p:nvSpPr>
        <p:spPr>
          <a:xfrm>
            <a:off x="4983164" y="960120"/>
            <a:ext cx="6946898" cy="4171278"/>
          </a:xfrm>
        </p:spPr>
        <p:txBody>
          <a:bodyPr>
            <a:noAutofit/>
          </a:bodyPr>
          <a:lstStyle/>
          <a:p>
            <a:r>
              <a:rPr lang="en-US" sz="2000" dirty="0"/>
              <a:t>The determination as to whether conduct is stalking can only be determined after examining all relevant facts. One incident on its own may not rise to the level of  stalking, but if that one incident is severe enough, it may. Stalking behavior includes but is not limited to:</a:t>
            </a:r>
          </a:p>
          <a:p>
            <a:pPr lvl="1"/>
            <a:r>
              <a:rPr lang="en-US" sz="2000" dirty="0"/>
              <a:t>Repeated contact of the complainant by phone, mail, email, social media, etc.</a:t>
            </a:r>
          </a:p>
          <a:p>
            <a:pPr lvl="1"/>
            <a:r>
              <a:rPr lang="en-US" sz="2000" dirty="0"/>
              <a:t>Initiating contact with complainant after told to stop.</a:t>
            </a:r>
          </a:p>
          <a:p>
            <a:pPr lvl="1"/>
            <a:r>
              <a:rPr lang="en-US" sz="2000" dirty="0"/>
              <a:t>Appearing at places the complainant frequents on or off campus.</a:t>
            </a:r>
          </a:p>
          <a:p>
            <a:endParaRPr lang="en-US" dirty="0"/>
          </a:p>
        </p:txBody>
      </p:sp>
    </p:spTree>
    <p:extLst>
      <p:ext uri="{BB962C8B-B14F-4D97-AF65-F5344CB8AC3E}">
        <p14:creationId xmlns:p14="http://schemas.microsoft.com/office/powerpoint/2010/main" val="40465179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 name="Rectangle 7">
            <a:extLst>
              <a:ext uri="{FF2B5EF4-FFF2-40B4-BE49-F238E27FC236}">
                <a16:creationId xmlns:a16="http://schemas.microsoft.com/office/drawing/2014/main" xmlns="" id="{D75627FE-0AC5-4349-AC08-45A58BEC9B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7" name="Group 9">
            <a:extLst>
              <a:ext uri="{FF2B5EF4-FFF2-40B4-BE49-F238E27FC236}">
                <a16:creationId xmlns:a16="http://schemas.microsoft.com/office/drawing/2014/main" xmlns="" id="{F87AAF7B-2090-475D-9C3E-FDC03DD87A8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208" name="Freeform 5">
              <a:extLst>
                <a:ext uri="{FF2B5EF4-FFF2-40B4-BE49-F238E27FC236}">
                  <a16:creationId xmlns:a16="http://schemas.microsoft.com/office/drawing/2014/main" xmlns="" id="{F2DCEC33-4B31-44BC-99CB-9E4845DC4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xmlns="" id="{204E0A10-D288-4B22-87A1-737B0A37D1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9" name="Freeform 7">
              <a:extLst>
                <a:ext uri="{FF2B5EF4-FFF2-40B4-BE49-F238E27FC236}">
                  <a16:creationId xmlns:a16="http://schemas.microsoft.com/office/drawing/2014/main" xmlns="" id="{9A3E042E-4911-425A-84BB-04BF90D07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0" name="Freeform 8">
              <a:extLst>
                <a:ext uri="{FF2B5EF4-FFF2-40B4-BE49-F238E27FC236}">
                  <a16:creationId xmlns:a16="http://schemas.microsoft.com/office/drawing/2014/main" xmlns="" id="{3A49226D-3129-4C5A-9641-3D03BEEA79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1" name="Freeform 9">
              <a:extLst>
                <a:ext uri="{FF2B5EF4-FFF2-40B4-BE49-F238E27FC236}">
                  <a16:creationId xmlns:a16="http://schemas.microsoft.com/office/drawing/2014/main" xmlns="" id="{9CC3C315-B515-4DD8-AC22-9D8417B37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2" name="Freeform 10">
              <a:extLst>
                <a:ext uri="{FF2B5EF4-FFF2-40B4-BE49-F238E27FC236}">
                  <a16:creationId xmlns:a16="http://schemas.microsoft.com/office/drawing/2014/main" xmlns="" id="{1A961828-F78F-4D56-A98E-037806C63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3" name="Freeform 11">
              <a:extLst>
                <a:ext uri="{FF2B5EF4-FFF2-40B4-BE49-F238E27FC236}">
                  <a16:creationId xmlns:a16="http://schemas.microsoft.com/office/drawing/2014/main" xmlns="" id="{739D4F9D-3728-42C1-8302-452D51321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4" name="Freeform 12">
              <a:extLst>
                <a:ext uri="{FF2B5EF4-FFF2-40B4-BE49-F238E27FC236}">
                  <a16:creationId xmlns:a16="http://schemas.microsoft.com/office/drawing/2014/main" xmlns="" id="{B4D9647E-354D-4CA8-B4A7-39172E5EA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5" name="Freeform 13">
              <a:extLst>
                <a:ext uri="{FF2B5EF4-FFF2-40B4-BE49-F238E27FC236}">
                  <a16:creationId xmlns:a16="http://schemas.microsoft.com/office/drawing/2014/main" xmlns="" id="{A3EC74E0-5222-4ACC-BCEC-1AA189D3BC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6" name="Freeform 14">
              <a:extLst>
                <a:ext uri="{FF2B5EF4-FFF2-40B4-BE49-F238E27FC236}">
                  <a16:creationId xmlns:a16="http://schemas.microsoft.com/office/drawing/2014/main" xmlns="" id="{C0AE72B4-084D-42E6-ABED-5FD4650D4B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7" name="Freeform 15">
              <a:extLst>
                <a:ext uri="{FF2B5EF4-FFF2-40B4-BE49-F238E27FC236}">
                  <a16:creationId xmlns:a16="http://schemas.microsoft.com/office/drawing/2014/main" xmlns="" id="{C9D1F5DD-8D50-4098-8D2B-10E284752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8" name="Freeform 16">
              <a:extLst>
                <a:ext uri="{FF2B5EF4-FFF2-40B4-BE49-F238E27FC236}">
                  <a16:creationId xmlns:a16="http://schemas.microsoft.com/office/drawing/2014/main" xmlns="" id="{D48F3941-C3C7-4589-AA46-067F6BB2D0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9" name="Freeform 17">
              <a:extLst>
                <a:ext uri="{FF2B5EF4-FFF2-40B4-BE49-F238E27FC236}">
                  <a16:creationId xmlns:a16="http://schemas.microsoft.com/office/drawing/2014/main" xmlns="" id="{C16BBE9A-4BE3-4401-82C5-8041DB14E5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0" name="Freeform 18">
              <a:extLst>
                <a:ext uri="{FF2B5EF4-FFF2-40B4-BE49-F238E27FC236}">
                  <a16:creationId xmlns:a16="http://schemas.microsoft.com/office/drawing/2014/main" xmlns="" id="{06180330-CCD3-4D14-A652-D60C28252D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1" name="Freeform 19">
              <a:extLst>
                <a:ext uri="{FF2B5EF4-FFF2-40B4-BE49-F238E27FC236}">
                  <a16:creationId xmlns:a16="http://schemas.microsoft.com/office/drawing/2014/main" xmlns="" id="{616C90F6-4133-43A5-B47C-7750FE2819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2" name="Freeform 20">
              <a:extLst>
                <a:ext uri="{FF2B5EF4-FFF2-40B4-BE49-F238E27FC236}">
                  <a16:creationId xmlns:a16="http://schemas.microsoft.com/office/drawing/2014/main" xmlns="" id="{D7C03F90-E828-4414-8A53-92069FFB6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3" name="Freeform 21">
              <a:extLst>
                <a:ext uri="{FF2B5EF4-FFF2-40B4-BE49-F238E27FC236}">
                  <a16:creationId xmlns:a16="http://schemas.microsoft.com/office/drawing/2014/main" xmlns="" id="{6ADDE443-75AA-4F32-A2EE-272C4347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24" name="Freeform 22">
              <a:extLst>
                <a:ext uri="{FF2B5EF4-FFF2-40B4-BE49-F238E27FC236}">
                  <a16:creationId xmlns:a16="http://schemas.microsoft.com/office/drawing/2014/main" xmlns="" id="{ACD281C1-1D59-453F-A33A-D83E39EB06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5" name="Freeform 23">
              <a:extLst>
                <a:ext uri="{FF2B5EF4-FFF2-40B4-BE49-F238E27FC236}">
                  <a16:creationId xmlns:a16="http://schemas.microsoft.com/office/drawing/2014/main" xmlns="" id="{60217FAC-29FE-4D6B-9BB4-FF41AA756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6" name="Freeform 24">
              <a:extLst>
                <a:ext uri="{FF2B5EF4-FFF2-40B4-BE49-F238E27FC236}">
                  <a16:creationId xmlns:a16="http://schemas.microsoft.com/office/drawing/2014/main" xmlns="" id="{0D3CC33A-6E36-4A72-9965-8E20FB05D1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7" name="Freeform 25">
              <a:extLst>
                <a:ext uri="{FF2B5EF4-FFF2-40B4-BE49-F238E27FC236}">
                  <a16:creationId xmlns:a16="http://schemas.microsoft.com/office/drawing/2014/main" xmlns="" id="{F128F04E-05CD-4035-A32B-6E9ABAB931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28" name="Rectangle 32">
            <a:extLst>
              <a:ext uri="{FF2B5EF4-FFF2-40B4-BE49-F238E27FC236}">
                <a16:creationId xmlns:a16="http://schemas.microsoft.com/office/drawing/2014/main" xmlns="" id="{BC2574CF-1D35-4994-87BD-5A3378E1A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8CFA9A7-1D89-444E-8F67-AD7B263D53E3}"/>
              </a:ext>
            </a:extLst>
          </p:cNvPr>
          <p:cNvSpPr>
            <a:spLocks noGrp="1"/>
          </p:cNvSpPr>
          <p:nvPr>
            <p:ph type="title"/>
          </p:nvPr>
        </p:nvSpPr>
        <p:spPr>
          <a:xfrm>
            <a:off x="645459" y="960120"/>
            <a:ext cx="3865695" cy="4171278"/>
          </a:xfrm>
        </p:spPr>
        <p:txBody>
          <a:bodyPr>
            <a:normAutofit/>
          </a:bodyPr>
          <a:lstStyle/>
          <a:p>
            <a:pPr algn="l"/>
            <a:r>
              <a:rPr lang="en-US" sz="4400" b="1" i="1" dirty="0">
                <a:solidFill>
                  <a:schemeClr val="tx1"/>
                </a:solidFill>
              </a:rPr>
              <a:t>Voyeurism</a:t>
            </a:r>
          </a:p>
        </p:txBody>
      </p:sp>
      <p:cxnSp>
        <p:nvCxnSpPr>
          <p:cNvPr id="35" name="Straight Connector 34">
            <a:extLst>
              <a:ext uri="{FF2B5EF4-FFF2-40B4-BE49-F238E27FC236}">
                <a16:creationId xmlns:a16="http://schemas.microsoft.com/office/drawing/2014/main" xmlns="" id="{68B6AB33-DFE6-4FE4-94FE-C9E25424AD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5A6FF3AA-3899-F44F-8987-8C4BA27EC321}"/>
              </a:ext>
            </a:extLst>
          </p:cNvPr>
          <p:cNvSpPr>
            <a:spLocks noGrp="1"/>
          </p:cNvSpPr>
          <p:nvPr>
            <p:ph idx="1"/>
          </p:nvPr>
        </p:nvSpPr>
        <p:spPr>
          <a:xfrm>
            <a:off x="4983164" y="960120"/>
            <a:ext cx="5511800" cy="4171278"/>
          </a:xfrm>
        </p:spPr>
        <p:txBody>
          <a:bodyPr>
            <a:normAutofit/>
          </a:bodyPr>
          <a:lstStyle/>
          <a:p>
            <a:r>
              <a:rPr lang="en-US"/>
              <a:t>Unlawful surveillance of an individual and incudes acts that violate an individuals right to privacy in connection with his/her body and/or sexual activity </a:t>
            </a:r>
          </a:p>
          <a:p>
            <a:r>
              <a:rPr lang="en-US"/>
              <a:t>This includes dissemination of images to others who the individuals in the images did not consent to view the images</a:t>
            </a:r>
          </a:p>
          <a:p>
            <a:endParaRPr lang="en-US" dirty="0"/>
          </a:p>
        </p:txBody>
      </p:sp>
    </p:spTree>
    <p:extLst>
      <p:ext uri="{BB962C8B-B14F-4D97-AF65-F5344CB8AC3E}">
        <p14:creationId xmlns:p14="http://schemas.microsoft.com/office/powerpoint/2010/main" val="4569912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9" name="Group 9">
            <a:extLst>
              <a:ext uri="{FF2B5EF4-FFF2-40B4-BE49-F238E27FC236}">
                <a16:creationId xmlns:a16="http://schemas.microsoft.com/office/drawing/2014/main" xmlns="" id="{2DAE3342-9DFC-49D4-B09C-25E31076931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xmlns="" id="{E49E0D20-8423-4612-99A5-14AEF8F6BB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0" name="Freeform 6">
              <a:extLst>
                <a:ext uri="{FF2B5EF4-FFF2-40B4-BE49-F238E27FC236}">
                  <a16:creationId xmlns:a16="http://schemas.microsoft.com/office/drawing/2014/main" xmlns="" id="{57C2C108-5A30-48CA-9203-56747AEB7B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1A343912-2EFC-408E-A862-5C9BF108DC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AA50D1CF-9DAE-4CF6-B829-E66CEE9D5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1" name="Freeform 9">
              <a:extLst>
                <a:ext uri="{FF2B5EF4-FFF2-40B4-BE49-F238E27FC236}">
                  <a16:creationId xmlns:a16="http://schemas.microsoft.com/office/drawing/2014/main" xmlns="" id="{FE5799A4-0568-433E-BF41-752CF516AC7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2" name="Freeform 10">
              <a:extLst>
                <a:ext uri="{FF2B5EF4-FFF2-40B4-BE49-F238E27FC236}">
                  <a16:creationId xmlns:a16="http://schemas.microsoft.com/office/drawing/2014/main" xmlns="" id="{CDBB86ED-F16F-4C28-BDD5-72D771176F7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3" name="Freeform 11">
              <a:extLst>
                <a:ext uri="{FF2B5EF4-FFF2-40B4-BE49-F238E27FC236}">
                  <a16:creationId xmlns:a16="http://schemas.microsoft.com/office/drawing/2014/main" xmlns="" id="{3347939E-8B76-4CFC-B2EC-63A7E22783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4" name="Freeform 12">
              <a:extLst>
                <a:ext uri="{FF2B5EF4-FFF2-40B4-BE49-F238E27FC236}">
                  <a16:creationId xmlns:a16="http://schemas.microsoft.com/office/drawing/2014/main" xmlns="" id="{FA1DD132-02E4-4CD3-B496-BFF924558A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5" name="Freeform 13">
              <a:extLst>
                <a:ext uri="{FF2B5EF4-FFF2-40B4-BE49-F238E27FC236}">
                  <a16:creationId xmlns:a16="http://schemas.microsoft.com/office/drawing/2014/main" xmlns="" id="{710BDA52-A7D7-4E4E-9F36-EC8F983EAF1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46" name="Freeform 14">
              <a:extLst>
                <a:ext uri="{FF2B5EF4-FFF2-40B4-BE49-F238E27FC236}">
                  <a16:creationId xmlns:a16="http://schemas.microsoft.com/office/drawing/2014/main" xmlns="" id="{B1BDF852-319F-42B8-9A50-7C9A9387CD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47" name="Freeform 15">
              <a:extLst>
                <a:ext uri="{FF2B5EF4-FFF2-40B4-BE49-F238E27FC236}">
                  <a16:creationId xmlns:a16="http://schemas.microsoft.com/office/drawing/2014/main" xmlns="" id="{3AACE376-C01E-4F1F-91B7-39D0274BFE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48" name="Freeform 16">
              <a:extLst>
                <a:ext uri="{FF2B5EF4-FFF2-40B4-BE49-F238E27FC236}">
                  <a16:creationId xmlns:a16="http://schemas.microsoft.com/office/drawing/2014/main" xmlns="" id="{7F612F4C-050E-459D-9771-ED088374A56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49" name="Freeform 17">
              <a:extLst>
                <a:ext uri="{FF2B5EF4-FFF2-40B4-BE49-F238E27FC236}">
                  <a16:creationId xmlns:a16="http://schemas.microsoft.com/office/drawing/2014/main" xmlns="" id="{94E4211B-3E41-4905-8F4E-76811B9E57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0" name="Freeform 18">
              <a:extLst>
                <a:ext uri="{FF2B5EF4-FFF2-40B4-BE49-F238E27FC236}">
                  <a16:creationId xmlns:a16="http://schemas.microsoft.com/office/drawing/2014/main" xmlns="" id="{6AEC87EE-0CB8-43DE-8FEB-4586A92E809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1" name="Freeform 19">
              <a:extLst>
                <a:ext uri="{FF2B5EF4-FFF2-40B4-BE49-F238E27FC236}">
                  <a16:creationId xmlns:a16="http://schemas.microsoft.com/office/drawing/2014/main" xmlns="" id="{277C1C5D-7BDC-47E4-8B81-C3C4AE949B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2" name="Freeform 20">
              <a:extLst>
                <a:ext uri="{FF2B5EF4-FFF2-40B4-BE49-F238E27FC236}">
                  <a16:creationId xmlns:a16="http://schemas.microsoft.com/office/drawing/2014/main" xmlns="" id="{7A2A6EF8-9768-4478-9CD3-DFA547CEFC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3" name="Freeform 21">
              <a:extLst>
                <a:ext uri="{FF2B5EF4-FFF2-40B4-BE49-F238E27FC236}">
                  <a16:creationId xmlns:a16="http://schemas.microsoft.com/office/drawing/2014/main" xmlns="" id="{1FD9091C-E8FA-4ADA-937F-A74426ED1B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4" name="Freeform 22">
              <a:extLst>
                <a:ext uri="{FF2B5EF4-FFF2-40B4-BE49-F238E27FC236}">
                  <a16:creationId xmlns:a16="http://schemas.microsoft.com/office/drawing/2014/main" xmlns="" id="{B69923E7-63C4-47CE-956E-09D384D4FE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5" name="Freeform 23">
              <a:extLst>
                <a:ext uri="{FF2B5EF4-FFF2-40B4-BE49-F238E27FC236}">
                  <a16:creationId xmlns:a16="http://schemas.microsoft.com/office/drawing/2014/main" xmlns="" id="{A2576784-872E-494C-A041-0E346226B7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56" name="Group 30">
            <a:extLst>
              <a:ext uri="{FF2B5EF4-FFF2-40B4-BE49-F238E27FC236}">
                <a16:creationId xmlns:a16="http://schemas.microsoft.com/office/drawing/2014/main" xmlns="" id="{B54F73D8-62C2-4127-9D19-01219BBB994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669293" y="1186483"/>
            <a:ext cx="8848345" cy="4477933"/>
            <a:chOff x="1669293" y="1186483"/>
            <a:chExt cx="8848345" cy="4477933"/>
          </a:xfrm>
        </p:grpSpPr>
        <p:sp>
          <p:nvSpPr>
            <p:cNvPr id="257" name="Rectangle 31">
              <a:extLst>
                <a:ext uri="{FF2B5EF4-FFF2-40B4-BE49-F238E27FC236}">
                  <a16:creationId xmlns:a16="http://schemas.microsoft.com/office/drawing/2014/main" xmlns="" id="{CFD8CA02-9BE5-4B82-8129-6EF6184024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8" name="Isosceles Triangle 32">
              <a:extLst>
                <a:ext uri="{FF2B5EF4-FFF2-40B4-BE49-F238E27FC236}">
                  <a16:creationId xmlns:a16="http://schemas.microsoft.com/office/drawing/2014/main" xmlns="" id="{01515E68-030C-4313-B300-35253163D3F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9" name="Rectangle 33">
              <a:extLst>
                <a:ext uri="{FF2B5EF4-FFF2-40B4-BE49-F238E27FC236}">
                  <a16:creationId xmlns:a16="http://schemas.microsoft.com/office/drawing/2014/main" xmlns="" id="{1937725F-1DDF-4225-937E-106DBB047F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260" name="Rectangle 35">
            <a:extLst>
              <a:ext uri="{FF2B5EF4-FFF2-40B4-BE49-F238E27FC236}">
                <a16:creationId xmlns:a16="http://schemas.microsoft.com/office/drawing/2014/main" xmlns="" id="{2B94C19D-E7A2-4CDE-A897-35F2BC959B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1" name="Group 37">
            <a:extLst>
              <a:ext uri="{FF2B5EF4-FFF2-40B4-BE49-F238E27FC236}">
                <a16:creationId xmlns:a16="http://schemas.microsoft.com/office/drawing/2014/main" xmlns="" id="{75E99E3F-7A89-4769-AAB0-DC0E42BE12E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262" name="Freeform 5">
              <a:extLst>
                <a:ext uri="{FF2B5EF4-FFF2-40B4-BE49-F238E27FC236}">
                  <a16:creationId xmlns:a16="http://schemas.microsoft.com/office/drawing/2014/main" xmlns="" id="{E9129042-28FB-49B3-BF09-C0FC70414C0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3" name="Freeform 6">
              <a:extLst>
                <a:ext uri="{FF2B5EF4-FFF2-40B4-BE49-F238E27FC236}">
                  <a16:creationId xmlns:a16="http://schemas.microsoft.com/office/drawing/2014/main" xmlns="" id="{C857079D-69FB-4AAE-939D-50320676C60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4" name="Freeform 7">
              <a:extLst>
                <a:ext uri="{FF2B5EF4-FFF2-40B4-BE49-F238E27FC236}">
                  <a16:creationId xmlns:a16="http://schemas.microsoft.com/office/drawing/2014/main" xmlns="" id="{44E06FFE-2B6E-451F-8584-36CB56B92AC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 name="Freeform 8">
              <a:extLst>
                <a:ext uri="{FF2B5EF4-FFF2-40B4-BE49-F238E27FC236}">
                  <a16:creationId xmlns:a16="http://schemas.microsoft.com/office/drawing/2014/main" xmlns="" id="{4A9C3EAA-1C7F-4CBB-80F3-40FAD962973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6" name="Freeform 9">
              <a:extLst>
                <a:ext uri="{FF2B5EF4-FFF2-40B4-BE49-F238E27FC236}">
                  <a16:creationId xmlns:a16="http://schemas.microsoft.com/office/drawing/2014/main" xmlns="" id="{3289920A-A485-4023-84F5-973CB3AF161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 name="Freeform 10">
              <a:extLst>
                <a:ext uri="{FF2B5EF4-FFF2-40B4-BE49-F238E27FC236}">
                  <a16:creationId xmlns:a16="http://schemas.microsoft.com/office/drawing/2014/main" xmlns="" id="{6B258C87-5B91-45CB-BEAD-B9CD515B30E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 name="Freeform 11">
              <a:extLst>
                <a:ext uri="{FF2B5EF4-FFF2-40B4-BE49-F238E27FC236}">
                  <a16:creationId xmlns:a16="http://schemas.microsoft.com/office/drawing/2014/main" xmlns="" id="{5E8F853B-7045-4974-ADFB-592F01B4CC16}"/>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 name="Freeform 12">
              <a:extLst>
                <a:ext uri="{FF2B5EF4-FFF2-40B4-BE49-F238E27FC236}">
                  <a16:creationId xmlns:a16="http://schemas.microsoft.com/office/drawing/2014/main" xmlns="" id="{4307ABD8-4121-4188-A6A8-BF0841F5BC7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 name="Freeform 13">
              <a:extLst>
                <a:ext uri="{FF2B5EF4-FFF2-40B4-BE49-F238E27FC236}">
                  <a16:creationId xmlns:a16="http://schemas.microsoft.com/office/drawing/2014/main" xmlns="" id="{2E660CAF-84FD-4236-8BD1-570BEBF0D29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1" name="Freeform 14">
              <a:extLst>
                <a:ext uri="{FF2B5EF4-FFF2-40B4-BE49-F238E27FC236}">
                  <a16:creationId xmlns:a16="http://schemas.microsoft.com/office/drawing/2014/main" xmlns="" id="{C67DCC6D-C589-411A-83EF-249E925FA14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2" name="Freeform 15">
              <a:extLst>
                <a:ext uri="{FF2B5EF4-FFF2-40B4-BE49-F238E27FC236}">
                  <a16:creationId xmlns:a16="http://schemas.microsoft.com/office/drawing/2014/main" xmlns="" id="{EF00B7C0-9045-4017-A91E-6129702F9156}"/>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 name="Freeform 16">
              <a:extLst>
                <a:ext uri="{FF2B5EF4-FFF2-40B4-BE49-F238E27FC236}">
                  <a16:creationId xmlns:a16="http://schemas.microsoft.com/office/drawing/2014/main" xmlns="" id="{25806466-98F7-4333-9BC7-BB44F5E9CFE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 name="Freeform 17">
              <a:extLst>
                <a:ext uri="{FF2B5EF4-FFF2-40B4-BE49-F238E27FC236}">
                  <a16:creationId xmlns:a16="http://schemas.microsoft.com/office/drawing/2014/main" xmlns="" id="{9E23BC68-3437-491F-BBEA-2DC61316AA1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 name="Freeform 18">
              <a:extLst>
                <a:ext uri="{FF2B5EF4-FFF2-40B4-BE49-F238E27FC236}">
                  <a16:creationId xmlns:a16="http://schemas.microsoft.com/office/drawing/2014/main" xmlns="" id="{36B9FD89-406D-41F1-ADEF-F74A9B1DF0C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 name="Freeform 19">
              <a:extLst>
                <a:ext uri="{FF2B5EF4-FFF2-40B4-BE49-F238E27FC236}">
                  <a16:creationId xmlns:a16="http://schemas.microsoft.com/office/drawing/2014/main" xmlns="" id="{CC0948A3-F3F2-4AA7-B558-4F1E0EBED8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7" name="Freeform 20">
              <a:extLst>
                <a:ext uri="{FF2B5EF4-FFF2-40B4-BE49-F238E27FC236}">
                  <a16:creationId xmlns:a16="http://schemas.microsoft.com/office/drawing/2014/main" xmlns="" id="{277408B3-EE29-4600-9011-F83CA3FEAF9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8" name="Freeform 21">
              <a:extLst>
                <a:ext uri="{FF2B5EF4-FFF2-40B4-BE49-F238E27FC236}">
                  <a16:creationId xmlns:a16="http://schemas.microsoft.com/office/drawing/2014/main" xmlns="" id="{2E4DE87A-3195-410F-A185-3E41350B590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 name="Freeform 22">
              <a:extLst>
                <a:ext uri="{FF2B5EF4-FFF2-40B4-BE49-F238E27FC236}">
                  <a16:creationId xmlns:a16="http://schemas.microsoft.com/office/drawing/2014/main" xmlns="" id="{4372AC40-5D77-44AE-A395-853703161F0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 name="Freeform 23">
              <a:extLst>
                <a:ext uri="{FF2B5EF4-FFF2-40B4-BE49-F238E27FC236}">
                  <a16:creationId xmlns:a16="http://schemas.microsoft.com/office/drawing/2014/main" xmlns="" id="{74BF19D7-D76B-41DB-8E7B-644E15863C3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pic>
        <p:nvPicPr>
          <p:cNvPr id="5" name="Content Placeholder 4">
            <a:extLst>
              <a:ext uri="{FF2B5EF4-FFF2-40B4-BE49-F238E27FC236}">
                <a16:creationId xmlns:a16="http://schemas.microsoft.com/office/drawing/2014/main" xmlns="" id="{47F7078F-6DC4-A74F-9C70-CD4A05A38924}"/>
              </a:ext>
              <a:ext uri="{C183D7F6-B498-43B3-948B-1728B52AA6E4}">
                <adec:decorative xmlns:adec="http://schemas.microsoft.com/office/drawing/2017/decorative" xmlns="" val="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860" r="782" b="-2"/>
          <a:stretch/>
        </p:blipFill>
        <p:spPr>
          <a:xfrm>
            <a:off x="20" y="10"/>
            <a:ext cx="6745008" cy="6857763"/>
          </a:xfrm>
          <a:prstGeom prst="rect">
            <a:avLst/>
          </a:prstGeom>
          <a:ln w="9525">
            <a:noFill/>
          </a:ln>
        </p:spPr>
      </p:pic>
      <p:grpSp>
        <p:nvGrpSpPr>
          <p:cNvPr id="281" name="Group 58">
            <a:extLst>
              <a:ext uri="{FF2B5EF4-FFF2-40B4-BE49-F238E27FC236}">
                <a16:creationId xmlns:a16="http://schemas.microsoft.com/office/drawing/2014/main" xmlns="" id="{21B67326-1D79-49D3-9B25-28080FDFF9BB}"/>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7562312" y="1186483"/>
            <a:ext cx="3822597" cy="4477933"/>
            <a:chOff x="807084" y="1186483"/>
            <a:chExt cx="3822597" cy="4477933"/>
          </a:xfrm>
        </p:grpSpPr>
        <p:sp>
          <p:nvSpPr>
            <p:cNvPr id="282" name="Rectangle 59">
              <a:extLst>
                <a:ext uri="{FF2B5EF4-FFF2-40B4-BE49-F238E27FC236}">
                  <a16:creationId xmlns:a16="http://schemas.microsoft.com/office/drawing/2014/main" xmlns="" id="{D9FBAF07-4DBD-469A-AA51-A4A5E73F99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7531" y="1186483"/>
              <a:ext cx="3821702"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Isosceles Triangle 39">
              <a:extLst>
                <a:ext uri="{FF2B5EF4-FFF2-40B4-BE49-F238E27FC236}">
                  <a16:creationId xmlns:a16="http://schemas.microsoft.com/office/drawing/2014/main" xmlns="" id="{B5B72DC2-A0AE-4085-87CB-F3401BB331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2514766"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Rectangle 61">
              <a:extLst>
                <a:ext uri="{FF2B5EF4-FFF2-40B4-BE49-F238E27FC236}">
                  <a16:creationId xmlns:a16="http://schemas.microsoft.com/office/drawing/2014/main" xmlns="" id="{0406CCDB-6E4B-4E06-9660-473F6464390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7084" y="1991156"/>
              <a:ext cx="382259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xmlns="" id="{14E447EF-3987-C14E-9FBC-11B2D4A29CC6}"/>
              </a:ext>
            </a:extLst>
          </p:cNvPr>
          <p:cNvSpPr>
            <a:spLocks noGrp="1"/>
          </p:cNvSpPr>
          <p:nvPr>
            <p:ph type="title"/>
          </p:nvPr>
        </p:nvSpPr>
        <p:spPr>
          <a:xfrm>
            <a:off x="7650643" y="2075504"/>
            <a:ext cx="3654569" cy="2042725"/>
          </a:xfrm>
        </p:spPr>
        <p:txBody>
          <a:bodyPr vert="horz" lIns="228600" tIns="228600" rIns="228600" bIns="0" rtlCol="0" anchor="b">
            <a:normAutofit/>
          </a:bodyPr>
          <a:lstStyle/>
          <a:p>
            <a:pPr algn="l">
              <a:lnSpc>
                <a:spcPct val="80000"/>
              </a:lnSpc>
            </a:pPr>
            <a:r>
              <a:rPr lang="en-US" sz="4200" b="1" i="1" dirty="0"/>
              <a:t>Understanding Affirmative Consent</a:t>
            </a:r>
          </a:p>
        </p:txBody>
      </p:sp>
    </p:spTree>
    <p:extLst>
      <p:ext uri="{BB962C8B-B14F-4D97-AF65-F5344CB8AC3E}">
        <p14:creationId xmlns:p14="http://schemas.microsoft.com/office/powerpoint/2010/main" val="3383236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E2366EBA-92FD-44AE-87A9-25E5135EB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B437F5FC-01F7-4EB4-81E7-C27D917E95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4B0CFF10-4805-4BFA-961B-1F60DAEB94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BE054536-C03E-4857-B4AE-D687A58F9A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FE33E51C-23D8-43F5-98C4-A2ED2C4C99C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89E18891-DEB2-4CFD-A907-2868B2A910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0002C1BB-DB60-4314-A2FC-203E54D94C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9B75BDFA-6D78-4FB1-9F21-5280855C49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0B632D6B-A327-41AB-BBCF-9A03AD2AB73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F514BBC5-1736-4813-BECB-5A6B6738E5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94A2C868-7AEC-4209-BFA3-7185B11D33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FF56CB70-2B25-4695-ADC8-6092D0D112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BA411BEF-2182-4458-B9AF-1634B5C2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53F27E63-3F11-4C85-AC72-1EE8508C4C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68B589BA-F70F-4E0B-94B9-EEB83EDF3F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9D0B991D-CB0A-415F-8D77-A5565F66F0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701E99DE-74F0-41D1-BBF4-5A57053BB6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C02EE40A-8F17-4182-9495-9506463B794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924210CA-0A35-4127-925F-D4084B7DC3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DC13CEF1-DD2D-474C-B81C-820CEF3D9C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F889481A-8038-43E6-8EF1-A5F802CEDF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128BD14A-9093-4854-A73A-F666B2ED2D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22D884F4-76EC-4371-B903-E79CF191E3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xmlns="" id="{7C462C46-EFB7-4580-9921-DFC346FCC3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C36CB787-97DA-4340-BCAD-C668A6E6D05E}"/>
              </a:ext>
            </a:extLst>
          </p:cNvPr>
          <p:cNvSpPr>
            <a:spLocks noGrp="1"/>
          </p:cNvSpPr>
          <p:nvPr>
            <p:ph type="title"/>
          </p:nvPr>
        </p:nvSpPr>
        <p:spPr>
          <a:xfrm>
            <a:off x="2880485" y="841375"/>
            <a:ext cx="6230857" cy="1230570"/>
          </a:xfrm>
        </p:spPr>
        <p:txBody>
          <a:bodyPr anchor="t">
            <a:normAutofit/>
          </a:bodyPr>
          <a:lstStyle/>
          <a:p>
            <a:pPr algn="l"/>
            <a:r>
              <a:rPr lang="en-US" sz="3600" b="1" i="1">
                <a:solidFill>
                  <a:schemeClr val="accent1"/>
                </a:solidFill>
              </a:rPr>
              <a:t>Affirmative Consent</a:t>
            </a:r>
          </a:p>
        </p:txBody>
      </p:sp>
      <p:sp>
        <p:nvSpPr>
          <p:cNvPr id="35" name="Isosceles Triangle 34">
            <a:extLst>
              <a:ext uri="{FF2B5EF4-FFF2-40B4-BE49-F238E27FC236}">
                <a16:creationId xmlns:a16="http://schemas.microsoft.com/office/drawing/2014/main" xmlns="" id="{B8B918B4-AB10-4E3A-916E-A9625586E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xmlns="" id="{6E7FF96E-D055-8449-834F-D4A3130863F3}"/>
              </a:ext>
            </a:extLst>
          </p:cNvPr>
          <p:cNvSpPr>
            <a:spLocks noGrp="1"/>
          </p:cNvSpPr>
          <p:nvPr>
            <p:ph idx="1"/>
          </p:nvPr>
        </p:nvSpPr>
        <p:spPr>
          <a:xfrm>
            <a:off x="2880487" y="2249046"/>
            <a:ext cx="8654288" cy="3802762"/>
          </a:xfrm>
        </p:spPr>
        <p:txBody>
          <a:bodyPr anchor="t">
            <a:normAutofit/>
          </a:bodyPr>
          <a:lstStyle/>
          <a:p>
            <a:r>
              <a:rPr lang="en-US" sz="1600" dirty="0"/>
              <a:t>Affirmative Consent is a knowing, voluntary and  mutual decision among all participants to engage in sexual activity.  </a:t>
            </a:r>
          </a:p>
          <a:p>
            <a:r>
              <a:rPr lang="en-US" sz="1600" dirty="0"/>
              <a:t>Consent can be withdrawn at any time.</a:t>
            </a:r>
          </a:p>
          <a:p>
            <a:r>
              <a:rPr lang="en-US" sz="1600" dirty="0"/>
              <a:t>Consent can be given by words or actions, as long as they create clear permission regarding willingness to engage in the sexual activity. </a:t>
            </a:r>
          </a:p>
          <a:p>
            <a:pPr marL="0" indent="0">
              <a:buNone/>
            </a:pPr>
            <a:endParaRPr lang="en-US" sz="1600" dirty="0"/>
          </a:p>
        </p:txBody>
      </p:sp>
    </p:spTree>
    <p:extLst>
      <p:ext uri="{BB962C8B-B14F-4D97-AF65-F5344CB8AC3E}">
        <p14:creationId xmlns:p14="http://schemas.microsoft.com/office/powerpoint/2010/main" val="39172844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 name="Rectangle 97">
            <a:extLst>
              <a:ext uri="{FF2B5EF4-FFF2-40B4-BE49-F238E27FC236}">
                <a16:creationId xmlns:a16="http://schemas.microsoft.com/office/drawing/2014/main" xmlns="" id="{E2366EBA-92FD-44AE-87A9-25E5135EB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0" name="Group 99">
            <a:extLst>
              <a:ext uri="{FF2B5EF4-FFF2-40B4-BE49-F238E27FC236}">
                <a16:creationId xmlns:a16="http://schemas.microsoft.com/office/drawing/2014/main" xmlns="" id="{B437F5FC-01F7-4EB4-81E7-C27D917E95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01" name="Freeform 5">
              <a:extLst>
                <a:ext uri="{FF2B5EF4-FFF2-40B4-BE49-F238E27FC236}">
                  <a16:creationId xmlns:a16="http://schemas.microsoft.com/office/drawing/2014/main" xmlns="" id="{4B0CFF10-4805-4BFA-961B-1F60DAEB94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6">
              <a:extLst>
                <a:ext uri="{FF2B5EF4-FFF2-40B4-BE49-F238E27FC236}">
                  <a16:creationId xmlns:a16="http://schemas.microsoft.com/office/drawing/2014/main" xmlns="" id="{BE054536-C03E-4857-B4AE-D687A58F9A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7">
              <a:extLst>
                <a:ext uri="{FF2B5EF4-FFF2-40B4-BE49-F238E27FC236}">
                  <a16:creationId xmlns:a16="http://schemas.microsoft.com/office/drawing/2014/main" xmlns="" id="{FE33E51C-23D8-43F5-98C4-A2ED2C4C99C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8">
              <a:extLst>
                <a:ext uri="{FF2B5EF4-FFF2-40B4-BE49-F238E27FC236}">
                  <a16:creationId xmlns:a16="http://schemas.microsoft.com/office/drawing/2014/main" xmlns="" id="{89E18891-DEB2-4CFD-A907-2868B2A910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5" name="Freeform 9">
              <a:extLst>
                <a:ext uri="{FF2B5EF4-FFF2-40B4-BE49-F238E27FC236}">
                  <a16:creationId xmlns:a16="http://schemas.microsoft.com/office/drawing/2014/main" xmlns="" id="{0002C1BB-DB60-4314-A2FC-203E54D94C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6" name="Freeform 10">
              <a:extLst>
                <a:ext uri="{FF2B5EF4-FFF2-40B4-BE49-F238E27FC236}">
                  <a16:creationId xmlns:a16="http://schemas.microsoft.com/office/drawing/2014/main" xmlns="" id="{9B75BDFA-6D78-4FB1-9F21-5280855C49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7" name="Freeform 11">
              <a:extLst>
                <a:ext uri="{FF2B5EF4-FFF2-40B4-BE49-F238E27FC236}">
                  <a16:creationId xmlns:a16="http://schemas.microsoft.com/office/drawing/2014/main" xmlns="" id="{0B632D6B-A327-41AB-BBCF-9A03AD2AB73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8" name="Freeform 12">
              <a:extLst>
                <a:ext uri="{FF2B5EF4-FFF2-40B4-BE49-F238E27FC236}">
                  <a16:creationId xmlns:a16="http://schemas.microsoft.com/office/drawing/2014/main" xmlns="" id="{F514BBC5-1736-4813-BECB-5A6B6738E5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9" name="Freeform 13">
              <a:extLst>
                <a:ext uri="{FF2B5EF4-FFF2-40B4-BE49-F238E27FC236}">
                  <a16:creationId xmlns:a16="http://schemas.microsoft.com/office/drawing/2014/main" xmlns="" id="{94A2C868-7AEC-4209-BFA3-7185B11D33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0" name="Freeform 14">
              <a:extLst>
                <a:ext uri="{FF2B5EF4-FFF2-40B4-BE49-F238E27FC236}">
                  <a16:creationId xmlns:a16="http://schemas.microsoft.com/office/drawing/2014/main" xmlns="" id="{FF56CB70-2B25-4695-ADC8-6092D0D112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1" name="Freeform 15">
              <a:extLst>
                <a:ext uri="{FF2B5EF4-FFF2-40B4-BE49-F238E27FC236}">
                  <a16:creationId xmlns:a16="http://schemas.microsoft.com/office/drawing/2014/main" xmlns="" id="{BA411BEF-2182-4458-B9AF-1634B5C2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16">
              <a:extLst>
                <a:ext uri="{FF2B5EF4-FFF2-40B4-BE49-F238E27FC236}">
                  <a16:creationId xmlns:a16="http://schemas.microsoft.com/office/drawing/2014/main" xmlns="" id="{53F27E63-3F11-4C85-AC72-1EE8508C4C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3" name="Freeform 17">
              <a:extLst>
                <a:ext uri="{FF2B5EF4-FFF2-40B4-BE49-F238E27FC236}">
                  <a16:creationId xmlns:a16="http://schemas.microsoft.com/office/drawing/2014/main" xmlns="" id="{68B589BA-F70F-4E0B-94B9-EEB83EDF3F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4" name="Freeform 18">
              <a:extLst>
                <a:ext uri="{FF2B5EF4-FFF2-40B4-BE49-F238E27FC236}">
                  <a16:creationId xmlns:a16="http://schemas.microsoft.com/office/drawing/2014/main" xmlns="" id="{9D0B991D-CB0A-415F-8D77-A5565F66F0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5" name="Freeform 19">
              <a:extLst>
                <a:ext uri="{FF2B5EF4-FFF2-40B4-BE49-F238E27FC236}">
                  <a16:creationId xmlns:a16="http://schemas.microsoft.com/office/drawing/2014/main" xmlns="" id="{701E99DE-74F0-41D1-BBF4-5A57053BB6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6" name="Freeform 20">
              <a:extLst>
                <a:ext uri="{FF2B5EF4-FFF2-40B4-BE49-F238E27FC236}">
                  <a16:creationId xmlns:a16="http://schemas.microsoft.com/office/drawing/2014/main" xmlns="" id="{C02EE40A-8F17-4182-9495-9506463B794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7" name="Freeform 21">
              <a:extLst>
                <a:ext uri="{FF2B5EF4-FFF2-40B4-BE49-F238E27FC236}">
                  <a16:creationId xmlns:a16="http://schemas.microsoft.com/office/drawing/2014/main" xmlns="" id="{924210CA-0A35-4127-925F-D4084B7DC3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18" name="Freeform 22">
              <a:extLst>
                <a:ext uri="{FF2B5EF4-FFF2-40B4-BE49-F238E27FC236}">
                  <a16:creationId xmlns:a16="http://schemas.microsoft.com/office/drawing/2014/main" xmlns="" id="{DC13CEF1-DD2D-474C-B81C-820CEF3D9C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9" name="Freeform 23">
              <a:extLst>
                <a:ext uri="{FF2B5EF4-FFF2-40B4-BE49-F238E27FC236}">
                  <a16:creationId xmlns:a16="http://schemas.microsoft.com/office/drawing/2014/main" xmlns="" id="{F889481A-8038-43E6-8EF1-A5F802CEDF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0" name="Freeform 24">
              <a:extLst>
                <a:ext uri="{FF2B5EF4-FFF2-40B4-BE49-F238E27FC236}">
                  <a16:creationId xmlns:a16="http://schemas.microsoft.com/office/drawing/2014/main" xmlns="" id="{128BD14A-9093-4854-A73A-F666B2ED2D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1" name="Freeform 25">
              <a:extLst>
                <a:ext uri="{FF2B5EF4-FFF2-40B4-BE49-F238E27FC236}">
                  <a16:creationId xmlns:a16="http://schemas.microsoft.com/office/drawing/2014/main" xmlns="" id="{22D884F4-76EC-4371-B903-E79CF191E3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123" name="Rectangle 122">
            <a:extLst>
              <a:ext uri="{FF2B5EF4-FFF2-40B4-BE49-F238E27FC236}">
                <a16:creationId xmlns:a16="http://schemas.microsoft.com/office/drawing/2014/main" xmlns="" id="{7C462C46-EFB7-4580-9921-DFC346FCC3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FB125096-311A-7540-824E-BF773B943FD5}"/>
              </a:ext>
            </a:extLst>
          </p:cNvPr>
          <p:cNvSpPr>
            <a:spLocks noGrp="1"/>
          </p:cNvSpPr>
          <p:nvPr>
            <p:ph type="title"/>
          </p:nvPr>
        </p:nvSpPr>
        <p:spPr>
          <a:xfrm>
            <a:off x="2880485" y="841375"/>
            <a:ext cx="6230857" cy="1230570"/>
          </a:xfrm>
        </p:spPr>
        <p:txBody>
          <a:bodyPr anchor="t">
            <a:normAutofit/>
          </a:bodyPr>
          <a:lstStyle/>
          <a:p>
            <a:pPr algn="l"/>
            <a:r>
              <a:rPr lang="en-US" sz="3600" b="1" i="1">
                <a:solidFill>
                  <a:schemeClr val="accent1"/>
                </a:solidFill>
              </a:rPr>
              <a:t>Affirmative Consent (cont’d)</a:t>
            </a:r>
          </a:p>
        </p:txBody>
      </p:sp>
      <p:sp>
        <p:nvSpPr>
          <p:cNvPr id="125" name="Isosceles Triangle 124">
            <a:extLst>
              <a:ext uri="{FF2B5EF4-FFF2-40B4-BE49-F238E27FC236}">
                <a16:creationId xmlns:a16="http://schemas.microsoft.com/office/drawing/2014/main" xmlns="" id="{B8B918B4-AB10-4E3A-916E-A9625586E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7" name="Content Placeholder 2">
            <a:extLst>
              <a:ext uri="{FF2B5EF4-FFF2-40B4-BE49-F238E27FC236}">
                <a16:creationId xmlns:a16="http://schemas.microsoft.com/office/drawing/2014/main" xmlns="" id="{C25438C5-BEEF-054D-AA4C-A6EB88503EAA}"/>
              </a:ext>
            </a:extLst>
          </p:cNvPr>
          <p:cNvSpPr>
            <a:spLocks noGrp="1"/>
          </p:cNvSpPr>
          <p:nvPr>
            <p:ph idx="1"/>
          </p:nvPr>
        </p:nvSpPr>
        <p:spPr>
          <a:xfrm>
            <a:off x="2880487" y="1652954"/>
            <a:ext cx="9049575" cy="4398854"/>
          </a:xfrm>
        </p:spPr>
        <p:txBody>
          <a:bodyPr anchor="t">
            <a:noAutofit/>
          </a:bodyPr>
          <a:lstStyle/>
          <a:p>
            <a:pPr marL="0" indent="0">
              <a:lnSpc>
                <a:spcPct val="110000"/>
              </a:lnSpc>
              <a:buNone/>
            </a:pPr>
            <a:r>
              <a:rPr lang="en-US" sz="1600" dirty="0"/>
              <a:t>Each person must clearly communicate his/her willingness and permission to engage in sexual activity.</a:t>
            </a:r>
          </a:p>
          <a:p>
            <a:pPr>
              <a:lnSpc>
                <a:spcPct val="110000"/>
              </a:lnSpc>
            </a:pPr>
            <a:r>
              <a:rPr lang="en-US" sz="1600" dirty="0"/>
              <a:t>A person who is drunk or high may not be able to consent.</a:t>
            </a:r>
          </a:p>
          <a:p>
            <a:pPr>
              <a:lnSpc>
                <a:spcPct val="110000"/>
              </a:lnSpc>
            </a:pPr>
            <a:r>
              <a:rPr lang="en-US" sz="1600" dirty="0"/>
              <a:t>Having sex with a person who is passed out, or slides in and out of consciousness, is rape.</a:t>
            </a:r>
          </a:p>
          <a:p>
            <a:pPr>
              <a:lnSpc>
                <a:spcPct val="110000"/>
              </a:lnSpc>
            </a:pPr>
            <a:r>
              <a:rPr lang="en-US" sz="1600" dirty="0"/>
              <a:t>Failure to resist or say “no,” does not equal consent.</a:t>
            </a:r>
          </a:p>
          <a:p>
            <a:pPr>
              <a:lnSpc>
                <a:spcPct val="110000"/>
              </a:lnSpc>
            </a:pPr>
            <a:r>
              <a:rPr lang="en-US" sz="1600" dirty="0"/>
              <a:t>Silence does not constitute consent.</a:t>
            </a:r>
          </a:p>
          <a:p>
            <a:pPr>
              <a:lnSpc>
                <a:spcPct val="110000"/>
              </a:lnSpc>
            </a:pPr>
            <a:r>
              <a:rPr lang="en-US" sz="1600" dirty="0"/>
              <a:t>Past consent to sexual relations does not constitute consent to subsequent sexual activity.</a:t>
            </a:r>
          </a:p>
          <a:p>
            <a:pPr>
              <a:lnSpc>
                <a:spcPct val="110000"/>
              </a:lnSpc>
            </a:pPr>
            <a:r>
              <a:rPr lang="en-US" sz="1600" dirty="0"/>
              <a:t>A person’s appearance or dress does not communicate consent.</a:t>
            </a:r>
          </a:p>
          <a:p>
            <a:pPr>
              <a:lnSpc>
                <a:spcPct val="110000"/>
              </a:lnSpc>
            </a:pPr>
            <a:r>
              <a:rPr lang="en-US" sz="1600" dirty="0"/>
              <a:t>During an encounter, a person may consent to certain sexual acts and not to others. </a:t>
            </a:r>
          </a:p>
          <a:p>
            <a:pPr>
              <a:lnSpc>
                <a:spcPct val="110000"/>
              </a:lnSpc>
            </a:pPr>
            <a:r>
              <a:rPr lang="en-US" sz="1600" dirty="0"/>
              <a:t>A person under 17 years old cannot consent to sexual intercourse under New York law.</a:t>
            </a:r>
          </a:p>
          <a:p>
            <a:pPr>
              <a:lnSpc>
                <a:spcPct val="110000"/>
              </a:lnSpc>
            </a:pPr>
            <a:endParaRPr lang="en-US" sz="1600" dirty="0"/>
          </a:p>
        </p:txBody>
      </p:sp>
    </p:spTree>
    <p:extLst>
      <p:ext uri="{BB962C8B-B14F-4D97-AF65-F5344CB8AC3E}">
        <p14:creationId xmlns:p14="http://schemas.microsoft.com/office/powerpoint/2010/main" val="16493437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AC340B-6082-2040-8923-7C0406101E96}"/>
              </a:ext>
            </a:extLst>
          </p:cNvPr>
          <p:cNvSpPr>
            <a:spLocks noGrp="1"/>
          </p:cNvSpPr>
          <p:nvPr>
            <p:ph type="title"/>
          </p:nvPr>
        </p:nvSpPr>
        <p:spPr/>
        <p:txBody>
          <a:bodyPr/>
          <a:lstStyle/>
          <a:p>
            <a:pPr algn="l"/>
            <a:r>
              <a:rPr lang="en-US" b="1" i="1" dirty="0"/>
              <a:t>CUNY Drug &amp; Alcohol Use Amnesty Policy</a:t>
            </a:r>
          </a:p>
        </p:txBody>
      </p:sp>
      <p:sp>
        <p:nvSpPr>
          <p:cNvPr id="3" name="Content Placeholder 2">
            <a:extLst>
              <a:ext uri="{FF2B5EF4-FFF2-40B4-BE49-F238E27FC236}">
                <a16:creationId xmlns:a16="http://schemas.microsoft.com/office/drawing/2014/main" xmlns="" id="{A7E47709-2C9B-E24E-A4A3-E6061184DA5D}"/>
              </a:ext>
            </a:extLst>
          </p:cNvPr>
          <p:cNvSpPr>
            <a:spLocks noGrp="1"/>
          </p:cNvSpPr>
          <p:nvPr>
            <p:ph idx="1"/>
          </p:nvPr>
        </p:nvSpPr>
        <p:spPr>
          <a:xfrm>
            <a:off x="5118447" y="803186"/>
            <a:ext cx="6850815" cy="5248622"/>
          </a:xfrm>
        </p:spPr>
        <p:txBody>
          <a:bodyPr>
            <a:normAutofit/>
          </a:bodyPr>
          <a:lstStyle/>
          <a:p>
            <a:r>
              <a:rPr lang="en-US" dirty="0"/>
              <a:t>Students who are victims of or observe sexual harassment or violence while under the influence of drugs or alcohol, </a:t>
            </a:r>
            <a:r>
              <a:rPr lang="en-US" b="1" u="sng" dirty="0"/>
              <a:t>should report the incident and seek medical help</a:t>
            </a:r>
            <a:r>
              <a:rPr lang="en-US" dirty="0"/>
              <a:t>.</a:t>
            </a:r>
          </a:p>
          <a:p>
            <a:r>
              <a:rPr lang="en-US" dirty="0"/>
              <a:t>Students will not be disciplined for their drug or alcohol use.</a:t>
            </a:r>
          </a:p>
          <a:p>
            <a:pPr lvl="1"/>
            <a:r>
              <a:rPr lang="en-US" sz="1800" dirty="0"/>
              <a:t>Students will be encouraged to participate in drug/alcohol education, assessment and/or treatment.</a:t>
            </a:r>
          </a:p>
          <a:p>
            <a:pPr lvl="1"/>
            <a:r>
              <a:rPr lang="en-US" sz="1800" dirty="0"/>
              <a:t>may not apply to students who are involved in repeated incidents of drug and alcohol use.</a:t>
            </a:r>
          </a:p>
          <a:p>
            <a:r>
              <a:rPr lang="en-US" dirty="0"/>
              <a:t>This policy does not protect students from discipline for other misconduct such as sexual assault, drug sales, causing or threatening physical harm, damaging property or hazing.</a:t>
            </a:r>
          </a:p>
          <a:p>
            <a:r>
              <a:rPr lang="en-US" dirty="0"/>
              <a:t>Similarly, NY’s Good Samaritan Law protects from arrest and prosecution individuals who call 911 when they witness or suffer from a medical emergency involving drugs or alcohol. </a:t>
            </a:r>
          </a:p>
          <a:p>
            <a:endParaRPr lang="en-US" dirty="0"/>
          </a:p>
        </p:txBody>
      </p:sp>
    </p:spTree>
    <p:extLst>
      <p:ext uri="{BB962C8B-B14F-4D97-AF65-F5344CB8AC3E}">
        <p14:creationId xmlns:p14="http://schemas.microsoft.com/office/powerpoint/2010/main" val="35570520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4DB7353-7D7A-431B-A5B6-A3845E6F2BB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xmlns="" id="{9E8D15D6-6183-4BE1-A315-C7EC9C1A53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82A253FA-4E60-4B4D-94B0-93ECFCF3098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 name="Freeform 7">
              <a:extLst>
                <a:ext uri="{FF2B5EF4-FFF2-40B4-BE49-F238E27FC236}">
                  <a16:creationId xmlns:a16="http://schemas.microsoft.com/office/drawing/2014/main" xmlns="" id="{E1B39AD1-11BD-457B-822C-A873607F41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 name="Freeform 8">
              <a:extLst>
                <a:ext uri="{FF2B5EF4-FFF2-40B4-BE49-F238E27FC236}">
                  <a16:creationId xmlns:a16="http://schemas.microsoft.com/office/drawing/2014/main" xmlns="" id="{CC286005-78D5-4BE4-AA8B-75CDC07E78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 name="Freeform 9">
              <a:extLst>
                <a:ext uri="{FF2B5EF4-FFF2-40B4-BE49-F238E27FC236}">
                  <a16:creationId xmlns:a16="http://schemas.microsoft.com/office/drawing/2014/main" xmlns="" id="{09E4A22D-7E83-4F24-97FE-931A93CACC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0">
              <a:extLst>
                <a:ext uri="{FF2B5EF4-FFF2-40B4-BE49-F238E27FC236}">
                  <a16:creationId xmlns:a16="http://schemas.microsoft.com/office/drawing/2014/main" xmlns="" id="{4351E96B-8DD4-4D5E-A9F0-C47F5F3378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1">
              <a:extLst>
                <a:ext uri="{FF2B5EF4-FFF2-40B4-BE49-F238E27FC236}">
                  <a16:creationId xmlns:a16="http://schemas.microsoft.com/office/drawing/2014/main" xmlns="" id="{BFF78610-2475-4756-9EC8-5DA7D8902D5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12">
              <a:extLst>
                <a:ext uri="{FF2B5EF4-FFF2-40B4-BE49-F238E27FC236}">
                  <a16:creationId xmlns:a16="http://schemas.microsoft.com/office/drawing/2014/main" xmlns="" id="{C7ACAE44-681D-4CBC-B2AB-E5131DF5A8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3">
              <a:extLst>
                <a:ext uri="{FF2B5EF4-FFF2-40B4-BE49-F238E27FC236}">
                  <a16:creationId xmlns:a16="http://schemas.microsoft.com/office/drawing/2014/main" xmlns="" id="{CA22E4A0-73AA-4722-9C16-F3AF9A33E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2" name="Freeform 14">
              <a:extLst>
                <a:ext uri="{FF2B5EF4-FFF2-40B4-BE49-F238E27FC236}">
                  <a16:creationId xmlns:a16="http://schemas.microsoft.com/office/drawing/2014/main" xmlns="" id="{BB36E626-EBEB-41C0-B224-8DB049DB4D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3" name="Freeform 15">
              <a:extLst>
                <a:ext uri="{FF2B5EF4-FFF2-40B4-BE49-F238E27FC236}">
                  <a16:creationId xmlns:a16="http://schemas.microsoft.com/office/drawing/2014/main" xmlns="" id="{D603DEC5-BED4-4DB6-A253-F61CC36742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4" name="Freeform 16">
              <a:extLst>
                <a:ext uri="{FF2B5EF4-FFF2-40B4-BE49-F238E27FC236}">
                  <a16:creationId xmlns:a16="http://schemas.microsoft.com/office/drawing/2014/main" xmlns="" id="{86AE9DE6-CA9A-479B-A0FB-0E1BAC7A65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5" name="Freeform 17">
              <a:extLst>
                <a:ext uri="{FF2B5EF4-FFF2-40B4-BE49-F238E27FC236}">
                  <a16:creationId xmlns:a16="http://schemas.microsoft.com/office/drawing/2014/main" xmlns="" id="{16CB8DC8-E75F-4574-A290-AAB7031BE8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18">
              <a:extLst>
                <a:ext uri="{FF2B5EF4-FFF2-40B4-BE49-F238E27FC236}">
                  <a16:creationId xmlns:a16="http://schemas.microsoft.com/office/drawing/2014/main" xmlns="" id="{1CA657E1-3A52-4C23-AA47-EBB2D5C414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19">
              <a:extLst>
                <a:ext uri="{FF2B5EF4-FFF2-40B4-BE49-F238E27FC236}">
                  <a16:creationId xmlns:a16="http://schemas.microsoft.com/office/drawing/2014/main" xmlns="" id="{ED4F701B-2A93-464F-A673-54EED5C4C4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20">
              <a:extLst>
                <a:ext uri="{FF2B5EF4-FFF2-40B4-BE49-F238E27FC236}">
                  <a16:creationId xmlns:a16="http://schemas.microsoft.com/office/drawing/2014/main" xmlns="" id="{9977C34F-F6C9-4749-B201-7B928802DF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21">
              <a:extLst>
                <a:ext uri="{FF2B5EF4-FFF2-40B4-BE49-F238E27FC236}">
                  <a16:creationId xmlns:a16="http://schemas.microsoft.com/office/drawing/2014/main" xmlns="" id="{3A913E6B-DBE9-4291-A34C-36069ECB8E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22">
              <a:extLst>
                <a:ext uri="{FF2B5EF4-FFF2-40B4-BE49-F238E27FC236}">
                  <a16:creationId xmlns:a16="http://schemas.microsoft.com/office/drawing/2014/main" xmlns="" id="{7D415C04-AB5C-4B76-9E49-EEBAEE64D0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23">
              <a:extLst>
                <a:ext uri="{FF2B5EF4-FFF2-40B4-BE49-F238E27FC236}">
                  <a16:creationId xmlns:a16="http://schemas.microsoft.com/office/drawing/2014/main" xmlns="" id="{151FDC11-E872-4EAE-A597-822F9FE1708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2" name="Group 30">
            <a:extLst>
              <a:ext uri="{FF2B5EF4-FFF2-40B4-BE49-F238E27FC236}">
                <a16:creationId xmlns:a16="http://schemas.microsoft.com/office/drawing/2014/main" xmlns="" id="{1B24766B-81CA-44C7-BF11-77A12BA4241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669293" y="1186483"/>
            <a:ext cx="8848345" cy="4477933"/>
            <a:chOff x="1669293" y="1186483"/>
            <a:chExt cx="8848345" cy="4477933"/>
          </a:xfrm>
        </p:grpSpPr>
        <p:sp>
          <p:nvSpPr>
            <p:cNvPr id="32" name="Rectangle 31">
              <a:extLst>
                <a:ext uri="{FF2B5EF4-FFF2-40B4-BE49-F238E27FC236}">
                  <a16:creationId xmlns:a16="http://schemas.microsoft.com/office/drawing/2014/main" xmlns="" id="{1A2F9962-DEB8-461C-8B4C-C0ED0D8A7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Isosceles Triangle 32">
              <a:extLst>
                <a:ext uri="{FF2B5EF4-FFF2-40B4-BE49-F238E27FC236}">
                  <a16:creationId xmlns:a16="http://schemas.microsoft.com/office/drawing/2014/main" xmlns="" id="{C0672E08-EB09-4B8E-8522-24BBC2CFFD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xmlns="" id="{3447AB64-F3EC-4A1F-BFD4-F0F9DB3DAD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6" name="Rectangle 35">
            <a:extLst>
              <a:ext uri="{FF2B5EF4-FFF2-40B4-BE49-F238E27FC236}">
                <a16:creationId xmlns:a16="http://schemas.microsoft.com/office/drawing/2014/main" xmlns="" id="{6BDBA639-2A71-4A60-A71A-FF1836F546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xmlns="" id="{5E208A8B-5EBD-4532-BE72-26414FA7CF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39" name="Freeform 5">
              <a:extLst>
                <a:ext uri="{FF2B5EF4-FFF2-40B4-BE49-F238E27FC236}">
                  <a16:creationId xmlns:a16="http://schemas.microsoft.com/office/drawing/2014/main" xmlns="" id="{15D09196-B338-4AB5-A71B-CFD5FFCA62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a:extLst>
                <a:ext uri="{FF2B5EF4-FFF2-40B4-BE49-F238E27FC236}">
                  <a16:creationId xmlns:a16="http://schemas.microsoft.com/office/drawing/2014/main" xmlns="" id="{F50B4463-128A-4677-A285-C017E6C543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a:extLst>
                <a:ext uri="{FF2B5EF4-FFF2-40B4-BE49-F238E27FC236}">
                  <a16:creationId xmlns:a16="http://schemas.microsoft.com/office/drawing/2014/main" xmlns="" id="{1D9B95CD-F023-4DFA-9678-1E02713F74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8">
              <a:extLst>
                <a:ext uri="{FF2B5EF4-FFF2-40B4-BE49-F238E27FC236}">
                  <a16:creationId xmlns:a16="http://schemas.microsoft.com/office/drawing/2014/main" xmlns="" id="{1DDF47A8-BE7B-43F3-A500-F5A4656D83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9">
              <a:extLst>
                <a:ext uri="{FF2B5EF4-FFF2-40B4-BE49-F238E27FC236}">
                  <a16:creationId xmlns:a16="http://schemas.microsoft.com/office/drawing/2014/main" xmlns="" id="{2DD394DE-76FB-42F8-85F2-FD436F4232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0">
              <a:extLst>
                <a:ext uri="{FF2B5EF4-FFF2-40B4-BE49-F238E27FC236}">
                  <a16:creationId xmlns:a16="http://schemas.microsoft.com/office/drawing/2014/main" xmlns="" id="{B95F2EFB-87E6-4400-AAF3-7EB8B4F1561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1">
              <a:extLst>
                <a:ext uri="{FF2B5EF4-FFF2-40B4-BE49-F238E27FC236}">
                  <a16:creationId xmlns:a16="http://schemas.microsoft.com/office/drawing/2014/main" xmlns="" id="{1D463476-2BC7-418C-9D6F-51444B11A7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a:extLst>
                <a:ext uri="{FF2B5EF4-FFF2-40B4-BE49-F238E27FC236}">
                  <a16:creationId xmlns:a16="http://schemas.microsoft.com/office/drawing/2014/main" xmlns="" id="{24011122-2495-478A-81BF-ABBDEA1DA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a:extLst>
                <a:ext uri="{FF2B5EF4-FFF2-40B4-BE49-F238E27FC236}">
                  <a16:creationId xmlns:a16="http://schemas.microsoft.com/office/drawing/2014/main" xmlns="" id="{C79E87C5-E5B3-476B-B539-FC9CF4A33B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4">
              <a:extLst>
                <a:ext uri="{FF2B5EF4-FFF2-40B4-BE49-F238E27FC236}">
                  <a16:creationId xmlns:a16="http://schemas.microsoft.com/office/drawing/2014/main" xmlns="" id="{956029CA-2B38-434D-9044-5FF3A1ECD1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15">
              <a:extLst>
                <a:ext uri="{FF2B5EF4-FFF2-40B4-BE49-F238E27FC236}">
                  <a16:creationId xmlns:a16="http://schemas.microsoft.com/office/drawing/2014/main" xmlns="" id="{9514CFB6-E8DB-43DC-B1CD-9CC2D4B276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0" name="Freeform 16">
              <a:extLst>
                <a:ext uri="{FF2B5EF4-FFF2-40B4-BE49-F238E27FC236}">
                  <a16:creationId xmlns:a16="http://schemas.microsoft.com/office/drawing/2014/main" xmlns="" id="{BD8C1FC8-E550-45BE-9F30-822BAB3781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1" name="Freeform 17">
              <a:extLst>
                <a:ext uri="{FF2B5EF4-FFF2-40B4-BE49-F238E27FC236}">
                  <a16:creationId xmlns:a16="http://schemas.microsoft.com/office/drawing/2014/main" xmlns="" id="{D1646B5D-A7B7-41EC-9591-0E0C0F4F94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a:extLst>
                <a:ext uri="{FF2B5EF4-FFF2-40B4-BE49-F238E27FC236}">
                  <a16:creationId xmlns:a16="http://schemas.microsoft.com/office/drawing/2014/main" xmlns="" id="{E2118E93-481E-4843-987E-378187AA37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a:extLst>
                <a:ext uri="{FF2B5EF4-FFF2-40B4-BE49-F238E27FC236}">
                  <a16:creationId xmlns:a16="http://schemas.microsoft.com/office/drawing/2014/main" xmlns="" id="{77038464-F4E2-47EC-A87F-18469191E3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a:extLst>
                <a:ext uri="{FF2B5EF4-FFF2-40B4-BE49-F238E27FC236}">
                  <a16:creationId xmlns:a16="http://schemas.microsoft.com/office/drawing/2014/main" xmlns="" id="{FB3BBEB1-E146-408F-95B7-EE2F269DE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1">
              <a:extLst>
                <a:ext uri="{FF2B5EF4-FFF2-40B4-BE49-F238E27FC236}">
                  <a16:creationId xmlns:a16="http://schemas.microsoft.com/office/drawing/2014/main" xmlns="" id="{C765B285-56EC-47FC-B116-274EBBD61A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2">
              <a:extLst>
                <a:ext uri="{FF2B5EF4-FFF2-40B4-BE49-F238E27FC236}">
                  <a16:creationId xmlns:a16="http://schemas.microsoft.com/office/drawing/2014/main" xmlns="" id="{CB4A6191-6913-42EA-905E-8A174AE2C9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23">
              <a:extLst>
                <a:ext uri="{FF2B5EF4-FFF2-40B4-BE49-F238E27FC236}">
                  <a16:creationId xmlns:a16="http://schemas.microsoft.com/office/drawing/2014/main" xmlns="" id="{8ADEEF92-F481-475A-845C-5E940F0D55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59" name="Freeform: Shape 58">
            <a:extLst>
              <a:ext uri="{FF2B5EF4-FFF2-40B4-BE49-F238E27FC236}">
                <a16:creationId xmlns:a16="http://schemas.microsoft.com/office/drawing/2014/main" xmlns="" id="{D9C506D7-84CB-4057-A44A-465313E785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Oval 32">
            <a:extLst>
              <a:ext uri="{FF2B5EF4-FFF2-40B4-BE49-F238E27FC236}">
                <a16:creationId xmlns:a16="http://schemas.microsoft.com/office/drawing/2014/main" xmlns="" id="{7842FC68-61FD-4700-8A22-BB8B071884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xmlns="" id="{7EEF4FB0-A048-DC4F-8EBB-14344796F404}"/>
              </a:ext>
            </a:extLst>
          </p:cNvPr>
          <p:cNvSpPr>
            <a:spLocks noGrp="1"/>
          </p:cNvSpPr>
          <p:nvPr>
            <p:ph type="title"/>
          </p:nvPr>
        </p:nvSpPr>
        <p:spPr>
          <a:xfrm>
            <a:off x="2616277" y="2061838"/>
            <a:ext cx="6959446" cy="1662475"/>
          </a:xfrm>
        </p:spPr>
        <p:txBody>
          <a:bodyPr vert="horz" lIns="228600" tIns="228600" rIns="228600" bIns="0" rtlCol="0" anchor="b">
            <a:normAutofit/>
          </a:bodyPr>
          <a:lstStyle/>
          <a:p>
            <a:pPr>
              <a:lnSpc>
                <a:spcPct val="80000"/>
              </a:lnSpc>
            </a:pPr>
            <a:r>
              <a:rPr lang="en-US" sz="3700" b="1" i="1" dirty="0"/>
              <a:t>CUNY’s Policies &amp; Procedures Against Sexual Misconduct and  Sex Discrimination</a:t>
            </a:r>
          </a:p>
        </p:txBody>
      </p:sp>
      <p:sp>
        <p:nvSpPr>
          <p:cNvPr id="5" name="Subtitle 4">
            <a:extLst>
              <a:ext uri="{FF2B5EF4-FFF2-40B4-BE49-F238E27FC236}">
                <a16:creationId xmlns:a16="http://schemas.microsoft.com/office/drawing/2014/main" xmlns="" id="{1C0EC325-69AA-1144-BD0B-478A1883DF05}"/>
              </a:ext>
            </a:extLst>
          </p:cNvPr>
          <p:cNvSpPr>
            <a:spLocks noGrp="1"/>
          </p:cNvSpPr>
          <p:nvPr>
            <p:ph type="body" idx="1"/>
          </p:nvPr>
        </p:nvSpPr>
        <p:spPr>
          <a:xfrm>
            <a:off x="3388938" y="3783690"/>
            <a:ext cx="5414125" cy="1196717"/>
          </a:xfrm>
        </p:spPr>
        <p:txBody>
          <a:bodyPr vert="horz" lIns="91440" tIns="0" rIns="91440" bIns="45720" rtlCol="0">
            <a:normAutofit/>
          </a:bodyPr>
          <a:lstStyle/>
          <a:p>
            <a:pPr>
              <a:lnSpc>
                <a:spcPct val="100000"/>
              </a:lnSpc>
            </a:pPr>
            <a:r>
              <a:rPr lang="en-US" sz="2000">
                <a:sym typeface="Wingdings" pitchFamily="2" charset="2"/>
              </a:rPr>
              <a:t> </a:t>
            </a:r>
            <a:r>
              <a:rPr lang="en-US" sz="2000"/>
              <a:t>How to Report and Who to Report</a:t>
            </a:r>
          </a:p>
        </p:txBody>
      </p:sp>
    </p:spTree>
    <p:extLst>
      <p:ext uri="{BB962C8B-B14F-4D97-AF65-F5344CB8AC3E}">
        <p14:creationId xmlns:p14="http://schemas.microsoft.com/office/powerpoint/2010/main" val="27323725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 name="Rectangle 9">
            <a:extLst>
              <a:ext uri="{FF2B5EF4-FFF2-40B4-BE49-F238E27FC236}">
                <a16:creationId xmlns:a16="http://schemas.microsoft.com/office/drawing/2014/main" xmlns="" id="{48CAE4AE-A9DF-45AF-9A9C-1712BC6341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xmlns="" id="{6C272060-BC98-4C91-A58F-4DFEC566CF7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78" name="Freeform 5">
              <a:extLst>
                <a:ext uri="{FF2B5EF4-FFF2-40B4-BE49-F238E27FC236}">
                  <a16:creationId xmlns:a16="http://schemas.microsoft.com/office/drawing/2014/main" xmlns="" id="{8BA2DCB9-0DC0-4109-B2A2-56896E35E66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6">
              <a:extLst>
                <a:ext uri="{FF2B5EF4-FFF2-40B4-BE49-F238E27FC236}">
                  <a16:creationId xmlns:a16="http://schemas.microsoft.com/office/drawing/2014/main" xmlns="" id="{64A33555-1142-4AD7-8084-1A99422A1186}"/>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7">
              <a:extLst>
                <a:ext uri="{FF2B5EF4-FFF2-40B4-BE49-F238E27FC236}">
                  <a16:creationId xmlns:a16="http://schemas.microsoft.com/office/drawing/2014/main" xmlns="" id="{BC6E4081-1A88-453E-8CCF-B97B0CE20DF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8">
              <a:extLst>
                <a:ext uri="{FF2B5EF4-FFF2-40B4-BE49-F238E27FC236}">
                  <a16:creationId xmlns:a16="http://schemas.microsoft.com/office/drawing/2014/main" xmlns="" id="{5B7E0935-6EE8-4C61-AED5-09B9A2A99AF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9">
              <a:extLst>
                <a:ext uri="{FF2B5EF4-FFF2-40B4-BE49-F238E27FC236}">
                  <a16:creationId xmlns:a16="http://schemas.microsoft.com/office/drawing/2014/main" xmlns="" id="{EB962BD6-C878-48FF-A75E-DCC7BDA3C33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10">
              <a:extLst>
                <a:ext uri="{FF2B5EF4-FFF2-40B4-BE49-F238E27FC236}">
                  <a16:creationId xmlns:a16="http://schemas.microsoft.com/office/drawing/2014/main" xmlns="" id="{CABF3786-BDE1-4FE5-9967-F6B6131A2CF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1">
              <a:extLst>
                <a:ext uri="{FF2B5EF4-FFF2-40B4-BE49-F238E27FC236}">
                  <a16:creationId xmlns:a16="http://schemas.microsoft.com/office/drawing/2014/main" xmlns="" id="{4969707A-C75E-4F7F-A5C2-2991C654755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12">
              <a:extLst>
                <a:ext uri="{FF2B5EF4-FFF2-40B4-BE49-F238E27FC236}">
                  <a16:creationId xmlns:a16="http://schemas.microsoft.com/office/drawing/2014/main" xmlns="" id="{0E293989-8389-48CD-85D3-CAEFD5E9637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3">
              <a:extLst>
                <a:ext uri="{FF2B5EF4-FFF2-40B4-BE49-F238E27FC236}">
                  <a16:creationId xmlns:a16="http://schemas.microsoft.com/office/drawing/2014/main" xmlns="" id="{8DCF1E8B-9247-45E2-8641-90DA9F7D525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14">
              <a:extLst>
                <a:ext uri="{FF2B5EF4-FFF2-40B4-BE49-F238E27FC236}">
                  <a16:creationId xmlns:a16="http://schemas.microsoft.com/office/drawing/2014/main" xmlns="" id="{48DF418F-91AD-4E55-AF3B-F28FF45961B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15">
              <a:extLst>
                <a:ext uri="{FF2B5EF4-FFF2-40B4-BE49-F238E27FC236}">
                  <a16:creationId xmlns:a16="http://schemas.microsoft.com/office/drawing/2014/main" xmlns="" id="{EDBF35BD-D1DA-49B1-AE30-289189DACD5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16">
              <a:extLst>
                <a:ext uri="{FF2B5EF4-FFF2-40B4-BE49-F238E27FC236}">
                  <a16:creationId xmlns:a16="http://schemas.microsoft.com/office/drawing/2014/main" xmlns="" id="{69198BEC-A3B6-4562-AB0F-3E7760026C4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Freeform 17">
              <a:extLst>
                <a:ext uri="{FF2B5EF4-FFF2-40B4-BE49-F238E27FC236}">
                  <a16:creationId xmlns:a16="http://schemas.microsoft.com/office/drawing/2014/main" xmlns="" id="{9AB30D45-77AB-4323-83A2-1A637D07D54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18">
              <a:extLst>
                <a:ext uri="{FF2B5EF4-FFF2-40B4-BE49-F238E27FC236}">
                  <a16:creationId xmlns:a16="http://schemas.microsoft.com/office/drawing/2014/main" xmlns="" id="{D1AD137E-7B63-434C-9D0D-5A64BB49685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19">
              <a:extLst>
                <a:ext uri="{FF2B5EF4-FFF2-40B4-BE49-F238E27FC236}">
                  <a16:creationId xmlns:a16="http://schemas.microsoft.com/office/drawing/2014/main" xmlns="" id="{8B32BE2D-36DC-4BD0-952E-8FE32A70DB8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Freeform 20">
              <a:extLst>
                <a:ext uri="{FF2B5EF4-FFF2-40B4-BE49-F238E27FC236}">
                  <a16:creationId xmlns:a16="http://schemas.microsoft.com/office/drawing/2014/main" xmlns="" id="{930295E0-AD01-4DB0-9829-AD91BED608F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Freeform 21">
              <a:extLst>
                <a:ext uri="{FF2B5EF4-FFF2-40B4-BE49-F238E27FC236}">
                  <a16:creationId xmlns:a16="http://schemas.microsoft.com/office/drawing/2014/main" xmlns="" id="{29807E74-6BFD-4EA7-B3F3-92C0728A7D8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 name="Freeform 22">
              <a:extLst>
                <a:ext uri="{FF2B5EF4-FFF2-40B4-BE49-F238E27FC236}">
                  <a16:creationId xmlns:a16="http://schemas.microsoft.com/office/drawing/2014/main" xmlns="" id="{C9EDBF49-4B87-4B6F-BEE6-DDC4A63CE60D}"/>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Freeform 23">
              <a:extLst>
                <a:ext uri="{FF2B5EF4-FFF2-40B4-BE49-F238E27FC236}">
                  <a16:creationId xmlns:a16="http://schemas.microsoft.com/office/drawing/2014/main" xmlns="" id="{7738C468-1405-4ED9-8392-F93FA995EE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Freeform 24">
              <a:extLst>
                <a:ext uri="{FF2B5EF4-FFF2-40B4-BE49-F238E27FC236}">
                  <a16:creationId xmlns:a16="http://schemas.microsoft.com/office/drawing/2014/main" xmlns="" id="{F16402CF-F511-450A-8584-8C8A5B7E9D9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Freeform 25">
              <a:extLst>
                <a:ext uri="{FF2B5EF4-FFF2-40B4-BE49-F238E27FC236}">
                  <a16:creationId xmlns:a16="http://schemas.microsoft.com/office/drawing/2014/main" xmlns="" id="{85E5B49A-CFC2-4019-9BA6-528095F788C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xmlns="" id="{37FADD92-C68F-FF4F-B692-A26ED38C2A79}"/>
              </a:ext>
            </a:extLst>
          </p:cNvPr>
          <p:cNvSpPr>
            <a:spLocks noGrp="1"/>
          </p:cNvSpPr>
          <p:nvPr>
            <p:ph type="title"/>
          </p:nvPr>
        </p:nvSpPr>
        <p:spPr>
          <a:xfrm>
            <a:off x="7269686" y="795527"/>
            <a:ext cx="4123738" cy="1433323"/>
          </a:xfrm>
        </p:spPr>
        <p:txBody>
          <a:bodyPr>
            <a:normAutofit/>
          </a:bodyPr>
          <a:lstStyle/>
          <a:p>
            <a:pPr algn="l"/>
            <a:r>
              <a:rPr lang="en-US" sz="3200" b="1" i="1">
                <a:solidFill>
                  <a:schemeClr val="tx2"/>
                </a:solidFill>
              </a:rPr>
              <a:t>CUNY’s Policies</a:t>
            </a:r>
          </a:p>
        </p:txBody>
      </p:sp>
      <p:sp>
        <p:nvSpPr>
          <p:cNvPr id="99" name="Rectangle 34">
            <a:extLst>
              <a:ext uri="{FF2B5EF4-FFF2-40B4-BE49-F238E27FC236}">
                <a16:creationId xmlns:a16="http://schemas.microsoft.com/office/drawing/2014/main" xmlns="" id="{E972DE0D-2E53-4159-ABD3-C601524262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7720" y="795527"/>
            <a:ext cx="5970638" cy="5248847"/>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0" name="Graphic 6" descr="Judge">
            <a:extLst>
              <a:ext uri="{FF2B5EF4-FFF2-40B4-BE49-F238E27FC236}">
                <a16:creationId xmlns:a16="http://schemas.microsoft.com/office/drawing/2014/main" xmlns="" id="{1F9D3D68-1F38-46E8-AA07-39BA0190ED9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333303" y="960214"/>
            <a:ext cx="4919472" cy="4919472"/>
          </a:xfrm>
          <a:prstGeom prst="rect">
            <a:avLst/>
          </a:prstGeom>
          <a:ln w="12700">
            <a:noFill/>
          </a:ln>
        </p:spPr>
      </p:pic>
      <p:sp>
        <p:nvSpPr>
          <p:cNvPr id="101" name="Content Placeholder 2">
            <a:extLst>
              <a:ext uri="{FF2B5EF4-FFF2-40B4-BE49-F238E27FC236}">
                <a16:creationId xmlns:a16="http://schemas.microsoft.com/office/drawing/2014/main" xmlns="" id="{9CDE3307-E628-C242-99BD-433CF68B202F}"/>
              </a:ext>
            </a:extLst>
          </p:cNvPr>
          <p:cNvSpPr>
            <a:spLocks noGrp="1"/>
          </p:cNvSpPr>
          <p:nvPr>
            <p:ph idx="1"/>
          </p:nvPr>
        </p:nvSpPr>
        <p:spPr>
          <a:xfrm>
            <a:off x="7293817" y="1844676"/>
            <a:ext cx="4831120" cy="4171950"/>
          </a:xfrm>
        </p:spPr>
        <p:txBody>
          <a:bodyPr>
            <a:normAutofit/>
          </a:bodyPr>
          <a:lstStyle/>
          <a:p>
            <a:r>
              <a:rPr lang="en-US" dirty="0"/>
              <a:t>Policy on Sexual Misconduct </a:t>
            </a:r>
          </a:p>
          <a:p>
            <a:r>
              <a:rPr lang="en-US" dirty="0"/>
              <a:t>Policy on Domestic Violence and the Workplace</a:t>
            </a:r>
          </a:p>
          <a:p>
            <a:pPr marL="0" indent="0">
              <a:buNone/>
            </a:pPr>
            <a:r>
              <a:rPr lang="en-US" dirty="0"/>
              <a:t>Related Policies: </a:t>
            </a:r>
          </a:p>
          <a:p>
            <a:pPr lvl="1"/>
            <a:r>
              <a:rPr lang="en-US" dirty="0"/>
              <a:t>Policy on Equal Opportunity and Nondiscrimination</a:t>
            </a:r>
          </a:p>
          <a:p>
            <a:pPr lvl="1"/>
            <a:r>
              <a:rPr lang="en-US" dirty="0"/>
              <a:t>Policy on Workplace Violence</a:t>
            </a:r>
          </a:p>
          <a:p>
            <a:pPr lvl="1"/>
            <a:r>
              <a:rPr lang="en-US" dirty="0"/>
              <a:t>Policy on Reasonable Accommodations and Academic Adjustments</a:t>
            </a:r>
          </a:p>
          <a:p>
            <a:endParaRPr lang="en-US" dirty="0"/>
          </a:p>
        </p:txBody>
      </p:sp>
    </p:spTree>
    <p:extLst>
      <p:ext uri="{BB962C8B-B14F-4D97-AF65-F5344CB8AC3E}">
        <p14:creationId xmlns:p14="http://schemas.microsoft.com/office/powerpoint/2010/main" val="38259150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64033CC2-B693-1845-8BF2-ADE0368DD2D4}"/>
              </a:ext>
            </a:extLst>
          </p:cNvPr>
          <p:cNvSpPr>
            <a:spLocks noGrp="1"/>
          </p:cNvSpPr>
          <p:nvPr>
            <p:ph type="title"/>
          </p:nvPr>
        </p:nvSpPr>
        <p:spPr>
          <a:xfrm>
            <a:off x="7874928" y="1124998"/>
            <a:ext cx="3456122" cy="4589717"/>
          </a:xfrm>
        </p:spPr>
        <p:txBody>
          <a:bodyPr>
            <a:normAutofit/>
          </a:bodyPr>
          <a:lstStyle/>
          <a:p>
            <a:pPr algn="l"/>
            <a:r>
              <a:rPr lang="en-US" sz="4800" b="1" i="1" dirty="0"/>
              <a:t>Policy on Sexual Misconduct</a:t>
            </a:r>
          </a:p>
        </p:txBody>
      </p:sp>
      <p:sp>
        <p:nvSpPr>
          <p:cNvPr id="3" name="Content Placeholder 2">
            <a:extLst>
              <a:ext uri="{FF2B5EF4-FFF2-40B4-BE49-F238E27FC236}">
                <a16:creationId xmlns:a16="http://schemas.microsoft.com/office/drawing/2014/main" xmlns="" id="{84DF35BB-A729-014A-8A29-780714A5ABBB}"/>
              </a:ext>
            </a:extLst>
          </p:cNvPr>
          <p:cNvSpPr>
            <a:spLocks noGrp="1"/>
          </p:cNvSpPr>
          <p:nvPr>
            <p:ph idx="1"/>
          </p:nvPr>
        </p:nvSpPr>
        <p:spPr>
          <a:xfrm>
            <a:off x="798577" y="794042"/>
            <a:ext cx="5427137" cy="5248622"/>
          </a:xfrm>
        </p:spPr>
        <p:txBody>
          <a:bodyPr>
            <a:normAutofit/>
          </a:bodyPr>
          <a:lstStyle/>
          <a:p>
            <a:r>
              <a:rPr lang="en-US" sz="1600" dirty="0"/>
              <a:t>“Every member of the CUNY community, including students, employees and visitors, deserves the opportunity to live, learn and work free from sexual harassment, gender-based harassment and sexual violence.”</a:t>
            </a:r>
          </a:p>
          <a:p>
            <a:r>
              <a:rPr lang="en-US" sz="1600" dirty="0"/>
              <a:t>The University has professionals and law enforcement officers who are trained to assist student victims in obtaining help, including immediate medical care, counseling and other essential services, as well as reporting to law enforcement.</a:t>
            </a:r>
          </a:p>
          <a:p>
            <a:endParaRPr lang="en-US" sz="1600" dirty="0"/>
          </a:p>
        </p:txBody>
      </p:sp>
    </p:spTree>
    <p:extLst>
      <p:ext uri="{BB962C8B-B14F-4D97-AF65-F5344CB8AC3E}">
        <p14:creationId xmlns:p14="http://schemas.microsoft.com/office/powerpoint/2010/main" val="29395480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5EDE8F8C-6FEE-FA4E-8CA1-7CA560210C7B}"/>
              </a:ext>
            </a:extLst>
          </p:cNvPr>
          <p:cNvSpPr>
            <a:spLocks noGrp="1"/>
          </p:cNvSpPr>
          <p:nvPr>
            <p:ph type="title"/>
          </p:nvPr>
        </p:nvSpPr>
        <p:spPr>
          <a:xfrm>
            <a:off x="7874928" y="1124998"/>
            <a:ext cx="4164672" cy="4589717"/>
          </a:xfrm>
        </p:spPr>
        <p:txBody>
          <a:bodyPr>
            <a:normAutofit/>
          </a:bodyPr>
          <a:lstStyle/>
          <a:p>
            <a:pPr algn="l"/>
            <a:r>
              <a:rPr lang="en-US" sz="4800" b="1" i="1" dirty="0"/>
              <a:t>Policy on Sexual Misconduct: Student-Employee Relationships</a:t>
            </a:r>
          </a:p>
        </p:txBody>
      </p:sp>
      <p:sp>
        <p:nvSpPr>
          <p:cNvPr id="135" name="Content Placeholder 2">
            <a:extLst>
              <a:ext uri="{FF2B5EF4-FFF2-40B4-BE49-F238E27FC236}">
                <a16:creationId xmlns:a16="http://schemas.microsoft.com/office/drawing/2014/main" xmlns="" id="{47B49D2B-997D-DE4E-B6ED-89ACDFEE4B77}"/>
              </a:ext>
            </a:extLst>
          </p:cNvPr>
          <p:cNvSpPr>
            <a:spLocks noGrp="1"/>
          </p:cNvSpPr>
          <p:nvPr>
            <p:ph idx="1"/>
          </p:nvPr>
        </p:nvSpPr>
        <p:spPr>
          <a:xfrm>
            <a:off x="798577" y="794042"/>
            <a:ext cx="5427137" cy="5248622"/>
          </a:xfrm>
        </p:spPr>
        <p:txBody>
          <a:bodyPr>
            <a:normAutofit/>
          </a:bodyPr>
          <a:lstStyle/>
          <a:p>
            <a:pPr marL="0" indent="0">
              <a:buNone/>
            </a:pPr>
            <a:r>
              <a:rPr lang="en-US" sz="1600" i="1"/>
              <a:t>Faculty members and other employees are prohibited from engaging in consensual intimate relationships with students for whom they have a professional responsibility.  For example:</a:t>
            </a:r>
          </a:p>
          <a:p>
            <a:r>
              <a:rPr lang="en-US" sz="1600" b="1"/>
              <a:t>An athletic coach may not engage in an intimate relationship with a student on his/her team.</a:t>
            </a:r>
          </a:p>
          <a:p>
            <a:r>
              <a:rPr lang="en-US" sz="1600"/>
              <a:t>A professor may not engage in an intimate relationship with a student in his/her course.</a:t>
            </a:r>
          </a:p>
          <a:p>
            <a:pPr marL="0" indent="0">
              <a:buNone/>
            </a:pPr>
            <a:r>
              <a:rPr lang="en-US" sz="1600" b="1"/>
              <a:t>Supervisors are strongly discouraged from engaging in consensual intimate relationships with non-student employees they supervise</a:t>
            </a:r>
            <a:r>
              <a:rPr lang="en-US" sz="1600"/>
              <a:t>. </a:t>
            </a:r>
          </a:p>
          <a:p>
            <a:r>
              <a:rPr lang="en-US" sz="1600"/>
              <a:t>Supervisors are required to report any such relationships to their supervisors.</a:t>
            </a:r>
          </a:p>
          <a:p>
            <a:endParaRPr lang="en-US" sz="1600"/>
          </a:p>
        </p:txBody>
      </p:sp>
    </p:spTree>
    <p:extLst>
      <p:ext uri="{BB962C8B-B14F-4D97-AF65-F5344CB8AC3E}">
        <p14:creationId xmlns:p14="http://schemas.microsoft.com/office/powerpoint/2010/main" val="223093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E2366EBA-92FD-44AE-87A9-25E5135EB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xmlns="" id="{B437F5FC-01F7-4EB4-81E7-C27D917E95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xmlns="" id="{4B0CFF10-4805-4BFA-961B-1F60DAEB94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xmlns="" id="{BE054536-C03E-4857-B4AE-D687A58F9A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xmlns="" id="{FE33E51C-23D8-43F5-98C4-A2ED2C4C99C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xmlns="" id="{89E18891-DEB2-4CFD-A907-2868B2A910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xmlns="" id="{0002C1BB-DB60-4314-A2FC-203E54D94C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xmlns="" id="{9B75BDFA-6D78-4FB1-9F21-5280855C49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xmlns="" id="{0B632D6B-A327-41AB-BBCF-9A03AD2AB73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xmlns="" id="{F514BBC5-1736-4813-BECB-5A6B6738E5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xmlns="" id="{94A2C868-7AEC-4209-BFA3-7185B11D33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xmlns="" id="{FF56CB70-2B25-4695-ADC8-6092D0D112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xmlns="" id="{BA411BEF-2182-4458-B9AF-1634B5C2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xmlns="" id="{53F27E63-3F11-4C85-AC72-1EE8508C4C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xmlns="" id="{68B589BA-F70F-4E0B-94B9-EEB83EDF3F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xmlns="" id="{9D0B991D-CB0A-415F-8D77-A5565F66F0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xmlns="" id="{701E99DE-74F0-41D1-BBF4-5A57053BB6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xmlns="" id="{C02EE40A-8F17-4182-9495-9506463B794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xmlns="" id="{924210CA-0A35-4127-925F-D4084B7DC3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xmlns="" id="{DC13CEF1-DD2D-474C-B81C-820CEF3D9C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xmlns="" id="{F889481A-8038-43E6-8EF1-A5F802CEDF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4">
              <a:extLst>
                <a:ext uri="{FF2B5EF4-FFF2-40B4-BE49-F238E27FC236}">
                  <a16:creationId xmlns:a16="http://schemas.microsoft.com/office/drawing/2014/main" xmlns="" id="{128BD14A-9093-4854-A73A-F666B2ED2D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5">
              <a:extLst>
                <a:ext uri="{FF2B5EF4-FFF2-40B4-BE49-F238E27FC236}">
                  <a16:creationId xmlns:a16="http://schemas.microsoft.com/office/drawing/2014/main" xmlns="" id="{22D884F4-76EC-4371-B903-E79CF191E3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5" name="Rectangle 34">
            <a:extLst>
              <a:ext uri="{FF2B5EF4-FFF2-40B4-BE49-F238E27FC236}">
                <a16:creationId xmlns:a16="http://schemas.microsoft.com/office/drawing/2014/main" xmlns="" id="{7C462C46-EFB7-4580-9921-DFC346FCC3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8A6A6DB-9749-BE4D-8EC5-B23C71B0E726}"/>
              </a:ext>
            </a:extLst>
          </p:cNvPr>
          <p:cNvSpPr>
            <a:spLocks noGrp="1"/>
          </p:cNvSpPr>
          <p:nvPr>
            <p:ph type="title"/>
          </p:nvPr>
        </p:nvSpPr>
        <p:spPr>
          <a:xfrm>
            <a:off x="2880485" y="841375"/>
            <a:ext cx="6230857" cy="1230570"/>
          </a:xfrm>
        </p:spPr>
        <p:txBody>
          <a:bodyPr anchor="t">
            <a:normAutofit/>
          </a:bodyPr>
          <a:lstStyle/>
          <a:p>
            <a:pPr algn="l"/>
            <a:r>
              <a:rPr lang="en-US" sz="2800">
                <a:solidFill>
                  <a:schemeClr val="accent1"/>
                </a:solidFill>
              </a:rPr>
              <a:t>May 2020 Title IX Regulations – Overview</a:t>
            </a:r>
            <a:br>
              <a:rPr lang="en-US" sz="2800">
                <a:solidFill>
                  <a:schemeClr val="accent1"/>
                </a:solidFill>
              </a:rPr>
            </a:br>
            <a:endParaRPr lang="en-US" sz="2800">
              <a:solidFill>
                <a:schemeClr val="accent1"/>
              </a:solidFill>
            </a:endParaRPr>
          </a:p>
        </p:txBody>
      </p:sp>
      <p:sp>
        <p:nvSpPr>
          <p:cNvPr id="5" name="Slide Number Placeholder 4">
            <a:extLst>
              <a:ext uri="{FF2B5EF4-FFF2-40B4-BE49-F238E27FC236}">
                <a16:creationId xmlns:a16="http://schemas.microsoft.com/office/drawing/2014/main" xmlns="" id="{25B0AF8F-FD55-C84F-A0BE-A0B7A95A5E56}"/>
              </a:ext>
            </a:extLst>
          </p:cNvPr>
          <p:cNvSpPr>
            <a:spLocks noGrp="1"/>
          </p:cNvSpPr>
          <p:nvPr>
            <p:ph type="sldNum" sz="quarter" idx="12"/>
          </p:nvPr>
        </p:nvSpPr>
        <p:spPr>
          <a:xfrm>
            <a:off x="10469880" y="320040"/>
            <a:ext cx="914400" cy="320040"/>
          </a:xfrm>
        </p:spPr>
        <p:txBody>
          <a:bodyPr>
            <a:normAutofit/>
          </a:bodyPr>
          <a:lstStyle/>
          <a:p>
            <a:pPr>
              <a:spcAft>
                <a:spcPts val="600"/>
              </a:spcAft>
            </a:pPr>
            <a:fld id="{34B7E4EF-A1BD-40F4-AB7B-04F084DD991D}" type="slidenum">
              <a:rPr lang="en-US">
                <a:solidFill>
                  <a:schemeClr val="tx1">
                    <a:lumMod val="65000"/>
                    <a:lumOff val="35000"/>
                  </a:schemeClr>
                </a:solidFill>
              </a:rPr>
              <a:pPr>
                <a:spcAft>
                  <a:spcPts val="600"/>
                </a:spcAft>
              </a:pPr>
              <a:t>4</a:t>
            </a:fld>
            <a:endParaRPr lang="en-US">
              <a:solidFill>
                <a:schemeClr val="tx1">
                  <a:lumMod val="65000"/>
                  <a:lumOff val="35000"/>
                </a:schemeClr>
              </a:solidFill>
            </a:endParaRPr>
          </a:p>
        </p:txBody>
      </p:sp>
      <p:sp>
        <p:nvSpPr>
          <p:cNvPr id="37" name="Isosceles Triangle 36">
            <a:extLst>
              <a:ext uri="{FF2B5EF4-FFF2-40B4-BE49-F238E27FC236}">
                <a16:creationId xmlns:a16="http://schemas.microsoft.com/office/drawing/2014/main" xmlns="" id="{B8B918B4-AB10-4E3A-916E-A9625586E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xmlns="" id="{0421A070-556D-074E-93ED-A7CCC1FBA68B}"/>
              </a:ext>
            </a:extLst>
          </p:cNvPr>
          <p:cNvSpPr>
            <a:spLocks noGrp="1"/>
          </p:cNvSpPr>
          <p:nvPr>
            <p:ph idx="1"/>
          </p:nvPr>
        </p:nvSpPr>
        <p:spPr>
          <a:xfrm>
            <a:off x="2880487" y="2249046"/>
            <a:ext cx="8005000" cy="3802762"/>
          </a:xfrm>
        </p:spPr>
        <p:txBody>
          <a:bodyPr anchor="t">
            <a:normAutofit/>
          </a:bodyPr>
          <a:lstStyle/>
          <a:p>
            <a:pPr lvl="1">
              <a:lnSpc>
                <a:spcPct val="150000"/>
              </a:lnSpc>
            </a:pPr>
            <a:r>
              <a:rPr lang="en-US" dirty="0"/>
              <a:t>Title IX of the Education Amendments of 1972 (“Title IX”), 20 U.S.C. §§ 1681-1688 is the federal law that prohibits sex discrimination in education.</a:t>
            </a:r>
          </a:p>
          <a:p>
            <a:pPr lvl="1">
              <a:lnSpc>
                <a:spcPct val="150000"/>
              </a:lnSpc>
            </a:pPr>
            <a:r>
              <a:rPr lang="en-US" dirty="0"/>
              <a:t>A USDOE Press release on May 6, 2020 described the regulations as “historic action … to strengthen Title IX protections for survivors of sexual misconduct and to restore due process in campus proceedings to ensure all students can pursue an education free from sex discrimination.”</a:t>
            </a:r>
          </a:p>
          <a:p>
            <a:pPr lvl="1">
              <a:lnSpc>
                <a:spcPct val="150000"/>
              </a:lnSpc>
            </a:pPr>
            <a:r>
              <a:rPr lang="en-US" dirty="0"/>
              <a:t>The regulations became effective on August 14, 2020.</a:t>
            </a:r>
          </a:p>
          <a:p>
            <a:endParaRPr lang="en-US" sz="1600" dirty="0"/>
          </a:p>
        </p:txBody>
      </p:sp>
    </p:spTree>
    <p:extLst>
      <p:ext uri="{BB962C8B-B14F-4D97-AF65-F5344CB8AC3E}">
        <p14:creationId xmlns:p14="http://schemas.microsoft.com/office/powerpoint/2010/main" val="39248881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C87AB35B-6807-6643-A897-C3001D680ED4}"/>
              </a:ext>
            </a:extLst>
          </p:cNvPr>
          <p:cNvSpPr>
            <a:spLocks noGrp="1"/>
          </p:cNvSpPr>
          <p:nvPr>
            <p:ph type="title"/>
          </p:nvPr>
        </p:nvSpPr>
        <p:spPr>
          <a:xfrm>
            <a:off x="7527120" y="1134141"/>
            <a:ext cx="4349610" cy="4589717"/>
          </a:xfrm>
        </p:spPr>
        <p:txBody>
          <a:bodyPr>
            <a:normAutofit/>
          </a:bodyPr>
          <a:lstStyle/>
          <a:p>
            <a:pPr algn="l"/>
            <a:r>
              <a:rPr lang="en-US" sz="4800" b="1" i="1" dirty="0"/>
              <a:t>Policy on Domestic Violence and The Workplace</a:t>
            </a:r>
          </a:p>
        </p:txBody>
      </p:sp>
      <p:sp>
        <p:nvSpPr>
          <p:cNvPr id="3" name="Content Placeholder 2">
            <a:extLst>
              <a:ext uri="{FF2B5EF4-FFF2-40B4-BE49-F238E27FC236}">
                <a16:creationId xmlns:a16="http://schemas.microsoft.com/office/drawing/2014/main" xmlns="" id="{0870A8F3-0B51-BB49-A818-27F09BCDA8C9}"/>
              </a:ext>
            </a:extLst>
          </p:cNvPr>
          <p:cNvSpPr>
            <a:spLocks noGrp="1"/>
          </p:cNvSpPr>
          <p:nvPr>
            <p:ph idx="1"/>
          </p:nvPr>
        </p:nvSpPr>
        <p:spPr>
          <a:xfrm>
            <a:off x="798577" y="794042"/>
            <a:ext cx="5427137" cy="5248622"/>
          </a:xfrm>
        </p:spPr>
        <p:txBody>
          <a:bodyPr>
            <a:normAutofit/>
          </a:bodyPr>
          <a:lstStyle/>
          <a:p>
            <a:pPr>
              <a:lnSpc>
                <a:spcPct val="110000"/>
              </a:lnSpc>
            </a:pPr>
            <a:r>
              <a:rPr lang="en-US" sz="1600"/>
              <a:t>Domestic violence can spill over into the workplace, compromising the safety of both victims and co-workers and result in lost productivity, increased health care costs, increased absenteeism, and increased employee turnover. </a:t>
            </a:r>
          </a:p>
          <a:p>
            <a:pPr>
              <a:lnSpc>
                <a:spcPct val="110000"/>
              </a:lnSpc>
            </a:pPr>
            <a:r>
              <a:rPr lang="en-US" sz="1600"/>
              <a:t> CUNY is committed to </a:t>
            </a:r>
          </a:p>
          <a:p>
            <a:pPr lvl="1">
              <a:lnSpc>
                <a:spcPct val="110000"/>
              </a:lnSpc>
            </a:pPr>
            <a:r>
              <a:rPr lang="en-US" dirty="0"/>
              <a:t>full compliance with all applicable laws governing domestic violence in the workplace</a:t>
            </a:r>
            <a:endParaRPr lang="en-US"/>
          </a:p>
          <a:p>
            <a:pPr lvl="1">
              <a:lnSpc>
                <a:spcPct val="110000"/>
              </a:lnSpc>
            </a:pPr>
            <a:r>
              <a:rPr lang="en-US" dirty="0"/>
              <a:t>provide reasonable accommodations to victims of domestic violence</a:t>
            </a:r>
            <a:endParaRPr lang="en-US"/>
          </a:p>
          <a:p>
            <a:pPr lvl="1">
              <a:lnSpc>
                <a:spcPct val="110000"/>
              </a:lnSpc>
            </a:pPr>
            <a:r>
              <a:rPr lang="en-US" dirty="0"/>
              <a:t>Honor orders of protection to safeguard our employees; bring all orders of protection to the attention of Campus Public Safety.</a:t>
            </a:r>
            <a:endParaRPr lang="en-US"/>
          </a:p>
          <a:p>
            <a:pPr lvl="1">
              <a:lnSpc>
                <a:spcPct val="110000"/>
              </a:lnSpc>
            </a:pPr>
            <a:r>
              <a:rPr lang="en-US" dirty="0"/>
              <a:t>promoting the health and safety of all its employees</a:t>
            </a:r>
            <a:endParaRPr lang="en-US"/>
          </a:p>
          <a:p>
            <a:pPr lvl="1">
              <a:lnSpc>
                <a:spcPct val="110000"/>
              </a:lnSpc>
            </a:pPr>
            <a:r>
              <a:rPr lang="en-US" dirty="0"/>
              <a:t>participating in the fight to end domestic violence</a:t>
            </a:r>
            <a:endParaRPr lang="en-US"/>
          </a:p>
          <a:p>
            <a:pPr>
              <a:lnSpc>
                <a:spcPct val="110000"/>
              </a:lnSpc>
            </a:pPr>
            <a:endParaRPr lang="en-US" sz="1600"/>
          </a:p>
        </p:txBody>
      </p:sp>
    </p:spTree>
    <p:extLst>
      <p:ext uri="{BB962C8B-B14F-4D97-AF65-F5344CB8AC3E}">
        <p14:creationId xmlns:p14="http://schemas.microsoft.com/office/powerpoint/2010/main" val="1128696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A0CE15ED-11C9-2C45-9125-158EBAAC9DAD}"/>
              </a:ext>
            </a:extLst>
          </p:cNvPr>
          <p:cNvSpPr>
            <a:spLocks noGrp="1"/>
          </p:cNvSpPr>
          <p:nvPr>
            <p:ph type="title"/>
          </p:nvPr>
        </p:nvSpPr>
        <p:spPr>
          <a:xfrm>
            <a:off x="7444155" y="1124998"/>
            <a:ext cx="4737254" cy="4589717"/>
          </a:xfrm>
        </p:spPr>
        <p:txBody>
          <a:bodyPr>
            <a:normAutofit/>
          </a:bodyPr>
          <a:lstStyle/>
          <a:p>
            <a:pPr algn="l"/>
            <a:r>
              <a:rPr lang="en-US" sz="4100" b="1" i="1" dirty="0"/>
              <a:t>Policy on Reasonable Accommodations and Academic Adjustments</a:t>
            </a:r>
          </a:p>
        </p:txBody>
      </p:sp>
      <p:sp>
        <p:nvSpPr>
          <p:cNvPr id="39" name="Content Placeholder 2">
            <a:extLst>
              <a:ext uri="{FF2B5EF4-FFF2-40B4-BE49-F238E27FC236}">
                <a16:creationId xmlns:a16="http://schemas.microsoft.com/office/drawing/2014/main" xmlns="" id="{DD4C8038-59EF-4F40-814A-07BBF8C9D87F}"/>
              </a:ext>
            </a:extLst>
          </p:cNvPr>
          <p:cNvSpPr>
            <a:spLocks noGrp="1"/>
          </p:cNvSpPr>
          <p:nvPr>
            <p:ph idx="1"/>
          </p:nvPr>
        </p:nvSpPr>
        <p:spPr>
          <a:xfrm>
            <a:off x="234462" y="794042"/>
            <a:ext cx="6790107" cy="5248622"/>
          </a:xfrm>
        </p:spPr>
        <p:txBody>
          <a:bodyPr>
            <a:noAutofit/>
          </a:bodyPr>
          <a:lstStyle/>
          <a:p>
            <a:pPr>
              <a:lnSpc>
                <a:spcPct val="110000"/>
              </a:lnSpc>
            </a:pPr>
            <a:r>
              <a:rPr lang="en-US" sz="1500" dirty="0"/>
              <a:t>Policy provides guidelines when students, employees or visitors request an accommodation or academic adjustments.   </a:t>
            </a:r>
          </a:p>
          <a:p>
            <a:pPr>
              <a:lnSpc>
                <a:spcPct val="110000"/>
              </a:lnSpc>
            </a:pPr>
            <a:r>
              <a:rPr lang="en-US" sz="1500" dirty="0"/>
              <a:t>The following procedures apply to reasonable accommodations and academic adjustments in connection with:</a:t>
            </a:r>
          </a:p>
          <a:p>
            <a:pPr lvl="1">
              <a:lnSpc>
                <a:spcPct val="110000"/>
              </a:lnSpc>
            </a:pPr>
            <a:r>
              <a:rPr lang="en-US" sz="1500" dirty="0"/>
              <a:t>a disability,</a:t>
            </a:r>
          </a:p>
          <a:p>
            <a:pPr lvl="1">
              <a:lnSpc>
                <a:spcPct val="110000"/>
              </a:lnSpc>
            </a:pPr>
            <a:r>
              <a:rPr lang="en-US" sz="1500" dirty="0"/>
              <a:t>pregnancy, childbirth, or a medical condition related to pregnancy or childbirth,</a:t>
            </a:r>
          </a:p>
          <a:p>
            <a:pPr lvl="1">
              <a:lnSpc>
                <a:spcPct val="110000"/>
              </a:lnSpc>
            </a:pPr>
            <a:r>
              <a:rPr lang="en-US" sz="1500" dirty="0"/>
              <a:t>religious practices, and</a:t>
            </a:r>
          </a:p>
          <a:p>
            <a:pPr lvl="1">
              <a:lnSpc>
                <a:spcPct val="110000"/>
              </a:lnSpc>
            </a:pPr>
            <a:r>
              <a:rPr lang="en-US" sz="1500" dirty="0"/>
              <a:t>status as a victim of domestic violence, sex offense or stalking.</a:t>
            </a:r>
          </a:p>
          <a:p>
            <a:pPr>
              <a:lnSpc>
                <a:spcPct val="110000"/>
              </a:lnSpc>
            </a:pPr>
            <a:r>
              <a:rPr lang="en-US" sz="1500" dirty="0"/>
              <a:t>CUNY will thoroughly review all requests on a case-by-case basis and engage in a cooperative dialogue or interactive communicative process with the requester in accordance with applicable law.</a:t>
            </a:r>
          </a:p>
          <a:p>
            <a:pPr>
              <a:lnSpc>
                <a:spcPct val="110000"/>
              </a:lnSpc>
            </a:pPr>
            <a:r>
              <a:rPr lang="en-US" sz="1500" dirty="0"/>
              <a:t>CUNY need not provide a requested accommodation that would constitute an undue hardship or that is not reasonable under the circumstances.</a:t>
            </a:r>
            <a:br>
              <a:rPr lang="en-US" sz="1500" dirty="0"/>
            </a:br>
            <a:r>
              <a:rPr lang="en-US" sz="1500" dirty="0"/>
              <a:t>CUNY prohibits retaliation against individuals for requesting reasonable accommodations or academic adjustments, appealing decisions concerning such requests, or for making or participating in claims of discrimination.</a:t>
            </a:r>
          </a:p>
          <a:p>
            <a:pPr>
              <a:lnSpc>
                <a:spcPct val="110000"/>
              </a:lnSpc>
            </a:pPr>
            <a:endParaRPr lang="en-US" sz="1200" dirty="0"/>
          </a:p>
        </p:txBody>
      </p:sp>
    </p:spTree>
    <p:extLst>
      <p:ext uri="{BB962C8B-B14F-4D97-AF65-F5344CB8AC3E}">
        <p14:creationId xmlns:p14="http://schemas.microsoft.com/office/powerpoint/2010/main" val="36440354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xmlns="" id="{17C4610E-9C18-467B-BF10-BE6A974CC36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12" name="Freeform 5">
              <a:extLst>
                <a:ext uri="{FF2B5EF4-FFF2-40B4-BE49-F238E27FC236}">
                  <a16:creationId xmlns:a16="http://schemas.microsoft.com/office/drawing/2014/main" xmlns="" id="{296DF307-344E-4E9B-A7AA-8139E450D1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 name="Freeform 6">
              <a:extLst>
                <a:ext uri="{FF2B5EF4-FFF2-40B4-BE49-F238E27FC236}">
                  <a16:creationId xmlns:a16="http://schemas.microsoft.com/office/drawing/2014/main" xmlns="" id="{E263CC2D-ACFB-4EB3-ADF9-CD82BC8422F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xmlns="" id="{C5366E2F-9BA0-485A-B1CA-A5E6E2E379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 name="Freeform 8">
              <a:extLst>
                <a:ext uri="{FF2B5EF4-FFF2-40B4-BE49-F238E27FC236}">
                  <a16:creationId xmlns:a16="http://schemas.microsoft.com/office/drawing/2014/main" xmlns="" id="{1803051E-7C26-4F53-8293-B4EAED4212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 name="Freeform 9">
              <a:extLst>
                <a:ext uri="{FF2B5EF4-FFF2-40B4-BE49-F238E27FC236}">
                  <a16:creationId xmlns:a16="http://schemas.microsoft.com/office/drawing/2014/main" xmlns="" id="{D10888CD-E496-4116-9C45-CF4F17ADE6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 name="Freeform 10">
              <a:extLst>
                <a:ext uri="{FF2B5EF4-FFF2-40B4-BE49-F238E27FC236}">
                  <a16:creationId xmlns:a16="http://schemas.microsoft.com/office/drawing/2014/main" xmlns="" id="{0A42DA8F-DA3D-43E9-A184-E0F6C133A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6" name="Freeform 11">
              <a:extLst>
                <a:ext uri="{FF2B5EF4-FFF2-40B4-BE49-F238E27FC236}">
                  <a16:creationId xmlns:a16="http://schemas.microsoft.com/office/drawing/2014/main" xmlns="" id="{473EAD31-7AA3-49B7-ADD6-C13FF0F141A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12">
              <a:extLst>
                <a:ext uri="{FF2B5EF4-FFF2-40B4-BE49-F238E27FC236}">
                  <a16:creationId xmlns:a16="http://schemas.microsoft.com/office/drawing/2014/main" xmlns="" id="{2BBB7CDF-BA2E-451F-9201-CF2B6FEAEAE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3">
              <a:extLst>
                <a:ext uri="{FF2B5EF4-FFF2-40B4-BE49-F238E27FC236}">
                  <a16:creationId xmlns:a16="http://schemas.microsoft.com/office/drawing/2014/main" xmlns="" id="{84809EF2-CD0D-4BC3-ABC7-E7E312A1D7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4" name="Freeform 14">
              <a:extLst>
                <a:ext uri="{FF2B5EF4-FFF2-40B4-BE49-F238E27FC236}">
                  <a16:creationId xmlns:a16="http://schemas.microsoft.com/office/drawing/2014/main" xmlns="" id="{11D2D6C5-637B-4AFE-97F4-D4E48A6134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6" name="Freeform 15">
              <a:extLst>
                <a:ext uri="{FF2B5EF4-FFF2-40B4-BE49-F238E27FC236}">
                  <a16:creationId xmlns:a16="http://schemas.microsoft.com/office/drawing/2014/main" xmlns="" id="{F841B2C5-57F5-4FE6-B4D4-EBB3F308811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7" name="Freeform 16">
              <a:extLst>
                <a:ext uri="{FF2B5EF4-FFF2-40B4-BE49-F238E27FC236}">
                  <a16:creationId xmlns:a16="http://schemas.microsoft.com/office/drawing/2014/main" xmlns="" id="{B4822A39-2A52-4B2C-9319-BEFC526DB0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8" name="Freeform 17">
              <a:extLst>
                <a:ext uri="{FF2B5EF4-FFF2-40B4-BE49-F238E27FC236}">
                  <a16:creationId xmlns:a16="http://schemas.microsoft.com/office/drawing/2014/main" xmlns="" id="{4E469692-E783-4950-8DEC-3A1FD3978B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18">
              <a:extLst>
                <a:ext uri="{FF2B5EF4-FFF2-40B4-BE49-F238E27FC236}">
                  <a16:creationId xmlns:a16="http://schemas.microsoft.com/office/drawing/2014/main" xmlns="" id="{012909CD-3254-41E5-B8BB-0F2D7CE0D8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19">
              <a:extLst>
                <a:ext uri="{FF2B5EF4-FFF2-40B4-BE49-F238E27FC236}">
                  <a16:creationId xmlns:a16="http://schemas.microsoft.com/office/drawing/2014/main" xmlns="" id="{93E7648E-861E-4503-AEDC-56C4EC50729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20">
              <a:extLst>
                <a:ext uri="{FF2B5EF4-FFF2-40B4-BE49-F238E27FC236}">
                  <a16:creationId xmlns:a16="http://schemas.microsoft.com/office/drawing/2014/main" xmlns="" id="{F9C72257-EBD0-4D1C-A32C-D84644687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2" name="Freeform 21">
              <a:extLst>
                <a:ext uri="{FF2B5EF4-FFF2-40B4-BE49-F238E27FC236}">
                  <a16:creationId xmlns:a16="http://schemas.microsoft.com/office/drawing/2014/main" xmlns="" id="{87BB2CBB-9C22-4E28-AB86-DC92AEE2DBD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22">
              <a:extLst>
                <a:ext uri="{FF2B5EF4-FFF2-40B4-BE49-F238E27FC236}">
                  <a16:creationId xmlns:a16="http://schemas.microsoft.com/office/drawing/2014/main" xmlns="" id="{F85B3053-8D9F-410A-80C2-7960DDEA6A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4" name="Freeform 23">
              <a:extLst>
                <a:ext uri="{FF2B5EF4-FFF2-40B4-BE49-F238E27FC236}">
                  <a16:creationId xmlns:a16="http://schemas.microsoft.com/office/drawing/2014/main" xmlns="" id="{E8FF5DA7-6E72-41F1-A54C-EAF440A274F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2" name="Group 31">
            <a:extLst>
              <a:ext uri="{FF2B5EF4-FFF2-40B4-BE49-F238E27FC236}">
                <a16:creationId xmlns:a16="http://schemas.microsoft.com/office/drawing/2014/main" xmlns="" id="{A899734C-500F-4274-9854-8BFA14A1D7E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669293" y="1186483"/>
            <a:ext cx="8848345" cy="4477933"/>
            <a:chOff x="1669293" y="1186483"/>
            <a:chExt cx="8848345" cy="4477933"/>
          </a:xfrm>
        </p:grpSpPr>
        <p:sp>
          <p:nvSpPr>
            <p:cNvPr id="33" name="Rectangle 32">
              <a:extLst>
                <a:ext uri="{FF2B5EF4-FFF2-40B4-BE49-F238E27FC236}">
                  <a16:creationId xmlns:a16="http://schemas.microsoft.com/office/drawing/2014/main" xmlns="" id="{FF07BF51-2934-47AD-A415-7400882F147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Isosceles Triangle 33">
              <a:extLst>
                <a:ext uri="{FF2B5EF4-FFF2-40B4-BE49-F238E27FC236}">
                  <a16:creationId xmlns:a16="http://schemas.microsoft.com/office/drawing/2014/main" xmlns="" id="{DD6E3DF0-EDC0-458B-9C5B-911814F0A68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Rectangle 34">
              <a:extLst>
                <a:ext uri="{FF2B5EF4-FFF2-40B4-BE49-F238E27FC236}">
                  <a16:creationId xmlns:a16="http://schemas.microsoft.com/office/drawing/2014/main" xmlns="" id="{5D0824B1-47C9-4504-99FB-CB15051979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7" name="Rectangle 36">
            <a:extLst>
              <a:ext uri="{FF2B5EF4-FFF2-40B4-BE49-F238E27FC236}">
                <a16:creationId xmlns:a16="http://schemas.microsoft.com/office/drawing/2014/main" xmlns="" id="{34DD805B-2A7B-4ADA-9C4D-E0C9F192DB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xmlns="" id="{C664A566-6D08-4E84-9708-4916A20016F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40" name="Freeform 5">
              <a:extLst>
                <a:ext uri="{FF2B5EF4-FFF2-40B4-BE49-F238E27FC236}">
                  <a16:creationId xmlns:a16="http://schemas.microsoft.com/office/drawing/2014/main" xmlns="" id="{871B622B-6E58-4933-88EC-99F28705F76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6">
              <a:extLst>
                <a:ext uri="{FF2B5EF4-FFF2-40B4-BE49-F238E27FC236}">
                  <a16:creationId xmlns:a16="http://schemas.microsoft.com/office/drawing/2014/main" xmlns="" id="{EE9A4681-AC1B-4ABC-9A1C-C7E7F08A003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7">
              <a:extLst>
                <a:ext uri="{FF2B5EF4-FFF2-40B4-BE49-F238E27FC236}">
                  <a16:creationId xmlns:a16="http://schemas.microsoft.com/office/drawing/2014/main" xmlns="" id="{F1EEAF4B-DA1A-4CC9-9CE4-587A9E2E173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8">
              <a:extLst>
                <a:ext uri="{FF2B5EF4-FFF2-40B4-BE49-F238E27FC236}">
                  <a16:creationId xmlns:a16="http://schemas.microsoft.com/office/drawing/2014/main" xmlns="" id="{4591EF24-12A6-499B-8074-7E3DFBE6E38F}"/>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9">
              <a:extLst>
                <a:ext uri="{FF2B5EF4-FFF2-40B4-BE49-F238E27FC236}">
                  <a16:creationId xmlns:a16="http://schemas.microsoft.com/office/drawing/2014/main" xmlns="" id="{66866784-2E4F-4C28-BE67-875B71B7C13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0">
              <a:extLst>
                <a:ext uri="{FF2B5EF4-FFF2-40B4-BE49-F238E27FC236}">
                  <a16:creationId xmlns:a16="http://schemas.microsoft.com/office/drawing/2014/main" xmlns="" id="{752279D8-59CC-4821-B591-79994164FFE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1">
              <a:extLst>
                <a:ext uri="{FF2B5EF4-FFF2-40B4-BE49-F238E27FC236}">
                  <a16:creationId xmlns:a16="http://schemas.microsoft.com/office/drawing/2014/main" xmlns="" id="{FB4FBA9C-1D3E-4B35-8A79-25478153F55D}"/>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2">
              <a:extLst>
                <a:ext uri="{FF2B5EF4-FFF2-40B4-BE49-F238E27FC236}">
                  <a16:creationId xmlns:a16="http://schemas.microsoft.com/office/drawing/2014/main" xmlns="" id="{9428A193-740A-43D2-B875-80CB90AD911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3">
              <a:extLst>
                <a:ext uri="{FF2B5EF4-FFF2-40B4-BE49-F238E27FC236}">
                  <a16:creationId xmlns:a16="http://schemas.microsoft.com/office/drawing/2014/main" xmlns="" id="{92B2EFF8-5790-427A-ABED-1680FD133D0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4">
              <a:extLst>
                <a:ext uri="{FF2B5EF4-FFF2-40B4-BE49-F238E27FC236}">
                  <a16:creationId xmlns:a16="http://schemas.microsoft.com/office/drawing/2014/main" xmlns="" id="{782C5932-1596-43AA-BD7E-0F94FB8A96B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5">
              <a:extLst>
                <a:ext uri="{FF2B5EF4-FFF2-40B4-BE49-F238E27FC236}">
                  <a16:creationId xmlns:a16="http://schemas.microsoft.com/office/drawing/2014/main" xmlns="" id="{EFC81310-1590-4DBE-BF0B-DADBCF9F88CD}"/>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6">
              <a:extLst>
                <a:ext uri="{FF2B5EF4-FFF2-40B4-BE49-F238E27FC236}">
                  <a16:creationId xmlns:a16="http://schemas.microsoft.com/office/drawing/2014/main" xmlns="" id="{968BA84E-DD0E-4FCD-8EDA-76DF8E09FB1D}"/>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7">
              <a:extLst>
                <a:ext uri="{FF2B5EF4-FFF2-40B4-BE49-F238E27FC236}">
                  <a16:creationId xmlns:a16="http://schemas.microsoft.com/office/drawing/2014/main" xmlns="" id="{1D3D7541-A0D9-4993-B691-D2D5B8B3EF6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8">
              <a:extLst>
                <a:ext uri="{FF2B5EF4-FFF2-40B4-BE49-F238E27FC236}">
                  <a16:creationId xmlns:a16="http://schemas.microsoft.com/office/drawing/2014/main" xmlns="" id="{9FB31D01-8168-4494-8C2F-727E555AAF3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9">
              <a:extLst>
                <a:ext uri="{FF2B5EF4-FFF2-40B4-BE49-F238E27FC236}">
                  <a16:creationId xmlns:a16="http://schemas.microsoft.com/office/drawing/2014/main" xmlns="" id="{8C455EEB-FD40-414D-A542-FB35DEB73C1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20">
              <a:extLst>
                <a:ext uri="{FF2B5EF4-FFF2-40B4-BE49-F238E27FC236}">
                  <a16:creationId xmlns:a16="http://schemas.microsoft.com/office/drawing/2014/main" xmlns="" id="{F08F1FC1-956F-4494-BAFD-D504E93070F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1">
              <a:extLst>
                <a:ext uri="{FF2B5EF4-FFF2-40B4-BE49-F238E27FC236}">
                  <a16:creationId xmlns:a16="http://schemas.microsoft.com/office/drawing/2014/main" xmlns="" id="{BEEDE1AA-8DCD-43D3-BC15-57484031487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2">
              <a:extLst>
                <a:ext uri="{FF2B5EF4-FFF2-40B4-BE49-F238E27FC236}">
                  <a16:creationId xmlns:a16="http://schemas.microsoft.com/office/drawing/2014/main" xmlns="" id="{E36CDA69-ED79-4DCF-9761-0B6134FA638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3">
              <a:extLst>
                <a:ext uri="{FF2B5EF4-FFF2-40B4-BE49-F238E27FC236}">
                  <a16:creationId xmlns:a16="http://schemas.microsoft.com/office/drawing/2014/main" xmlns="" id="{5F812C02-CFCB-47F4-B493-7753519FCAD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0" name="Group 59">
            <a:extLst>
              <a:ext uri="{FF2B5EF4-FFF2-40B4-BE49-F238E27FC236}">
                <a16:creationId xmlns:a16="http://schemas.microsoft.com/office/drawing/2014/main" xmlns="" id="{B83678BA-0A50-4D51-9E9E-08BB66F83C3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807084" y="1186483"/>
            <a:ext cx="3822597" cy="4477933"/>
            <a:chOff x="807084" y="1186483"/>
            <a:chExt cx="3822597" cy="4477933"/>
          </a:xfrm>
        </p:grpSpPr>
        <p:sp>
          <p:nvSpPr>
            <p:cNvPr id="61" name="Rectangle 60">
              <a:extLst>
                <a:ext uri="{FF2B5EF4-FFF2-40B4-BE49-F238E27FC236}">
                  <a16:creationId xmlns:a16="http://schemas.microsoft.com/office/drawing/2014/main" xmlns="" id="{F1A8F65D-5E8F-4CA5-9240-1357120F931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7531" y="1186483"/>
              <a:ext cx="3821702"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39">
              <a:extLst>
                <a:ext uri="{FF2B5EF4-FFF2-40B4-BE49-F238E27FC236}">
                  <a16:creationId xmlns:a16="http://schemas.microsoft.com/office/drawing/2014/main" xmlns="" id="{2A4731E5-DE5F-4215-9525-99426B3909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2514766"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xmlns="" id="{3478866D-C5E9-4968-BEF7-B1F0308089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7084" y="1991156"/>
              <a:ext cx="382259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itle 3">
            <a:extLst>
              <a:ext uri="{FF2B5EF4-FFF2-40B4-BE49-F238E27FC236}">
                <a16:creationId xmlns:a16="http://schemas.microsoft.com/office/drawing/2014/main" xmlns="" id="{130DF16F-2AEF-4745-B199-C6292A72B55D}"/>
              </a:ext>
            </a:extLst>
          </p:cNvPr>
          <p:cNvSpPr>
            <a:spLocks noGrp="1"/>
          </p:cNvSpPr>
          <p:nvPr>
            <p:ph type="title"/>
          </p:nvPr>
        </p:nvSpPr>
        <p:spPr>
          <a:xfrm>
            <a:off x="895415" y="2075504"/>
            <a:ext cx="3654569" cy="2042725"/>
          </a:xfrm>
        </p:spPr>
        <p:txBody>
          <a:bodyPr vert="horz" lIns="228600" tIns="228600" rIns="228600" bIns="0" rtlCol="0" anchor="b">
            <a:normAutofit/>
          </a:bodyPr>
          <a:lstStyle/>
          <a:p>
            <a:pPr>
              <a:lnSpc>
                <a:spcPct val="80000"/>
              </a:lnSpc>
            </a:pPr>
            <a:r>
              <a:rPr lang="en-US" sz="5400" b="1" i="1" dirty="0"/>
              <a:t>Bystander Intervention</a:t>
            </a:r>
          </a:p>
        </p:txBody>
      </p:sp>
      <p:sp>
        <p:nvSpPr>
          <p:cNvPr id="2" name="Text Placeholder 1">
            <a:extLst>
              <a:ext uri="{FF2B5EF4-FFF2-40B4-BE49-F238E27FC236}">
                <a16:creationId xmlns:a16="http://schemas.microsoft.com/office/drawing/2014/main" xmlns="" id="{99EA9C77-0A30-1D42-99A5-265AE8FCE2F4}"/>
              </a:ext>
            </a:extLst>
          </p:cNvPr>
          <p:cNvSpPr>
            <a:spLocks noGrp="1"/>
          </p:cNvSpPr>
          <p:nvPr>
            <p:ph type="body" idx="1"/>
          </p:nvPr>
        </p:nvSpPr>
        <p:spPr>
          <a:xfrm>
            <a:off x="895417" y="4202728"/>
            <a:ext cx="3654568" cy="1026125"/>
          </a:xfrm>
        </p:spPr>
        <p:txBody>
          <a:bodyPr vert="horz" lIns="91440" tIns="0" rIns="91440" bIns="45720" rtlCol="0">
            <a:normAutofit/>
          </a:bodyPr>
          <a:lstStyle/>
          <a:p>
            <a:pPr>
              <a:lnSpc>
                <a:spcPct val="100000"/>
              </a:lnSpc>
            </a:pPr>
            <a:endParaRPr lang="en-US" dirty="0"/>
          </a:p>
        </p:txBody>
      </p:sp>
      <p:sp>
        <p:nvSpPr>
          <p:cNvPr id="65" name="Rectangle 64">
            <a:extLst>
              <a:ext uri="{FF2B5EF4-FFF2-40B4-BE49-F238E27FC236}">
                <a16:creationId xmlns:a16="http://schemas.microsoft.com/office/drawing/2014/main" xmlns="" id="{9BF6EDB4-B4ED-4900-9E38-A7AE0EEEEA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440150" y="-6706"/>
            <a:ext cx="6751849"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Group success">
            <a:extLst>
              <a:ext uri="{FF2B5EF4-FFF2-40B4-BE49-F238E27FC236}">
                <a16:creationId xmlns:a16="http://schemas.microsoft.com/office/drawing/2014/main" xmlns="" id="{7AFB04C0-26D2-4C1A-9144-6D9CFD12DB8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p:blipFill>
        <p:spPr>
          <a:xfrm>
            <a:off x="5757262" y="373413"/>
            <a:ext cx="6120318" cy="6120318"/>
          </a:xfrm>
          <a:prstGeom prst="rect">
            <a:avLst/>
          </a:prstGeom>
          <a:ln w="9525">
            <a:noFill/>
          </a:ln>
        </p:spPr>
      </p:pic>
    </p:spTree>
    <p:extLst>
      <p:ext uri="{BB962C8B-B14F-4D97-AF65-F5344CB8AC3E}">
        <p14:creationId xmlns:p14="http://schemas.microsoft.com/office/powerpoint/2010/main" val="1330018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6" name="Rectangle 95">
            <a:extLst>
              <a:ext uri="{FF2B5EF4-FFF2-40B4-BE49-F238E27FC236}">
                <a16:creationId xmlns:a16="http://schemas.microsoft.com/office/drawing/2014/main" xmlns="" id="{10CE3618-1D7A-4256-B2AF-9DB692996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a:extLst>
              <a:ext uri="{FF2B5EF4-FFF2-40B4-BE49-F238E27FC236}">
                <a16:creationId xmlns:a16="http://schemas.microsoft.com/office/drawing/2014/main" xmlns="" id="{B984687B-789E-453B-921F-7804CCA6BA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99" name="Freeform 5">
              <a:extLst>
                <a:ext uri="{FF2B5EF4-FFF2-40B4-BE49-F238E27FC236}">
                  <a16:creationId xmlns:a16="http://schemas.microsoft.com/office/drawing/2014/main" xmlns="" id="{0495A546-1866-442A-8EF9-B683FCB39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0" name="Freeform 6">
              <a:extLst>
                <a:ext uri="{FF2B5EF4-FFF2-40B4-BE49-F238E27FC236}">
                  <a16:creationId xmlns:a16="http://schemas.microsoft.com/office/drawing/2014/main" xmlns="" id="{20FC9B1F-EB6E-40D2-8261-0142E7326F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7">
              <a:extLst>
                <a:ext uri="{FF2B5EF4-FFF2-40B4-BE49-F238E27FC236}">
                  <a16:creationId xmlns:a16="http://schemas.microsoft.com/office/drawing/2014/main" xmlns="" id="{08DB0E74-FB47-4298-AF40-FAC8939F9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8">
              <a:extLst>
                <a:ext uri="{FF2B5EF4-FFF2-40B4-BE49-F238E27FC236}">
                  <a16:creationId xmlns:a16="http://schemas.microsoft.com/office/drawing/2014/main" xmlns="" id="{08813488-5B66-4FB7-A177-9B9B4658D6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3" name="Freeform 9">
              <a:extLst>
                <a:ext uri="{FF2B5EF4-FFF2-40B4-BE49-F238E27FC236}">
                  <a16:creationId xmlns:a16="http://schemas.microsoft.com/office/drawing/2014/main" xmlns="" id="{235E4BF3-25DA-41E9-B880-A0DC6C1EF9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4" name="Freeform 10">
              <a:extLst>
                <a:ext uri="{FF2B5EF4-FFF2-40B4-BE49-F238E27FC236}">
                  <a16:creationId xmlns:a16="http://schemas.microsoft.com/office/drawing/2014/main" xmlns="" id="{813C1F92-ED6B-4F19-9415-BFB5B5B5A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5" name="Freeform 11">
              <a:extLst>
                <a:ext uri="{FF2B5EF4-FFF2-40B4-BE49-F238E27FC236}">
                  <a16:creationId xmlns:a16="http://schemas.microsoft.com/office/drawing/2014/main" xmlns="" id="{9E40EF46-D7B9-447E-ACB4-D789721994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12">
              <a:extLst>
                <a:ext uri="{FF2B5EF4-FFF2-40B4-BE49-F238E27FC236}">
                  <a16:creationId xmlns:a16="http://schemas.microsoft.com/office/drawing/2014/main" xmlns="" id="{123CAE24-12FF-43D7-A6C0-6AA792E3AB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13">
              <a:extLst>
                <a:ext uri="{FF2B5EF4-FFF2-40B4-BE49-F238E27FC236}">
                  <a16:creationId xmlns:a16="http://schemas.microsoft.com/office/drawing/2014/main" xmlns="" id="{B372F5DB-BF3F-4325-85B0-CDCE7A6A68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8" name="Freeform 14">
              <a:extLst>
                <a:ext uri="{FF2B5EF4-FFF2-40B4-BE49-F238E27FC236}">
                  <a16:creationId xmlns:a16="http://schemas.microsoft.com/office/drawing/2014/main" xmlns="" id="{B25A9653-2959-449B-BA93-64D5656B1A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9" name="Freeform 15">
              <a:extLst>
                <a:ext uri="{FF2B5EF4-FFF2-40B4-BE49-F238E27FC236}">
                  <a16:creationId xmlns:a16="http://schemas.microsoft.com/office/drawing/2014/main" xmlns="" id="{683D52E0-024E-49EA-B58E-AFCB54B930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0" name="Freeform 16">
              <a:extLst>
                <a:ext uri="{FF2B5EF4-FFF2-40B4-BE49-F238E27FC236}">
                  <a16:creationId xmlns:a16="http://schemas.microsoft.com/office/drawing/2014/main" xmlns="" id="{B42DB067-C8BB-4763-B3AC-A1AFC1F94C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1" name="Freeform 17">
              <a:extLst>
                <a:ext uri="{FF2B5EF4-FFF2-40B4-BE49-F238E27FC236}">
                  <a16:creationId xmlns:a16="http://schemas.microsoft.com/office/drawing/2014/main" xmlns="" id="{4BFADE60-883C-490B-8717-29178631E0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2" name="Freeform 18">
              <a:extLst>
                <a:ext uri="{FF2B5EF4-FFF2-40B4-BE49-F238E27FC236}">
                  <a16:creationId xmlns:a16="http://schemas.microsoft.com/office/drawing/2014/main" xmlns="" id="{276CDC4A-1010-43AB-BD13-E9BC487D68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3" name="Freeform 19">
              <a:extLst>
                <a:ext uri="{FF2B5EF4-FFF2-40B4-BE49-F238E27FC236}">
                  <a16:creationId xmlns:a16="http://schemas.microsoft.com/office/drawing/2014/main" xmlns="" id="{E6DA892F-7AE7-4A83-9BFB-D5FDBA16D9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4" name="Freeform 20">
              <a:extLst>
                <a:ext uri="{FF2B5EF4-FFF2-40B4-BE49-F238E27FC236}">
                  <a16:creationId xmlns:a16="http://schemas.microsoft.com/office/drawing/2014/main" xmlns="" id="{2079130B-2394-449B-80DB-0B9946C7B6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15" name="Freeform 21">
              <a:extLst>
                <a:ext uri="{FF2B5EF4-FFF2-40B4-BE49-F238E27FC236}">
                  <a16:creationId xmlns:a16="http://schemas.microsoft.com/office/drawing/2014/main" xmlns="" id="{2F852A68-5FD2-4BD4-902A-37D580B79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16" name="Freeform 22">
              <a:extLst>
                <a:ext uri="{FF2B5EF4-FFF2-40B4-BE49-F238E27FC236}">
                  <a16:creationId xmlns:a16="http://schemas.microsoft.com/office/drawing/2014/main" xmlns="" id="{1CD48066-FF17-425E-9EEC-795CD0CA40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7" name="Freeform 23">
              <a:extLst>
                <a:ext uri="{FF2B5EF4-FFF2-40B4-BE49-F238E27FC236}">
                  <a16:creationId xmlns:a16="http://schemas.microsoft.com/office/drawing/2014/main" xmlns="" id="{374D862B-A8E1-4CB9-8529-077C6DBA5C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8" name="Freeform 24">
              <a:extLst>
                <a:ext uri="{FF2B5EF4-FFF2-40B4-BE49-F238E27FC236}">
                  <a16:creationId xmlns:a16="http://schemas.microsoft.com/office/drawing/2014/main" xmlns="" id="{5A3B1A83-9C72-4407-A5BF-A9EAA5C4D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9" name="Freeform 25">
              <a:extLst>
                <a:ext uri="{FF2B5EF4-FFF2-40B4-BE49-F238E27FC236}">
                  <a16:creationId xmlns:a16="http://schemas.microsoft.com/office/drawing/2014/main" xmlns="" id="{C73AF399-B36E-419F-92C0-533EFBD935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xmlns="" id="{9F1D7736-F5A6-5D4A-AD51-C367BDFFC51E}"/>
              </a:ext>
            </a:extLst>
          </p:cNvPr>
          <p:cNvSpPr>
            <a:spLocks noGrp="1"/>
          </p:cNvSpPr>
          <p:nvPr>
            <p:ph type="title"/>
          </p:nvPr>
        </p:nvSpPr>
        <p:spPr>
          <a:xfrm>
            <a:off x="888631" y="1477651"/>
            <a:ext cx="3756774" cy="4575659"/>
          </a:xfrm>
        </p:spPr>
        <p:txBody>
          <a:bodyPr anchor="t">
            <a:normAutofit/>
          </a:bodyPr>
          <a:lstStyle/>
          <a:p>
            <a:pPr algn="l"/>
            <a:r>
              <a:rPr lang="en-US" sz="5400" b="1" i="1">
                <a:solidFill>
                  <a:schemeClr val="accent1"/>
                </a:solidFill>
              </a:rPr>
              <a:t>Bystander Intervention</a:t>
            </a:r>
          </a:p>
        </p:txBody>
      </p:sp>
      <p:sp>
        <p:nvSpPr>
          <p:cNvPr id="121" name="Isosceles Triangle 120">
            <a:extLst>
              <a:ext uri="{FF2B5EF4-FFF2-40B4-BE49-F238E27FC236}">
                <a16:creationId xmlns:a16="http://schemas.microsoft.com/office/drawing/2014/main" xmlns="" id="{3F39476B-1A6D-47CB-AC7A-FB87EF003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91" name="Content Placeholder 2">
            <a:extLst>
              <a:ext uri="{FF2B5EF4-FFF2-40B4-BE49-F238E27FC236}">
                <a16:creationId xmlns:a16="http://schemas.microsoft.com/office/drawing/2014/main" xmlns="" id="{96F6B4AB-C6F6-5848-A48A-78B068862121}"/>
              </a:ext>
            </a:extLst>
          </p:cNvPr>
          <p:cNvSpPr>
            <a:spLocks noGrp="1"/>
          </p:cNvSpPr>
          <p:nvPr>
            <p:ph idx="1"/>
          </p:nvPr>
        </p:nvSpPr>
        <p:spPr>
          <a:xfrm>
            <a:off x="5239764" y="1477651"/>
            <a:ext cx="6160555" cy="4575660"/>
          </a:xfrm>
        </p:spPr>
        <p:txBody>
          <a:bodyPr anchor="t">
            <a:normAutofit/>
          </a:bodyPr>
          <a:lstStyle/>
          <a:p>
            <a:r>
              <a:rPr lang="en-US"/>
              <a:t>CUNY expects that all other community members, including faculty, students and visitors will take reasonable and prudent actions to prevent or stop an act of sexual harassment, gender-based harassment or sexual violence that they may witness, including calling 911 or campus public safety. </a:t>
            </a:r>
          </a:p>
          <a:p>
            <a:r>
              <a:rPr lang="en-US"/>
              <a:t>Taking action may include direct intervention, calling law enforcement, or seeking assistance from a person in authority. </a:t>
            </a:r>
          </a:p>
          <a:p>
            <a:r>
              <a:rPr lang="en-US"/>
              <a:t>Community members who take action will be supported by the college and protected from retaliation. </a:t>
            </a:r>
          </a:p>
          <a:p>
            <a:endParaRPr lang="en-US"/>
          </a:p>
        </p:txBody>
      </p:sp>
    </p:spTree>
    <p:extLst>
      <p:ext uri="{BB962C8B-B14F-4D97-AF65-F5344CB8AC3E}">
        <p14:creationId xmlns:p14="http://schemas.microsoft.com/office/powerpoint/2010/main" val="33698487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3" name="Rectangle 7">
            <a:extLst>
              <a:ext uri="{FF2B5EF4-FFF2-40B4-BE49-F238E27FC236}">
                <a16:creationId xmlns:a16="http://schemas.microsoft.com/office/drawing/2014/main" xmlns="" id="{10CE3618-1D7A-4256-B2AF-9DB692996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4" name="Group 9">
            <a:extLst>
              <a:ext uri="{FF2B5EF4-FFF2-40B4-BE49-F238E27FC236}">
                <a16:creationId xmlns:a16="http://schemas.microsoft.com/office/drawing/2014/main" xmlns="" id="{B984687B-789E-453B-921F-7804CCA6BA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495" name="Freeform 5">
              <a:extLst>
                <a:ext uri="{FF2B5EF4-FFF2-40B4-BE49-F238E27FC236}">
                  <a16:creationId xmlns:a16="http://schemas.microsoft.com/office/drawing/2014/main" xmlns="" id="{0495A546-1866-442A-8EF9-B683FCB39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96" name="Freeform 6">
              <a:extLst>
                <a:ext uri="{FF2B5EF4-FFF2-40B4-BE49-F238E27FC236}">
                  <a16:creationId xmlns:a16="http://schemas.microsoft.com/office/drawing/2014/main" xmlns="" id="{20FC9B1F-EB6E-40D2-8261-0142E7326F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7" name="Freeform 7">
              <a:extLst>
                <a:ext uri="{FF2B5EF4-FFF2-40B4-BE49-F238E27FC236}">
                  <a16:creationId xmlns:a16="http://schemas.microsoft.com/office/drawing/2014/main" xmlns="" id="{08DB0E74-FB47-4298-AF40-FAC8939F9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8" name="Freeform 8">
              <a:extLst>
                <a:ext uri="{FF2B5EF4-FFF2-40B4-BE49-F238E27FC236}">
                  <a16:creationId xmlns:a16="http://schemas.microsoft.com/office/drawing/2014/main" xmlns="" id="{08813488-5B66-4FB7-A177-9B9B4658D6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9" name="Freeform 9">
              <a:extLst>
                <a:ext uri="{FF2B5EF4-FFF2-40B4-BE49-F238E27FC236}">
                  <a16:creationId xmlns:a16="http://schemas.microsoft.com/office/drawing/2014/main" xmlns="" id="{235E4BF3-25DA-41E9-B880-A0DC6C1EF9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00" name="Freeform 10">
              <a:extLst>
                <a:ext uri="{FF2B5EF4-FFF2-40B4-BE49-F238E27FC236}">
                  <a16:creationId xmlns:a16="http://schemas.microsoft.com/office/drawing/2014/main" xmlns="" id="{813C1F92-ED6B-4F19-9415-BFB5B5B5A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01" name="Freeform 11">
              <a:extLst>
                <a:ext uri="{FF2B5EF4-FFF2-40B4-BE49-F238E27FC236}">
                  <a16:creationId xmlns:a16="http://schemas.microsoft.com/office/drawing/2014/main" xmlns="" id="{9E40EF46-D7B9-447E-ACB4-D789721994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2" name="Freeform 12">
              <a:extLst>
                <a:ext uri="{FF2B5EF4-FFF2-40B4-BE49-F238E27FC236}">
                  <a16:creationId xmlns:a16="http://schemas.microsoft.com/office/drawing/2014/main" xmlns="" id="{123CAE24-12FF-43D7-A6C0-6AA792E3AB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3" name="Freeform 13">
              <a:extLst>
                <a:ext uri="{FF2B5EF4-FFF2-40B4-BE49-F238E27FC236}">
                  <a16:creationId xmlns:a16="http://schemas.microsoft.com/office/drawing/2014/main" xmlns="" id="{B372F5DB-BF3F-4325-85B0-CDCE7A6A68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4" name="Freeform 14">
              <a:extLst>
                <a:ext uri="{FF2B5EF4-FFF2-40B4-BE49-F238E27FC236}">
                  <a16:creationId xmlns:a16="http://schemas.microsoft.com/office/drawing/2014/main" xmlns="" id="{B25A9653-2959-449B-BA93-64D5656B1A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5" name="Freeform 15">
              <a:extLst>
                <a:ext uri="{FF2B5EF4-FFF2-40B4-BE49-F238E27FC236}">
                  <a16:creationId xmlns:a16="http://schemas.microsoft.com/office/drawing/2014/main" xmlns="" id="{683D52E0-024E-49EA-B58E-AFCB54B930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6" name="Freeform 16">
              <a:extLst>
                <a:ext uri="{FF2B5EF4-FFF2-40B4-BE49-F238E27FC236}">
                  <a16:creationId xmlns:a16="http://schemas.microsoft.com/office/drawing/2014/main" xmlns="" id="{B42DB067-C8BB-4763-B3AC-A1AFC1F94C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7" name="Freeform 17">
              <a:extLst>
                <a:ext uri="{FF2B5EF4-FFF2-40B4-BE49-F238E27FC236}">
                  <a16:creationId xmlns:a16="http://schemas.microsoft.com/office/drawing/2014/main" xmlns="" id="{4BFADE60-883C-490B-8717-29178631E0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8" name="Freeform 18">
              <a:extLst>
                <a:ext uri="{FF2B5EF4-FFF2-40B4-BE49-F238E27FC236}">
                  <a16:creationId xmlns:a16="http://schemas.microsoft.com/office/drawing/2014/main" xmlns="" id="{276CDC4A-1010-43AB-BD13-E9BC487D68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9" name="Freeform 19">
              <a:extLst>
                <a:ext uri="{FF2B5EF4-FFF2-40B4-BE49-F238E27FC236}">
                  <a16:creationId xmlns:a16="http://schemas.microsoft.com/office/drawing/2014/main" xmlns="" id="{E6DA892F-7AE7-4A83-9BFB-D5FDBA16D9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0" name="Freeform 20">
              <a:extLst>
                <a:ext uri="{FF2B5EF4-FFF2-40B4-BE49-F238E27FC236}">
                  <a16:creationId xmlns:a16="http://schemas.microsoft.com/office/drawing/2014/main" xmlns="" id="{2079130B-2394-449B-80DB-0B9946C7B6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11" name="Freeform 21">
              <a:extLst>
                <a:ext uri="{FF2B5EF4-FFF2-40B4-BE49-F238E27FC236}">
                  <a16:creationId xmlns:a16="http://schemas.microsoft.com/office/drawing/2014/main" xmlns="" id="{2F852A68-5FD2-4BD4-902A-37D580B79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12" name="Freeform 22">
              <a:extLst>
                <a:ext uri="{FF2B5EF4-FFF2-40B4-BE49-F238E27FC236}">
                  <a16:creationId xmlns:a16="http://schemas.microsoft.com/office/drawing/2014/main" xmlns="" id="{1CD48066-FF17-425E-9EEC-795CD0CA40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3" name="Freeform 23">
              <a:extLst>
                <a:ext uri="{FF2B5EF4-FFF2-40B4-BE49-F238E27FC236}">
                  <a16:creationId xmlns:a16="http://schemas.microsoft.com/office/drawing/2014/main" xmlns="" id="{374D862B-A8E1-4CB9-8529-077C6DBA5C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4" name="Freeform 24">
              <a:extLst>
                <a:ext uri="{FF2B5EF4-FFF2-40B4-BE49-F238E27FC236}">
                  <a16:creationId xmlns:a16="http://schemas.microsoft.com/office/drawing/2014/main" xmlns="" id="{5A3B1A83-9C72-4407-A5BF-A9EAA5C4D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5" name="Freeform 25">
              <a:extLst>
                <a:ext uri="{FF2B5EF4-FFF2-40B4-BE49-F238E27FC236}">
                  <a16:creationId xmlns:a16="http://schemas.microsoft.com/office/drawing/2014/main" xmlns="" id="{C73AF399-B36E-419F-92C0-533EFBD935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xmlns="" id="{B9DDD3A8-AC5F-354B-9632-0BE90B232516}"/>
              </a:ext>
            </a:extLst>
          </p:cNvPr>
          <p:cNvSpPr>
            <a:spLocks noGrp="1"/>
          </p:cNvSpPr>
          <p:nvPr>
            <p:ph type="title"/>
          </p:nvPr>
        </p:nvSpPr>
        <p:spPr>
          <a:xfrm>
            <a:off x="888631" y="1477651"/>
            <a:ext cx="3756774" cy="4575659"/>
          </a:xfrm>
        </p:spPr>
        <p:txBody>
          <a:bodyPr anchor="t">
            <a:normAutofit/>
          </a:bodyPr>
          <a:lstStyle/>
          <a:p>
            <a:pPr algn="l"/>
            <a:r>
              <a:rPr lang="en-US" sz="5400" b="1" i="1" dirty="0">
                <a:solidFill>
                  <a:schemeClr val="accent1"/>
                </a:solidFill>
              </a:rPr>
              <a:t>Bystander Intervention (cont’d)</a:t>
            </a:r>
          </a:p>
        </p:txBody>
      </p:sp>
      <p:sp>
        <p:nvSpPr>
          <p:cNvPr id="516" name="Isosceles Triangle 32">
            <a:extLst>
              <a:ext uri="{FF2B5EF4-FFF2-40B4-BE49-F238E27FC236}">
                <a16:creationId xmlns:a16="http://schemas.microsoft.com/office/drawing/2014/main" xmlns="" id="{3F39476B-1A6D-47CB-AC7A-FB87EF003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517" name="Content Placeholder 2">
            <a:extLst>
              <a:ext uri="{FF2B5EF4-FFF2-40B4-BE49-F238E27FC236}">
                <a16:creationId xmlns:a16="http://schemas.microsoft.com/office/drawing/2014/main" xmlns="" id="{A145C538-2503-B44F-B535-1EE145DA7067}"/>
              </a:ext>
            </a:extLst>
          </p:cNvPr>
          <p:cNvSpPr>
            <a:spLocks noGrp="1"/>
          </p:cNvSpPr>
          <p:nvPr>
            <p:ph idx="1"/>
          </p:nvPr>
        </p:nvSpPr>
        <p:spPr>
          <a:xfrm>
            <a:off x="4758118" y="661987"/>
            <a:ext cx="7303707" cy="5391323"/>
          </a:xfrm>
        </p:spPr>
        <p:txBody>
          <a:bodyPr anchor="t">
            <a:noAutofit/>
          </a:bodyPr>
          <a:lstStyle/>
          <a:p>
            <a:pPr marL="0" indent="0">
              <a:lnSpc>
                <a:spcPct val="110000"/>
              </a:lnSpc>
              <a:buNone/>
            </a:pPr>
            <a:r>
              <a:rPr lang="en-US" sz="1600" b="1" u="sng" dirty="0"/>
              <a:t>How can employees and students safely intervene?</a:t>
            </a:r>
          </a:p>
          <a:p>
            <a:pPr>
              <a:lnSpc>
                <a:spcPct val="110000"/>
              </a:lnSpc>
            </a:pPr>
            <a:r>
              <a:rPr lang="en-US" sz="1600" dirty="0"/>
              <a:t>Call 911/Public Safety.</a:t>
            </a:r>
          </a:p>
          <a:p>
            <a:pPr>
              <a:lnSpc>
                <a:spcPct val="110000"/>
              </a:lnSpc>
            </a:pPr>
            <a:r>
              <a:rPr lang="en-US" sz="1600" dirty="0"/>
              <a:t>Take a picture of the perpetrator if possible.</a:t>
            </a:r>
          </a:p>
          <a:p>
            <a:pPr>
              <a:lnSpc>
                <a:spcPct val="110000"/>
              </a:lnSpc>
            </a:pPr>
            <a:r>
              <a:rPr lang="en-US" sz="1600" dirty="0"/>
              <a:t>Separate the two people if it appears they are too drunk or if one might take advantage of the other. </a:t>
            </a:r>
          </a:p>
          <a:p>
            <a:pPr>
              <a:lnSpc>
                <a:spcPct val="110000"/>
              </a:lnSpc>
            </a:pPr>
            <a:r>
              <a:rPr lang="en-US" sz="1600" dirty="0"/>
              <a:t>Help a friend to leave a risky situation and go home safely. </a:t>
            </a:r>
          </a:p>
          <a:p>
            <a:pPr>
              <a:lnSpc>
                <a:spcPct val="110000"/>
              </a:lnSpc>
            </a:pPr>
            <a:r>
              <a:rPr lang="en-US" sz="1600" dirty="0"/>
              <a:t>Suggest a friend take a phone number and call the next day.</a:t>
            </a:r>
          </a:p>
          <a:p>
            <a:pPr>
              <a:lnSpc>
                <a:spcPct val="110000"/>
              </a:lnSpc>
            </a:pPr>
            <a:r>
              <a:rPr lang="en-US" sz="1600" dirty="0"/>
              <a:t>Create a diversion</a:t>
            </a:r>
          </a:p>
          <a:p>
            <a:pPr lvl="1">
              <a:lnSpc>
                <a:spcPct val="110000"/>
              </a:lnSpc>
            </a:pPr>
            <a:r>
              <a:rPr lang="en-US" dirty="0"/>
              <a:t>Suggest a friend leave a party for a new venue.</a:t>
            </a:r>
          </a:p>
          <a:p>
            <a:pPr lvl="1">
              <a:lnSpc>
                <a:spcPct val="110000"/>
              </a:lnSpc>
            </a:pPr>
            <a:r>
              <a:rPr lang="en-US" dirty="0"/>
              <a:t>Tell a friend that someone else is waiting to speak to him/her.</a:t>
            </a:r>
          </a:p>
          <a:p>
            <a:pPr lvl="1">
              <a:lnSpc>
                <a:spcPct val="110000"/>
              </a:lnSpc>
            </a:pPr>
            <a:r>
              <a:rPr lang="en-US" dirty="0"/>
              <a:t>Tell a friend you need advice in private.</a:t>
            </a:r>
          </a:p>
          <a:p>
            <a:pPr lvl="1">
              <a:lnSpc>
                <a:spcPct val="110000"/>
              </a:lnSpc>
            </a:pPr>
            <a:r>
              <a:rPr lang="en-US" dirty="0"/>
              <a:t>Tell a friend you feel sick and need assistance.</a:t>
            </a:r>
          </a:p>
          <a:p>
            <a:pPr>
              <a:lnSpc>
                <a:spcPct val="110000"/>
              </a:lnSpc>
            </a:pPr>
            <a:endParaRPr lang="en-US" sz="1300" dirty="0"/>
          </a:p>
        </p:txBody>
      </p:sp>
    </p:spTree>
    <p:extLst>
      <p:ext uri="{BB962C8B-B14F-4D97-AF65-F5344CB8AC3E}">
        <p14:creationId xmlns:p14="http://schemas.microsoft.com/office/powerpoint/2010/main" val="36565420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8">
            <a:extLst>
              <a:ext uri="{FF2B5EF4-FFF2-40B4-BE49-F238E27FC236}">
                <a16:creationId xmlns:a16="http://schemas.microsoft.com/office/drawing/2014/main" xmlns="" id="{6BDBA639-2A71-4A60-A71A-FF1836F546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3" name="Group 10">
            <a:extLst>
              <a:ext uri="{FF2B5EF4-FFF2-40B4-BE49-F238E27FC236}">
                <a16:creationId xmlns:a16="http://schemas.microsoft.com/office/drawing/2014/main" xmlns="" id="{5E208A8B-5EBD-4532-BE72-26414FA7CF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12" name="Freeform 5">
              <a:extLst>
                <a:ext uri="{FF2B5EF4-FFF2-40B4-BE49-F238E27FC236}">
                  <a16:creationId xmlns:a16="http://schemas.microsoft.com/office/drawing/2014/main" xmlns="" id="{15D09196-B338-4AB5-A71B-CFD5FFCA62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xmlns="" id="{F50B4463-128A-4677-A285-C017E6C543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xmlns="" id="{1D9B95CD-F023-4DFA-9678-1E02713F74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xmlns="" id="{1DDF47A8-BE7B-43F3-A500-F5A4656D83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xmlns="" id="{2DD394DE-76FB-42F8-85F2-FD436F4232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xmlns="" id="{B95F2EFB-87E6-4400-AAF3-7EB8B4F1561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xmlns="" id="{1D463476-2BC7-418C-9D6F-51444B11A7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xmlns="" id="{24011122-2495-478A-81BF-ABBDEA1DA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xmlns="" id="{C79E87C5-E5B3-476B-B539-FC9CF4A33B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xmlns="" id="{956029CA-2B38-434D-9044-5FF3A1ECD1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xmlns="" id="{9514CFB6-E8DB-43DC-B1CD-9CC2D4B276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xmlns="" id="{BD8C1FC8-E550-45BE-9F30-822BAB3781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xmlns="" id="{D1646B5D-A7B7-41EC-9591-0E0C0F4F94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xmlns="" id="{E2118E93-481E-4843-987E-378187AA37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xmlns="" id="{77038464-F4E2-47EC-A87F-18469191E3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xmlns="" id="{FB3BBEB1-E146-408F-95B7-EE2F269DE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xmlns="" id="{C765B285-56EC-47FC-B116-274EBBD61A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xmlns="" id="{CB4A6191-6913-42EA-905E-8A174AE2C9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xmlns="" id="{8ADEEF92-F481-475A-845C-5E940F0D55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4" name="Freeform: Shape 31">
            <a:extLst>
              <a:ext uri="{FF2B5EF4-FFF2-40B4-BE49-F238E27FC236}">
                <a16:creationId xmlns:a16="http://schemas.microsoft.com/office/drawing/2014/main" xmlns="" id="{D9C506D7-84CB-4057-A44A-465313E785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Oval 32">
            <a:extLst>
              <a:ext uri="{FF2B5EF4-FFF2-40B4-BE49-F238E27FC236}">
                <a16:creationId xmlns:a16="http://schemas.microsoft.com/office/drawing/2014/main" xmlns="" id="{7842FC68-61FD-4700-8A22-BB8B071884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CFE75E2-7841-5547-AF7D-CBFFC4BEE137}"/>
              </a:ext>
            </a:extLst>
          </p:cNvPr>
          <p:cNvSpPr>
            <a:spLocks noGrp="1"/>
          </p:cNvSpPr>
          <p:nvPr>
            <p:ph type="ctrTitle"/>
          </p:nvPr>
        </p:nvSpPr>
        <p:spPr>
          <a:xfrm>
            <a:off x="3118338" y="1664678"/>
            <a:ext cx="6445288" cy="2366382"/>
          </a:xfrm>
        </p:spPr>
        <p:txBody>
          <a:bodyPr>
            <a:normAutofit/>
          </a:bodyPr>
          <a:lstStyle/>
          <a:p>
            <a:pPr algn="l"/>
            <a:r>
              <a:rPr lang="en-US" sz="4800" b="1" i="1" dirty="0"/>
              <a:t>Sexual Misconduct: </a:t>
            </a:r>
            <a:br>
              <a:rPr lang="en-US" sz="4800" b="1" i="1" dirty="0"/>
            </a:br>
            <a:r>
              <a:rPr lang="en-US" sz="4800" b="1" i="1" dirty="0"/>
              <a:t>The Complaint Process</a:t>
            </a:r>
          </a:p>
        </p:txBody>
      </p:sp>
    </p:spTree>
    <p:extLst>
      <p:ext uri="{BB962C8B-B14F-4D97-AF65-F5344CB8AC3E}">
        <p14:creationId xmlns:p14="http://schemas.microsoft.com/office/powerpoint/2010/main" val="15153194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1" name="Rectangle 120">
            <a:extLst>
              <a:ext uri="{FF2B5EF4-FFF2-40B4-BE49-F238E27FC236}">
                <a16:creationId xmlns:a16="http://schemas.microsoft.com/office/drawing/2014/main" xmlns="" id="{10CE3618-1D7A-4256-B2AF-9DB692996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3" name="Group 122">
            <a:extLst>
              <a:ext uri="{FF2B5EF4-FFF2-40B4-BE49-F238E27FC236}">
                <a16:creationId xmlns:a16="http://schemas.microsoft.com/office/drawing/2014/main" xmlns="" id="{B984687B-789E-453B-921F-7804CCA6BA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24" name="Freeform 5">
              <a:extLst>
                <a:ext uri="{FF2B5EF4-FFF2-40B4-BE49-F238E27FC236}">
                  <a16:creationId xmlns:a16="http://schemas.microsoft.com/office/drawing/2014/main" xmlns="" id="{0495A546-1866-442A-8EF9-B683FCB39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5" name="Freeform 6">
              <a:extLst>
                <a:ext uri="{FF2B5EF4-FFF2-40B4-BE49-F238E27FC236}">
                  <a16:creationId xmlns:a16="http://schemas.microsoft.com/office/drawing/2014/main" xmlns="" id="{20FC9B1F-EB6E-40D2-8261-0142E7326F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6" name="Freeform 7">
              <a:extLst>
                <a:ext uri="{FF2B5EF4-FFF2-40B4-BE49-F238E27FC236}">
                  <a16:creationId xmlns:a16="http://schemas.microsoft.com/office/drawing/2014/main" xmlns="" id="{08DB0E74-FB47-4298-AF40-FAC8939F9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7" name="Freeform 8">
              <a:extLst>
                <a:ext uri="{FF2B5EF4-FFF2-40B4-BE49-F238E27FC236}">
                  <a16:creationId xmlns:a16="http://schemas.microsoft.com/office/drawing/2014/main" xmlns="" id="{08813488-5B66-4FB7-A177-9B9B4658D6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8" name="Freeform 9">
              <a:extLst>
                <a:ext uri="{FF2B5EF4-FFF2-40B4-BE49-F238E27FC236}">
                  <a16:creationId xmlns:a16="http://schemas.microsoft.com/office/drawing/2014/main" xmlns="" id="{235E4BF3-25DA-41E9-B880-A0DC6C1EF9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9" name="Freeform 10">
              <a:extLst>
                <a:ext uri="{FF2B5EF4-FFF2-40B4-BE49-F238E27FC236}">
                  <a16:creationId xmlns:a16="http://schemas.microsoft.com/office/drawing/2014/main" xmlns="" id="{813C1F92-ED6B-4F19-9415-BFB5B5B5A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0" name="Freeform 11">
              <a:extLst>
                <a:ext uri="{FF2B5EF4-FFF2-40B4-BE49-F238E27FC236}">
                  <a16:creationId xmlns:a16="http://schemas.microsoft.com/office/drawing/2014/main" xmlns="" id="{9E40EF46-D7B9-447E-ACB4-D789721994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1" name="Freeform 12">
              <a:extLst>
                <a:ext uri="{FF2B5EF4-FFF2-40B4-BE49-F238E27FC236}">
                  <a16:creationId xmlns:a16="http://schemas.microsoft.com/office/drawing/2014/main" xmlns="" id="{123CAE24-12FF-43D7-A6C0-6AA792E3AB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2" name="Freeform 13">
              <a:extLst>
                <a:ext uri="{FF2B5EF4-FFF2-40B4-BE49-F238E27FC236}">
                  <a16:creationId xmlns:a16="http://schemas.microsoft.com/office/drawing/2014/main" xmlns="" id="{B372F5DB-BF3F-4325-85B0-CDCE7A6A68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3" name="Freeform 14">
              <a:extLst>
                <a:ext uri="{FF2B5EF4-FFF2-40B4-BE49-F238E27FC236}">
                  <a16:creationId xmlns:a16="http://schemas.microsoft.com/office/drawing/2014/main" xmlns="" id="{B25A9653-2959-449B-BA93-64D5656B1A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4" name="Freeform 15">
              <a:extLst>
                <a:ext uri="{FF2B5EF4-FFF2-40B4-BE49-F238E27FC236}">
                  <a16:creationId xmlns:a16="http://schemas.microsoft.com/office/drawing/2014/main" xmlns="" id="{683D52E0-024E-49EA-B58E-AFCB54B930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5" name="Freeform 16">
              <a:extLst>
                <a:ext uri="{FF2B5EF4-FFF2-40B4-BE49-F238E27FC236}">
                  <a16:creationId xmlns:a16="http://schemas.microsoft.com/office/drawing/2014/main" xmlns="" id="{B42DB067-C8BB-4763-B3AC-A1AFC1F94C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6" name="Freeform 17">
              <a:extLst>
                <a:ext uri="{FF2B5EF4-FFF2-40B4-BE49-F238E27FC236}">
                  <a16:creationId xmlns:a16="http://schemas.microsoft.com/office/drawing/2014/main" xmlns="" id="{4BFADE60-883C-490B-8717-29178631E0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7" name="Freeform 18">
              <a:extLst>
                <a:ext uri="{FF2B5EF4-FFF2-40B4-BE49-F238E27FC236}">
                  <a16:creationId xmlns:a16="http://schemas.microsoft.com/office/drawing/2014/main" xmlns="" id="{276CDC4A-1010-43AB-BD13-E9BC487D68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8" name="Freeform 19">
              <a:extLst>
                <a:ext uri="{FF2B5EF4-FFF2-40B4-BE49-F238E27FC236}">
                  <a16:creationId xmlns:a16="http://schemas.microsoft.com/office/drawing/2014/main" xmlns="" id="{E6DA892F-7AE7-4A83-9BFB-D5FDBA16D9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9" name="Freeform 20">
              <a:extLst>
                <a:ext uri="{FF2B5EF4-FFF2-40B4-BE49-F238E27FC236}">
                  <a16:creationId xmlns:a16="http://schemas.microsoft.com/office/drawing/2014/main" xmlns="" id="{2079130B-2394-449B-80DB-0B9946C7B6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40" name="Freeform 21">
              <a:extLst>
                <a:ext uri="{FF2B5EF4-FFF2-40B4-BE49-F238E27FC236}">
                  <a16:creationId xmlns:a16="http://schemas.microsoft.com/office/drawing/2014/main" xmlns="" id="{2F852A68-5FD2-4BD4-902A-37D580B79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41" name="Freeform 22">
              <a:extLst>
                <a:ext uri="{FF2B5EF4-FFF2-40B4-BE49-F238E27FC236}">
                  <a16:creationId xmlns:a16="http://schemas.microsoft.com/office/drawing/2014/main" xmlns="" id="{1CD48066-FF17-425E-9EEC-795CD0CA40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2" name="Freeform 23">
              <a:extLst>
                <a:ext uri="{FF2B5EF4-FFF2-40B4-BE49-F238E27FC236}">
                  <a16:creationId xmlns:a16="http://schemas.microsoft.com/office/drawing/2014/main" xmlns="" id="{374D862B-A8E1-4CB9-8529-077C6DBA5C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3" name="Freeform 24">
              <a:extLst>
                <a:ext uri="{FF2B5EF4-FFF2-40B4-BE49-F238E27FC236}">
                  <a16:creationId xmlns:a16="http://schemas.microsoft.com/office/drawing/2014/main" xmlns="" id="{5A3B1A83-9C72-4407-A5BF-A9EAA5C4D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4" name="Freeform 25">
              <a:extLst>
                <a:ext uri="{FF2B5EF4-FFF2-40B4-BE49-F238E27FC236}">
                  <a16:creationId xmlns:a16="http://schemas.microsoft.com/office/drawing/2014/main" xmlns="" id="{C73AF399-B36E-419F-92C0-533EFBD935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xmlns="" id="{47482987-7AE4-B14F-938E-6D7B208FBDB0}"/>
              </a:ext>
            </a:extLst>
          </p:cNvPr>
          <p:cNvSpPr>
            <a:spLocks noGrp="1"/>
          </p:cNvSpPr>
          <p:nvPr>
            <p:ph type="title"/>
          </p:nvPr>
        </p:nvSpPr>
        <p:spPr>
          <a:xfrm>
            <a:off x="888631" y="1477651"/>
            <a:ext cx="3756774" cy="4575659"/>
          </a:xfrm>
        </p:spPr>
        <p:txBody>
          <a:bodyPr anchor="t">
            <a:normAutofit/>
          </a:bodyPr>
          <a:lstStyle/>
          <a:p>
            <a:pPr algn="l"/>
            <a:r>
              <a:rPr lang="en-US" sz="5400" b="1" i="1">
                <a:solidFill>
                  <a:schemeClr val="accent1"/>
                </a:solidFill>
              </a:rPr>
              <a:t>Sexual Misconduct: Filing a Complaint</a:t>
            </a:r>
          </a:p>
        </p:txBody>
      </p:sp>
      <p:sp>
        <p:nvSpPr>
          <p:cNvPr id="146" name="Isosceles Triangle 145">
            <a:extLst>
              <a:ext uri="{FF2B5EF4-FFF2-40B4-BE49-F238E27FC236}">
                <a16:creationId xmlns:a16="http://schemas.microsoft.com/office/drawing/2014/main" xmlns="" id="{3F39476B-1A6D-47CB-AC7A-FB87EF003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355" name="Content Placeholder 2">
            <a:extLst>
              <a:ext uri="{FF2B5EF4-FFF2-40B4-BE49-F238E27FC236}">
                <a16:creationId xmlns:a16="http://schemas.microsoft.com/office/drawing/2014/main" xmlns="" id="{E1EFE4E7-0AB6-8241-BEC4-2519DD43481A}"/>
              </a:ext>
            </a:extLst>
          </p:cNvPr>
          <p:cNvSpPr>
            <a:spLocks noGrp="1"/>
          </p:cNvSpPr>
          <p:nvPr>
            <p:ph idx="1"/>
          </p:nvPr>
        </p:nvSpPr>
        <p:spPr>
          <a:xfrm>
            <a:off x="4695826" y="216117"/>
            <a:ext cx="7168069" cy="6034473"/>
          </a:xfrm>
        </p:spPr>
        <p:txBody>
          <a:bodyPr anchor="t">
            <a:noAutofit/>
          </a:bodyPr>
          <a:lstStyle/>
          <a:p>
            <a:pPr marL="0" indent="0">
              <a:lnSpc>
                <a:spcPct val="110000"/>
              </a:lnSpc>
              <a:buNone/>
            </a:pPr>
            <a:r>
              <a:rPr lang="en-US" sz="1400" i="1" dirty="0"/>
              <a:t>All individuals who believe that they have experienced or witnessed sexual misconduct are strongly encouraged to report the incident to campus authorities.</a:t>
            </a:r>
          </a:p>
          <a:p>
            <a:pPr marL="0" indent="0">
              <a:lnSpc>
                <a:spcPct val="110000"/>
              </a:lnSpc>
              <a:buNone/>
            </a:pPr>
            <a:endParaRPr lang="en-US" sz="1400" dirty="0"/>
          </a:p>
          <a:p>
            <a:pPr marL="0" indent="0">
              <a:lnSpc>
                <a:spcPct val="110000"/>
              </a:lnSpc>
              <a:buNone/>
            </a:pPr>
            <a:r>
              <a:rPr lang="en-US" sz="1400" b="1" u="sng" dirty="0"/>
              <a:t>Students should report to:</a:t>
            </a:r>
          </a:p>
          <a:p>
            <a:pPr>
              <a:lnSpc>
                <a:spcPct val="110000"/>
              </a:lnSpc>
            </a:pPr>
            <a:r>
              <a:rPr lang="en-US" sz="1400" dirty="0"/>
              <a:t>Coaches</a:t>
            </a:r>
          </a:p>
          <a:p>
            <a:pPr>
              <a:lnSpc>
                <a:spcPct val="110000"/>
              </a:lnSpc>
            </a:pPr>
            <a:r>
              <a:rPr lang="en-US" sz="1400" dirty="0"/>
              <a:t>Athletics compliance officers</a:t>
            </a:r>
          </a:p>
          <a:p>
            <a:pPr>
              <a:lnSpc>
                <a:spcPct val="110000"/>
              </a:lnSpc>
            </a:pPr>
            <a:r>
              <a:rPr lang="en-US" sz="1400" dirty="0"/>
              <a:t>Athletics Director</a:t>
            </a:r>
          </a:p>
          <a:p>
            <a:pPr>
              <a:lnSpc>
                <a:spcPct val="110000"/>
              </a:lnSpc>
            </a:pPr>
            <a:r>
              <a:rPr lang="en-US" sz="1400" dirty="0"/>
              <a:t>Title IX Coordinator or a member of the Title IX Team </a:t>
            </a:r>
          </a:p>
          <a:p>
            <a:pPr>
              <a:lnSpc>
                <a:spcPct val="110000"/>
              </a:lnSpc>
            </a:pPr>
            <a:r>
              <a:rPr lang="en-US" sz="1400" dirty="0"/>
              <a:t>Office of Public Safety</a:t>
            </a:r>
          </a:p>
          <a:p>
            <a:pPr>
              <a:lnSpc>
                <a:spcPct val="110000"/>
              </a:lnSpc>
            </a:pPr>
            <a:r>
              <a:rPr lang="en-US" sz="1400" dirty="0"/>
              <a:t>Office of the Vice President for Student Affairs and/or Dean of Students</a:t>
            </a:r>
          </a:p>
          <a:p>
            <a:pPr>
              <a:lnSpc>
                <a:spcPct val="110000"/>
              </a:lnSpc>
            </a:pPr>
            <a:r>
              <a:rPr lang="en-US" sz="1400" dirty="0"/>
              <a:t>Campus President</a:t>
            </a:r>
          </a:p>
          <a:p>
            <a:pPr>
              <a:lnSpc>
                <a:spcPct val="110000"/>
              </a:lnSpc>
            </a:pPr>
            <a:r>
              <a:rPr lang="en-US" sz="1400" dirty="0"/>
              <a:t>Human Resources</a:t>
            </a:r>
          </a:p>
          <a:p>
            <a:pPr marL="0" indent="0">
              <a:lnSpc>
                <a:spcPct val="110000"/>
              </a:lnSpc>
              <a:buNone/>
            </a:pPr>
            <a:endParaRPr lang="en-US" sz="1400" dirty="0"/>
          </a:p>
          <a:p>
            <a:pPr marL="0" indent="0">
              <a:lnSpc>
                <a:spcPct val="110000"/>
              </a:lnSpc>
              <a:buNone/>
            </a:pPr>
            <a:r>
              <a:rPr lang="en-US" sz="1400" b="1" u="sng" dirty="0"/>
              <a:t>Employees should report to:</a:t>
            </a:r>
          </a:p>
          <a:p>
            <a:pPr>
              <a:lnSpc>
                <a:spcPct val="110000"/>
              </a:lnSpc>
            </a:pPr>
            <a:r>
              <a:rPr lang="en-US" sz="1400" dirty="0"/>
              <a:t>Title IX Coordinator or a member of the Title IX Team </a:t>
            </a:r>
          </a:p>
          <a:p>
            <a:pPr>
              <a:lnSpc>
                <a:spcPct val="110000"/>
              </a:lnSpc>
            </a:pPr>
            <a:r>
              <a:rPr lang="en-US" sz="1400" dirty="0"/>
              <a:t>Director of Human Resources</a:t>
            </a:r>
          </a:p>
          <a:p>
            <a:pPr>
              <a:lnSpc>
                <a:spcPct val="110000"/>
              </a:lnSpc>
            </a:pPr>
            <a:r>
              <a:rPr lang="en-US" sz="1400" dirty="0"/>
              <a:t>Office of Public Safety</a:t>
            </a:r>
          </a:p>
        </p:txBody>
      </p:sp>
    </p:spTree>
    <p:extLst>
      <p:ext uri="{BB962C8B-B14F-4D97-AF65-F5344CB8AC3E}">
        <p14:creationId xmlns:p14="http://schemas.microsoft.com/office/powerpoint/2010/main" val="3451286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A391FD-F799-154A-81AD-41E81A2D5CBB}"/>
              </a:ext>
            </a:extLst>
          </p:cNvPr>
          <p:cNvSpPr>
            <a:spLocks noGrp="1"/>
          </p:cNvSpPr>
          <p:nvPr>
            <p:ph type="title"/>
          </p:nvPr>
        </p:nvSpPr>
        <p:spPr/>
        <p:txBody>
          <a:bodyPr>
            <a:normAutofit fontScale="90000"/>
          </a:bodyPr>
          <a:lstStyle/>
          <a:p>
            <a:pPr algn="l"/>
            <a:r>
              <a:rPr lang="en-US" b="1" i="1" dirty="0"/>
              <a:t>If The Incident Happened Off-Campus, Can I Still File a Complaint?</a:t>
            </a:r>
          </a:p>
        </p:txBody>
      </p:sp>
      <p:sp>
        <p:nvSpPr>
          <p:cNvPr id="3" name="Content Placeholder 2">
            <a:extLst>
              <a:ext uri="{FF2B5EF4-FFF2-40B4-BE49-F238E27FC236}">
                <a16:creationId xmlns:a16="http://schemas.microsoft.com/office/drawing/2014/main" xmlns="" id="{8C52551E-88D1-A640-8ECF-7BFDCAEA3464}"/>
              </a:ext>
            </a:extLst>
          </p:cNvPr>
          <p:cNvSpPr>
            <a:spLocks noGrp="1"/>
          </p:cNvSpPr>
          <p:nvPr>
            <p:ph idx="1"/>
          </p:nvPr>
        </p:nvSpPr>
        <p:spPr>
          <a:xfrm>
            <a:off x="5118447" y="803186"/>
            <a:ext cx="6932876" cy="5248622"/>
          </a:xfrm>
        </p:spPr>
        <p:txBody>
          <a:bodyPr>
            <a:normAutofit/>
          </a:bodyPr>
          <a:lstStyle/>
          <a:p>
            <a:r>
              <a:rPr lang="en-US" sz="1600" dirty="0"/>
              <a:t>CUNY is committed to investigating incidents of sexual misconduct that occur both on and off campus and giving support services/accommodations. </a:t>
            </a:r>
          </a:p>
          <a:p>
            <a:r>
              <a:rPr lang="en-US" sz="1600" dirty="0"/>
              <a:t>In matters where the Respondent is a CUNY employee or student, but the Complainant is not a member of our community, the CUNY institution the Respondent is a member of will investigate and, if there is a finding of responsibility, move forward with disciplinary charges, where appropriate. </a:t>
            </a:r>
          </a:p>
          <a:p>
            <a:r>
              <a:rPr lang="en-US" sz="1600" dirty="0"/>
              <a:t>In matters where the Complainant is a member of the CUNY community, but the Respondent is not, CUNY will provide Complainant with assistance and support services.</a:t>
            </a:r>
          </a:p>
          <a:p>
            <a:r>
              <a:rPr lang="en-US" sz="1600" dirty="0"/>
              <a:t>If the Complainant is a member of a CUNY school and the Respondent is a member of a different CUNY school, both schools will work together, and the Respondent's school will conduct the investigation. </a:t>
            </a:r>
          </a:p>
          <a:p>
            <a:endParaRPr lang="en-US" dirty="0"/>
          </a:p>
        </p:txBody>
      </p:sp>
    </p:spTree>
    <p:extLst>
      <p:ext uri="{BB962C8B-B14F-4D97-AF65-F5344CB8AC3E}">
        <p14:creationId xmlns:p14="http://schemas.microsoft.com/office/powerpoint/2010/main" val="40542734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422A24-BC39-174A-84AB-494D303E474D}"/>
              </a:ext>
            </a:extLst>
          </p:cNvPr>
          <p:cNvSpPr>
            <a:spLocks noGrp="1"/>
          </p:cNvSpPr>
          <p:nvPr>
            <p:ph type="title"/>
          </p:nvPr>
        </p:nvSpPr>
        <p:spPr/>
        <p:txBody>
          <a:bodyPr>
            <a:normAutofit fontScale="90000"/>
          </a:bodyPr>
          <a:lstStyle/>
          <a:p>
            <a:pPr algn="l"/>
            <a:r>
              <a:rPr lang="en-US" b="1" i="1" dirty="0"/>
              <a:t>What Happens After a Complaint of Sexual Misconduct is Made?</a:t>
            </a:r>
          </a:p>
        </p:txBody>
      </p:sp>
      <p:sp>
        <p:nvSpPr>
          <p:cNvPr id="3" name="Content Placeholder 2">
            <a:extLst>
              <a:ext uri="{FF2B5EF4-FFF2-40B4-BE49-F238E27FC236}">
                <a16:creationId xmlns:a16="http://schemas.microsoft.com/office/drawing/2014/main" xmlns="" id="{1E3574DA-2022-4A4B-9D52-84F58FEF3E6D}"/>
              </a:ext>
            </a:extLst>
          </p:cNvPr>
          <p:cNvSpPr>
            <a:spLocks noGrp="1"/>
          </p:cNvSpPr>
          <p:nvPr>
            <p:ph idx="1"/>
          </p:nvPr>
        </p:nvSpPr>
        <p:spPr>
          <a:xfrm>
            <a:off x="5118447" y="375138"/>
            <a:ext cx="6909430" cy="6131170"/>
          </a:xfrm>
        </p:spPr>
        <p:txBody>
          <a:bodyPr/>
          <a:lstStyle/>
          <a:p>
            <a:r>
              <a:rPr lang="en-US" sz="1600" dirty="0"/>
              <a:t>Complaints of sexual misconduct are promptly investigated by the Title IX Coordinator, or his/her designee with assistance from Public Safety and Human Resources where appropriate. </a:t>
            </a:r>
          </a:p>
          <a:p>
            <a:r>
              <a:rPr lang="en-US" sz="1600" dirty="0"/>
              <a:t>The Public Safety Director is notified of all complaints of sexual misconduct, orders of protection and retraining orders.</a:t>
            </a:r>
          </a:p>
          <a:p>
            <a:r>
              <a:rPr lang="en-US" sz="1600" dirty="0"/>
              <a:t>All students and employees are encouraged, though not required, to report incidents of sexual violence and sexual harassment to the NYPD.  Public Safety will help the complainant make the report.</a:t>
            </a:r>
          </a:p>
          <a:p>
            <a:r>
              <a:rPr lang="en-US" sz="1600" dirty="0"/>
              <a:t>The Campus will comply with and assist in the enforcement of court orders of protection.</a:t>
            </a:r>
          </a:p>
          <a:p>
            <a:endParaRPr lang="en-US" dirty="0"/>
          </a:p>
        </p:txBody>
      </p:sp>
    </p:spTree>
    <p:extLst>
      <p:ext uri="{BB962C8B-B14F-4D97-AF65-F5344CB8AC3E}">
        <p14:creationId xmlns:p14="http://schemas.microsoft.com/office/powerpoint/2010/main" val="18865512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CE3618-1D7A-4256-B2AF-9DB692996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B984687B-789E-453B-921F-7804CCA6BA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0495A546-1866-442A-8EF9-B683FCB39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xmlns="" id="{20FC9B1F-EB6E-40D2-8261-0142E7326F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08DB0E74-FB47-4298-AF40-FAC8939F9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08813488-5B66-4FB7-A177-9B9B4658D6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235E4BF3-25DA-41E9-B880-A0DC6C1EF9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813C1F92-ED6B-4F19-9415-BFB5B5B5A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9E40EF46-D7B9-447E-ACB4-D789721994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123CAE24-12FF-43D7-A6C0-6AA792E3AB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B372F5DB-BF3F-4325-85B0-CDCE7A6A68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B25A9653-2959-449B-BA93-64D5656B1A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683D52E0-024E-49EA-B58E-AFCB54B930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B42DB067-C8BB-4763-B3AC-A1AFC1F94C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4BFADE60-883C-490B-8717-29178631E0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276CDC4A-1010-43AB-BD13-E9BC487D68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E6DA892F-7AE7-4A83-9BFB-D5FDBA16D9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2079130B-2394-449B-80DB-0B9946C7B6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2F852A68-5FD2-4BD4-902A-37D580B79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1CD48066-FF17-425E-9EEC-795CD0CA40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374D862B-A8E1-4CB9-8529-077C6DBA5C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5A3B1A83-9C72-4407-A5BF-A9EAA5C4D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C73AF399-B36E-419F-92C0-533EFBD935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xmlns="" id="{AB1CD368-C2AA-3E43-9B00-59A782C28B88}"/>
              </a:ext>
            </a:extLst>
          </p:cNvPr>
          <p:cNvSpPr>
            <a:spLocks noGrp="1"/>
          </p:cNvSpPr>
          <p:nvPr>
            <p:ph type="title"/>
          </p:nvPr>
        </p:nvSpPr>
        <p:spPr>
          <a:xfrm>
            <a:off x="888631" y="1477651"/>
            <a:ext cx="3756774" cy="4575659"/>
          </a:xfrm>
        </p:spPr>
        <p:txBody>
          <a:bodyPr anchor="t">
            <a:normAutofit/>
          </a:bodyPr>
          <a:lstStyle/>
          <a:p>
            <a:pPr algn="l"/>
            <a:r>
              <a:rPr lang="en-US" sz="5400" b="1" i="1">
                <a:solidFill>
                  <a:schemeClr val="accent1"/>
                </a:solidFill>
              </a:rPr>
              <a:t>Student Interim &amp; Supportive Measures</a:t>
            </a:r>
          </a:p>
        </p:txBody>
      </p:sp>
      <p:sp>
        <p:nvSpPr>
          <p:cNvPr id="33" name="Isosceles Triangle 32">
            <a:extLst>
              <a:ext uri="{FF2B5EF4-FFF2-40B4-BE49-F238E27FC236}">
                <a16:creationId xmlns:a16="http://schemas.microsoft.com/office/drawing/2014/main" xmlns="" id="{3F39476B-1A6D-47CB-AC7A-FB87EF003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3" name="Content Placeholder 2">
            <a:extLst>
              <a:ext uri="{FF2B5EF4-FFF2-40B4-BE49-F238E27FC236}">
                <a16:creationId xmlns:a16="http://schemas.microsoft.com/office/drawing/2014/main" xmlns="" id="{EB68A8A0-0677-684C-9835-4A6FA6F4710E}"/>
              </a:ext>
            </a:extLst>
          </p:cNvPr>
          <p:cNvSpPr>
            <a:spLocks noGrp="1"/>
          </p:cNvSpPr>
          <p:nvPr>
            <p:ph idx="1"/>
          </p:nvPr>
        </p:nvSpPr>
        <p:spPr>
          <a:xfrm>
            <a:off x="5239764" y="1477651"/>
            <a:ext cx="6160555" cy="4575660"/>
          </a:xfrm>
        </p:spPr>
        <p:txBody>
          <a:bodyPr anchor="t">
            <a:normAutofit/>
          </a:bodyPr>
          <a:lstStyle/>
          <a:p>
            <a:r>
              <a:rPr lang="en-US"/>
              <a:t>Where appropriate, the College will implement </a:t>
            </a:r>
            <a:r>
              <a:rPr lang="en-US" b="1"/>
              <a:t>interim and supportive measures </a:t>
            </a:r>
            <a:r>
              <a:rPr lang="en-US"/>
              <a:t>to keep employees, our students, and the campus community safe.</a:t>
            </a:r>
          </a:p>
          <a:p>
            <a:r>
              <a:rPr lang="en-US" b="1" u="sng"/>
              <a:t>For students, examples may include: </a:t>
            </a:r>
          </a:p>
          <a:p>
            <a:pPr lvl="2"/>
            <a:r>
              <a:rPr lang="en-US"/>
              <a:t>Security escort</a:t>
            </a:r>
          </a:p>
          <a:p>
            <a:pPr lvl="2"/>
            <a:r>
              <a:rPr lang="en-US"/>
              <a:t>Class rescheduling/reassignment</a:t>
            </a:r>
          </a:p>
          <a:p>
            <a:pPr lvl="2"/>
            <a:r>
              <a:rPr lang="en-US"/>
              <a:t>On campus counseling for students</a:t>
            </a:r>
          </a:p>
          <a:p>
            <a:pPr lvl="2"/>
            <a:r>
              <a:rPr lang="en-US"/>
              <a:t>Academic assistance </a:t>
            </a:r>
          </a:p>
          <a:p>
            <a:pPr lvl="2"/>
            <a:r>
              <a:rPr lang="en-US"/>
              <a:t>No Contact Order between Complainant and accused</a:t>
            </a:r>
          </a:p>
          <a:p>
            <a:pPr lvl="2"/>
            <a:r>
              <a:rPr lang="en-US"/>
              <a:t>Accused placed on “watchlist” </a:t>
            </a:r>
          </a:p>
          <a:p>
            <a:endParaRPr lang="en-US" dirty="0"/>
          </a:p>
        </p:txBody>
      </p:sp>
    </p:spTree>
    <p:extLst>
      <p:ext uri="{BB962C8B-B14F-4D97-AF65-F5344CB8AC3E}">
        <p14:creationId xmlns:p14="http://schemas.microsoft.com/office/powerpoint/2010/main" val="3062852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D75627FE-0AC5-4349-AC08-45A58BEC9B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xmlns="" id="{F87AAF7B-2090-475D-9C3E-FDC03DD87A8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xmlns="" id="{F2DCEC33-4B31-44BC-99CB-9E4845DC4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4" name="Freeform 6">
              <a:extLst>
                <a:ext uri="{FF2B5EF4-FFF2-40B4-BE49-F238E27FC236}">
                  <a16:creationId xmlns:a16="http://schemas.microsoft.com/office/drawing/2014/main" xmlns="" id="{204E0A10-D288-4B22-87A1-737B0A37D1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xmlns="" id="{9A3E042E-4911-425A-84BB-04BF90D07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xmlns="" id="{3A49226D-3129-4C5A-9641-3D03BEEA79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xmlns="" id="{9CC3C315-B515-4DD8-AC22-9D8417B37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xmlns="" id="{1A961828-F78F-4D56-A98E-037806C63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xmlns="" id="{739D4F9D-3728-42C1-8302-452D51321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xmlns="" id="{B4D9647E-354D-4CA8-B4A7-39172E5EA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xmlns="" id="{A3EC74E0-5222-4ACC-BCEC-1AA189D3BC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xmlns="" id="{C0AE72B4-084D-42E6-ABED-5FD4650D4B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xmlns="" id="{C9D1F5DD-8D50-4098-8D2B-10E284752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xmlns="" id="{D48F3941-C3C7-4589-AA46-067F6BB2D0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xmlns="" id="{C16BBE9A-4BE3-4401-82C5-8041DB14E5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xmlns="" id="{06180330-CCD3-4D14-A652-D60C28252D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xmlns="" id="{616C90F6-4133-43A5-B47C-7750FE2819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xmlns="" id="{D7C03F90-E828-4414-8A53-92069FFB6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xmlns="" id="{6ADDE443-75AA-4F32-A2EE-272C4347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xmlns="" id="{ACD281C1-1D59-453F-A33A-D83E39EB06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xmlns="" id="{60217FAC-29FE-4D6B-9BB4-FF41AA756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4">
              <a:extLst>
                <a:ext uri="{FF2B5EF4-FFF2-40B4-BE49-F238E27FC236}">
                  <a16:creationId xmlns:a16="http://schemas.microsoft.com/office/drawing/2014/main" xmlns="" id="{0D3CC33A-6E36-4A72-9965-8E20FB05D1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5">
              <a:extLst>
                <a:ext uri="{FF2B5EF4-FFF2-40B4-BE49-F238E27FC236}">
                  <a16:creationId xmlns:a16="http://schemas.microsoft.com/office/drawing/2014/main" xmlns="" id="{F128F04E-05CD-4035-A32B-6E9ABAB931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5" name="Rectangle 34">
            <a:extLst>
              <a:ext uri="{FF2B5EF4-FFF2-40B4-BE49-F238E27FC236}">
                <a16:creationId xmlns:a16="http://schemas.microsoft.com/office/drawing/2014/main" xmlns="" id="{BC2574CF-1D35-4994-87BD-5A3378E1A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3AD8D13-572B-FF4D-9DD5-F21CF6889771}"/>
              </a:ext>
            </a:extLst>
          </p:cNvPr>
          <p:cNvSpPr>
            <a:spLocks noGrp="1"/>
          </p:cNvSpPr>
          <p:nvPr>
            <p:ph type="title"/>
          </p:nvPr>
        </p:nvSpPr>
        <p:spPr>
          <a:xfrm>
            <a:off x="370703" y="960120"/>
            <a:ext cx="4140451" cy="4171278"/>
          </a:xfrm>
        </p:spPr>
        <p:txBody>
          <a:bodyPr>
            <a:normAutofit/>
          </a:bodyPr>
          <a:lstStyle/>
          <a:p>
            <a:pPr algn="l"/>
            <a:r>
              <a:rPr lang="en-US" b="1" i="1" dirty="0">
                <a:solidFill>
                  <a:schemeClr val="tx1"/>
                </a:solidFill>
              </a:rPr>
              <a:t>Summary of Major Changes to PSM, necessitated by the regulations</a:t>
            </a:r>
            <a:br>
              <a:rPr lang="en-US" b="1" i="1" dirty="0">
                <a:solidFill>
                  <a:schemeClr val="tx1"/>
                </a:solidFill>
              </a:rPr>
            </a:br>
            <a:endParaRPr lang="en-US" b="1" i="1" dirty="0">
              <a:solidFill>
                <a:schemeClr val="tx1"/>
              </a:solidFill>
            </a:endParaRPr>
          </a:p>
        </p:txBody>
      </p:sp>
      <p:sp>
        <p:nvSpPr>
          <p:cNvPr id="5" name="Slide Number Placeholder 4">
            <a:extLst>
              <a:ext uri="{FF2B5EF4-FFF2-40B4-BE49-F238E27FC236}">
                <a16:creationId xmlns:a16="http://schemas.microsoft.com/office/drawing/2014/main" xmlns="" id="{B1979435-4A74-D844-B6EF-6C2CC68BAC13}"/>
              </a:ext>
            </a:extLst>
          </p:cNvPr>
          <p:cNvSpPr>
            <a:spLocks noGrp="1"/>
          </p:cNvSpPr>
          <p:nvPr>
            <p:ph type="sldNum" sz="quarter" idx="12"/>
          </p:nvPr>
        </p:nvSpPr>
        <p:spPr>
          <a:xfrm>
            <a:off x="10469880" y="320040"/>
            <a:ext cx="914400" cy="320040"/>
          </a:xfrm>
        </p:spPr>
        <p:txBody>
          <a:bodyPr>
            <a:normAutofit/>
          </a:bodyPr>
          <a:lstStyle/>
          <a:p>
            <a:pPr>
              <a:spcAft>
                <a:spcPts val="600"/>
              </a:spcAft>
            </a:pPr>
            <a:fld id="{34B7E4EF-A1BD-40F4-AB7B-04F084DD991D}" type="slidenum">
              <a:rPr lang="en-US">
                <a:solidFill>
                  <a:schemeClr val="tx1"/>
                </a:solidFill>
              </a:rPr>
              <a:pPr>
                <a:spcAft>
                  <a:spcPts val="600"/>
                </a:spcAft>
              </a:pPr>
              <a:t>5</a:t>
            </a:fld>
            <a:endParaRPr lang="en-US">
              <a:solidFill>
                <a:schemeClr val="tx1"/>
              </a:solidFill>
            </a:endParaRPr>
          </a:p>
        </p:txBody>
      </p:sp>
      <p:cxnSp>
        <p:nvCxnSpPr>
          <p:cNvPr id="37" name="Straight Connector 36">
            <a:extLst>
              <a:ext uri="{FF2B5EF4-FFF2-40B4-BE49-F238E27FC236}">
                <a16:creationId xmlns:a16="http://schemas.microsoft.com/office/drawing/2014/main" xmlns="" id="{68B6AB33-DFE6-4FE4-94FE-C9E25424AD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8C4A3D8B-05DA-7540-A4CA-89BFAEDBE2C8}"/>
              </a:ext>
            </a:extLst>
          </p:cNvPr>
          <p:cNvSpPr>
            <a:spLocks noGrp="1"/>
          </p:cNvSpPr>
          <p:nvPr>
            <p:ph idx="1"/>
          </p:nvPr>
        </p:nvSpPr>
        <p:spPr>
          <a:xfrm>
            <a:off x="4983164" y="960120"/>
            <a:ext cx="5511800" cy="4171278"/>
          </a:xfrm>
        </p:spPr>
        <p:txBody>
          <a:bodyPr>
            <a:normAutofit/>
          </a:bodyPr>
          <a:lstStyle/>
          <a:p>
            <a:pPr lvl="1"/>
            <a:r>
              <a:rPr lang="en-US" sz="1800" b="1" dirty="0"/>
              <a:t>Definition of Title IX Sexual Harassment</a:t>
            </a:r>
          </a:p>
          <a:p>
            <a:pPr lvl="1"/>
            <a:r>
              <a:rPr lang="en-US" sz="1800" dirty="0"/>
              <a:t>Two sets of procedures</a:t>
            </a:r>
          </a:p>
          <a:p>
            <a:pPr lvl="2"/>
            <a:r>
              <a:rPr lang="en-US" sz="1800" dirty="0"/>
              <a:t>Title IX Sexual Harassment</a:t>
            </a:r>
          </a:p>
          <a:p>
            <a:pPr lvl="2"/>
            <a:r>
              <a:rPr lang="en-US" sz="1800" dirty="0"/>
              <a:t>Non-Title IX Sexual Misconduct</a:t>
            </a:r>
          </a:p>
          <a:p>
            <a:pPr lvl="1"/>
            <a:r>
              <a:rPr lang="en-US" sz="1800" dirty="0"/>
              <a:t>Title IX Grievance Process</a:t>
            </a:r>
          </a:p>
          <a:p>
            <a:endParaRPr lang="en-US" dirty="0"/>
          </a:p>
        </p:txBody>
      </p:sp>
    </p:spTree>
    <p:extLst>
      <p:ext uri="{BB962C8B-B14F-4D97-AF65-F5344CB8AC3E}">
        <p14:creationId xmlns:p14="http://schemas.microsoft.com/office/powerpoint/2010/main" val="37164537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CE3618-1D7A-4256-B2AF-9DB692996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B984687B-789E-453B-921F-7804CCA6BA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0495A546-1866-442A-8EF9-B683FCB39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xmlns="" id="{20FC9B1F-EB6E-40D2-8261-0142E7326F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08DB0E74-FB47-4298-AF40-FAC8939F9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08813488-5B66-4FB7-A177-9B9B4658D6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235E4BF3-25DA-41E9-B880-A0DC6C1EF9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813C1F92-ED6B-4F19-9415-BFB5B5B5A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9E40EF46-D7B9-447E-ACB4-D789721994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123CAE24-12FF-43D7-A6C0-6AA792E3AB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B372F5DB-BF3F-4325-85B0-CDCE7A6A68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B25A9653-2959-449B-BA93-64D5656B1A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683D52E0-024E-49EA-B58E-AFCB54B930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B42DB067-C8BB-4763-B3AC-A1AFC1F94C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4BFADE60-883C-490B-8717-29178631E0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276CDC4A-1010-43AB-BD13-E9BC487D68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E6DA892F-7AE7-4A83-9BFB-D5FDBA16D9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2079130B-2394-449B-80DB-0B9946C7B6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2F852A68-5FD2-4BD4-902A-37D580B79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1CD48066-FF17-425E-9EEC-795CD0CA40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374D862B-A8E1-4CB9-8529-077C6DBA5C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5A3B1A83-9C72-4407-A5BF-A9EAA5C4D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C73AF399-B36E-419F-92C0-533EFBD935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xmlns="" id="{A3DB56A6-7B56-2F4F-BCAA-D9BC9AEA16C7}"/>
              </a:ext>
            </a:extLst>
          </p:cNvPr>
          <p:cNvSpPr>
            <a:spLocks noGrp="1"/>
          </p:cNvSpPr>
          <p:nvPr>
            <p:ph type="title"/>
          </p:nvPr>
        </p:nvSpPr>
        <p:spPr>
          <a:xfrm>
            <a:off x="888631" y="1477651"/>
            <a:ext cx="3756774" cy="4575659"/>
          </a:xfrm>
        </p:spPr>
        <p:txBody>
          <a:bodyPr anchor="t">
            <a:normAutofit/>
          </a:bodyPr>
          <a:lstStyle/>
          <a:p>
            <a:pPr algn="l"/>
            <a:r>
              <a:rPr lang="en-US" sz="5400" b="1" i="1" dirty="0">
                <a:solidFill>
                  <a:schemeClr val="accent1"/>
                </a:solidFill>
              </a:rPr>
              <a:t>Employee Interim &amp; Supportive Measures</a:t>
            </a:r>
          </a:p>
        </p:txBody>
      </p:sp>
      <p:sp>
        <p:nvSpPr>
          <p:cNvPr id="33" name="Isosceles Triangle 32">
            <a:extLst>
              <a:ext uri="{FF2B5EF4-FFF2-40B4-BE49-F238E27FC236}">
                <a16:creationId xmlns:a16="http://schemas.microsoft.com/office/drawing/2014/main" xmlns="" id="{3F39476B-1A6D-47CB-AC7A-FB87EF003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3" name="Content Placeholder 2">
            <a:extLst>
              <a:ext uri="{FF2B5EF4-FFF2-40B4-BE49-F238E27FC236}">
                <a16:creationId xmlns:a16="http://schemas.microsoft.com/office/drawing/2014/main" xmlns="" id="{71B97F91-65DD-164F-8D2C-8168874391E4}"/>
              </a:ext>
            </a:extLst>
          </p:cNvPr>
          <p:cNvSpPr>
            <a:spLocks noGrp="1"/>
          </p:cNvSpPr>
          <p:nvPr>
            <p:ph idx="1"/>
          </p:nvPr>
        </p:nvSpPr>
        <p:spPr>
          <a:xfrm>
            <a:off x="5239764" y="1477651"/>
            <a:ext cx="6160555" cy="4575660"/>
          </a:xfrm>
        </p:spPr>
        <p:txBody>
          <a:bodyPr anchor="t">
            <a:normAutofit/>
          </a:bodyPr>
          <a:lstStyle/>
          <a:p>
            <a:r>
              <a:rPr lang="en-US" i="1" dirty="0"/>
              <a:t>Employees who are victims of sexual misconduct may be eligible for reasonable accommodations, including: </a:t>
            </a:r>
          </a:p>
          <a:p>
            <a:pPr lvl="1">
              <a:defRPr/>
            </a:pPr>
            <a:r>
              <a:rPr lang="en-US" dirty="0">
                <a:cs typeface="Arial" pitchFamily="34" charset="0"/>
              </a:rPr>
              <a:t>Modifying work schedules </a:t>
            </a:r>
          </a:p>
          <a:p>
            <a:pPr lvl="1">
              <a:defRPr/>
            </a:pPr>
            <a:r>
              <a:rPr lang="en-US" dirty="0">
                <a:cs typeface="Arial" pitchFamily="34" charset="0"/>
              </a:rPr>
              <a:t>Granting breaks or providing leave  	</a:t>
            </a:r>
          </a:p>
          <a:p>
            <a:pPr lvl="1">
              <a:defRPr/>
            </a:pPr>
            <a:r>
              <a:rPr lang="en-US" dirty="0">
                <a:cs typeface="Arial" pitchFamily="34" charset="0"/>
              </a:rPr>
              <a:t>Moving to different office space </a:t>
            </a:r>
          </a:p>
          <a:p>
            <a:pPr lvl="1">
              <a:defRPr/>
            </a:pPr>
            <a:r>
              <a:rPr lang="en-US" dirty="0">
                <a:cs typeface="Arial" charset="0"/>
              </a:rPr>
              <a:t>Reconfiguring workspaces/equipment</a:t>
            </a:r>
            <a:endParaRPr lang="en-US" dirty="0">
              <a:cs typeface="Arial" pitchFamily="34" charset="0"/>
            </a:endParaRPr>
          </a:p>
          <a:p>
            <a:pPr lvl="1">
              <a:defRPr/>
            </a:pPr>
            <a:r>
              <a:rPr lang="en-US" dirty="0">
                <a:cs typeface="Arial" charset="0"/>
              </a:rPr>
              <a:t>Providing assistive technology/equipment</a:t>
            </a:r>
          </a:p>
          <a:p>
            <a:pPr lvl="1">
              <a:defRPr/>
            </a:pPr>
            <a:r>
              <a:rPr lang="en-US" dirty="0"/>
              <a:t>Free confidential support services through CUNY’s Work/Life Program- Employee Assistance Program </a:t>
            </a:r>
          </a:p>
          <a:p>
            <a:endParaRPr lang="en-US" dirty="0"/>
          </a:p>
        </p:txBody>
      </p:sp>
    </p:spTree>
    <p:extLst>
      <p:ext uri="{BB962C8B-B14F-4D97-AF65-F5344CB8AC3E}">
        <p14:creationId xmlns:p14="http://schemas.microsoft.com/office/powerpoint/2010/main" val="12325421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828D1E49-2A21-4A83-A0E0-FB1597B4B2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xmlns="" id="{088B852E-5494-418B-A833-75CF016A9E2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xmlns="" id="{DF31E3C1-1A46-4329-9F80-B576692FEE4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xmlns="" id="{294B4592-99CA-47B1-816F-CE2D44F65BB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xmlns="" id="{BF690E4C-72F8-4AC5-AF99-562763CC67B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xmlns="" id="{F834CDD4-CAB8-4ACC-9AAC-5399C743DEC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xmlns="" id="{1AEB045A-6821-475B-A28E-047437ABEF5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xmlns="" id="{D9B790C0-3D34-4626-BAFB-6EB473F40C7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xmlns="" id="{EDA4D87F-91A4-4628-9A6E-F01820A7EE5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xmlns="" id="{045DAB88-124C-459C-A889-DAE9C9BE285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xmlns="" id="{85D44010-1DAA-4CAC-B83F-7E3E8C455D4F}"/>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xmlns="" id="{E8C01D66-5C93-4A2E-AA74-DE97574EA4E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xmlns="" id="{E2E1A6E1-6C4A-47D3-81E2-9F8624F1BB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xmlns="" id="{3E849CB5-4526-49DC-B77B-A20FDB7FFD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xmlns="" id="{5A18C8A4-FB2A-44C1-93D3-26C6DDFE0CC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xmlns="" id="{85D014FD-8C5A-4071-B19E-4910AAB618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xmlns="" id="{A37D7262-3596-4026-9AD4-E94332E5260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xmlns="" id="{187E37E0-AAC3-4B33-AF36-334ACCBD33C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xmlns="" id="{409758BB-8A0E-4BEB-BC0C-F410AD98CDD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xmlns="" id="{97C4EFE2-9D25-4978-BD9A-873B4927021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xmlns="" id="{9CCAF82A-A0E0-4B55-A97B-EFFAE79AF7D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xmlns="" id="{4F800DD8-3954-4F73-8807-16F1CFAC1EB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xmlns="" id="{84E1C91A-4B06-4852-918C-6380FA986BB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xmlns="" id="{F233EF07-B9F2-364E-AB9B-D91B9619167D}"/>
              </a:ext>
            </a:extLst>
          </p:cNvPr>
          <p:cNvSpPr>
            <a:spLocks noGrp="1"/>
          </p:cNvSpPr>
          <p:nvPr>
            <p:ph type="title"/>
          </p:nvPr>
        </p:nvSpPr>
        <p:spPr>
          <a:xfrm>
            <a:off x="904877" y="795527"/>
            <a:ext cx="10488547" cy="1190912"/>
          </a:xfrm>
        </p:spPr>
        <p:txBody>
          <a:bodyPr>
            <a:normAutofit/>
          </a:bodyPr>
          <a:lstStyle/>
          <a:p>
            <a:r>
              <a:rPr lang="en-US" sz="3400" b="1" i="1">
                <a:solidFill>
                  <a:schemeClr val="tx2"/>
                </a:solidFill>
              </a:rPr>
              <a:t>Employees Required to Report Incidents of Sexual Misconduct</a:t>
            </a:r>
          </a:p>
        </p:txBody>
      </p:sp>
      <p:sp>
        <p:nvSpPr>
          <p:cNvPr id="35" name="Rectangle 34">
            <a:extLst>
              <a:ext uri="{FF2B5EF4-FFF2-40B4-BE49-F238E27FC236}">
                <a16:creationId xmlns:a16="http://schemas.microsoft.com/office/drawing/2014/main" xmlns="" id="{E972DE0D-2E53-4159-ABD3-C601524262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7030" y="2250281"/>
            <a:ext cx="4959318" cy="3678237"/>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Users">
            <a:extLst>
              <a:ext uri="{FF2B5EF4-FFF2-40B4-BE49-F238E27FC236}">
                <a16:creationId xmlns:a16="http://schemas.microsoft.com/office/drawing/2014/main" xmlns="" id="{609DB20A-11F4-480E-A2FA-025AC56AF5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p:blipFill>
        <p:spPr>
          <a:xfrm>
            <a:off x="1743337" y="2416047"/>
            <a:ext cx="3346704" cy="3346704"/>
          </a:xfrm>
          <a:prstGeom prst="rect">
            <a:avLst/>
          </a:prstGeom>
          <a:ln w="12700">
            <a:noFill/>
          </a:ln>
        </p:spPr>
      </p:pic>
      <p:sp>
        <p:nvSpPr>
          <p:cNvPr id="172" name="Content Placeholder 2">
            <a:extLst>
              <a:ext uri="{FF2B5EF4-FFF2-40B4-BE49-F238E27FC236}">
                <a16:creationId xmlns:a16="http://schemas.microsoft.com/office/drawing/2014/main" xmlns="" id="{CDE5BFE6-CB9B-9F4F-A38E-178D2FEB6123}"/>
              </a:ext>
            </a:extLst>
          </p:cNvPr>
          <p:cNvSpPr>
            <a:spLocks noGrp="1"/>
          </p:cNvSpPr>
          <p:nvPr>
            <p:ph idx="1"/>
          </p:nvPr>
        </p:nvSpPr>
        <p:spPr>
          <a:xfrm>
            <a:off x="6380703" y="2228850"/>
            <a:ext cx="5028928" cy="3699669"/>
          </a:xfrm>
        </p:spPr>
        <p:txBody>
          <a:bodyPr>
            <a:normAutofit/>
          </a:bodyPr>
          <a:lstStyle/>
          <a:p>
            <a:pPr>
              <a:lnSpc>
                <a:spcPct val="110000"/>
              </a:lnSpc>
            </a:pPr>
            <a:r>
              <a:rPr lang="en-US"/>
              <a:t>CUNY employees and students are encouraged to speak with college employees about incidents of sexual misconduct.</a:t>
            </a:r>
          </a:p>
          <a:p>
            <a:pPr>
              <a:lnSpc>
                <a:spcPct val="110000"/>
              </a:lnSpc>
            </a:pPr>
            <a:r>
              <a:rPr lang="en-US"/>
              <a:t>Responsible employees are </a:t>
            </a:r>
            <a:r>
              <a:rPr lang="en-US" b="1"/>
              <a:t>required </a:t>
            </a:r>
            <a:r>
              <a:rPr lang="en-US"/>
              <a:t>to report all complaints of sexual misconduct, whether from a student or an employee, to the Title IX Coordinator.</a:t>
            </a:r>
          </a:p>
          <a:p>
            <a:pPr lvl="1">
              <a:lnSpc>
                <a:spcPct val="110000"/>
              </a:lnSpc>
            </a:pPr>
            <a:r>
              <a:rPr lang="en-US" b="1"/>
              <a:t>Only</a:t>
            </a:r>
            <a:r>
              <a:rPr lang="en-US"/>
              <a:t> certain employees can promise that a student’s allegations of sexual misconduct will remain confidential.</a:t>
            </a:r>
            <a:r>
              <a:rPr lang="en-US" b="1"/>
              <a:t> </a:t>
            </a:r>
            <a:endParaRPr lang="en-US"/>
          </a:p>
          <a:p>
            <a:pPr>
              <a:lnSpc>
                <a:spcPct val="110000"/>
              </a:lnSpc>
            </a:pPr>
            <a:endParaRPr lang="en-US"/>
          </a:p>
        </p:txBody>
      </p:sp>
    </p:spTree>
    <p:extLst>
      <p:ext uri="{BB962C8B-B14F-4D97-AF65-F5344CB8AC3E}">
        <p14:creationId xmlns:p14="http://schemas.microsoft.com/office/powerpoint/2010/main" val="1451287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xmlns="" id="{10CE3618-1D7A-4256-B2AF-9DB692996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xmlns="" id="{B984687B-789E-453B-921F-7804CCA6BA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78" name="Freeform 5">
              <a:extLst>
                <a:ext uri="{FF2B5EF4-FFF2-40B4-BE49-F238E27FC236}">
                  <a16:creationId xmlns:a16="http://schemas.microsoft.com/office/drawing/2014/main" xmlns="" id="{0495A546-1866-442A-8EF9-B683FCB39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9" name="Freeform 6">
              <a:extLst>
                <a:ext uri="{FF2B5EF4-FFF2-40B4-BE49-F238E27FC236}">
                  <a16:creationId xmlns:a16="http://schemas.microsoft.com/office/drawing/2014/main" xmlns="" id="{20FC9B1F-EB6E-40D2-8261-0142E7326F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a:extLst>
                <a:ext uri="{FF2B5EF4-FFF2-40B4-BE49-F238E27FC236}">
                  <a16:creationId xmlns:a16="http://schemas.microsoft.com/office/drawing/2014/main" xmlns="" id="{08DB0E74-FB47-4298-AF40-FAC8939F9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a:extLst>
                <a:ext uri="{FF2B5EF4-FFF2-40B4-BE49-F238E27FC236}">
                  <a16:creationId xmlns:a16="http://schemas.microsoft.com/office/drawing/2014/main" xmlns="" id="{08813488-5B66-4FB7-A177-9B9B4658D6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a:extLst>
                <a:ext uri="{FF2B5EF4-FFF2-40B4-BE49-F238E27FC236}">
                  <a16:creationId xmlns:a16="http://schemas.microsoft.com/office/drawing/2014/main" xmlns="" id="{235E4BF3-25DA-41E9-B880-A0DC6C1EF9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a:extLst>
                <a:ext uri="{FF2B5EF4-FFF2-40B4-BE49-F238E27FC236}">
                  <a16:creationId xmlns:a16="http://schemas.microsoft.com/office/drawing/2014/main" xmlns="" id="{813C1F92-ED6B-4F19-9415-BFB5B5B5A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a:extLst>
                <a:ext uri="{FF2B5EF4-FFF2-40B4-BE49-F238E27FC236}">
                  <a16:creationId xmlns:a16="http://schemas.microsoft.com/office/drawing/2014/main" xmlns="" id="{9E40EF46-D7B9-447E-ACB4-D789721994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a:extLst>
                <a:ext uri="{FF2B5EF4-FFF2-40B4-BE49-F238E27FC236}">
                  <a16:creationId xmlns:a16="http://schemas.microsoft.com/office/drawing/2014/main" xmlns="" id="{123CAE24-12FF-43D7-A6C0-6AA792E3AB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a:extLst>
                <a:ext uri="{FF2B5EF4-FFF2-40B4-BE49-F238E27FC236}">
                  <a16:creationId xmlns:a16="http://schemas.microsoft.com/office/drawing/2014/main" xmlns="" id="{B372F5DB-BF3F-4325-85B0-CDCE7A6A68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a:extLst>
                <a:ext uri="{FF2B5EF4-FFF2-40B4-BE49-F238E27FC236}">
                  <a16:creationId xmlns:a16="http://schemas.microsoft.com/office/drawing/2014/main" xmlns="" id="{B25A9653-2959-449B-BA93-64D5656B1A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a:extLst>
                <a:ext uri="{FF2B5EF4-FFF2-40B4-BE49-F238E27FC236}">
                  <a16:creationId xmlns:a16="http://schemas.microsoft.com/office/drawing/2014/main" xmlns="" id="{683D52E0-024E-49EA-B58E-AFCB54B930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a:extLst>
                <a:ext uri="{FF2B5EF4-FFF2-40B4-BE49-F238E27FC236}">
                  <a16:creationId xmlns:a16="http://schemas.microsoft.com/office/drawing/2014/main" xmlns="" id="{B42DB067-C8BB-4763-B3AC-A1AFC1F94C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a:extLst>
                <a:ext uri="{FF2B5EF4-FFF2-40B4-BE49-F238E27FC236}">
                  <a16:creationId xmlns:a16="http://schemas.microsoft.com/office/drawing/2014/main" xmlns="" id="{4BFADE60-883C-490B-8717-29178631E0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a:extLst>
                <a:ext uri="{FF2B5EF4-FFF2-40B4-BE49-F238E27FC236}">
                  <a16:creationId xmlns:a16="http://schemas.microsoft.com/office/drawing/2014/main" xmlns="" id="{276CDC4A-1010-43AB-BD13-E9BC487D68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a:extLst>
                <a:ext uri="{FF2B5EF4-FFF2-40B4-BE49-F238E27FC236}">
                  <a16:creationId xmlns:a16="http://schemas.microsoft.com/office/drawing/2014/main" xmlns="" id="{E6DA892F-7AE7-4A83-9BFB-D5FDBA16D9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a:extLst>
                <a:ext uri="{FF2B5EF4-FFF2-40B4-BE49-F238E27FC236}">
                  <a16:creationId xmlns:a16="http://schemas.microsoft.com/office/drawing/2014/main" xmlns="" id="{2079130B-2394-449B-80DB-0B9946C7B6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a:extLst>
                <a:ext uri="{FF2B5EF4-FFF2-40B4-BE49-F238E27FC236}">
                  <a16:creationId xmlns:a16="http://schemas.microsoft.com/office/drawing/2014/main" xmlns="" id="{2F852A68-5FD2-4BD4-902A-37D580B79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a:extLst>
                <a:ext uri="{FF2B5EF4-FFF2-40B4-BE49-F238E27FC236}">
                  <a16:creationId xmlns:a16="http://schemas.microsoft.com/office/drawing/2014/main" xmlns="" id="{1CD48066-FF17-425E-9EEC-795CD0CA40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a:extLst>
                <a:ext uri="{FF2B5EF4-FFF2-40B4-BE49-F238E27FC236}">
                  <a16:creationId xmlns:a16="http://schemas.microsoft.com/office/drawing/2014/main" xmlns="" id="{374D862B-A8E1-4CB9-8529-077C6DBA5C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a:extLst>
                <a:ext uri="{FF2B5EF4-FFF2-40B4-BE49-F238E27FC236}">
                  <a16:creationId xmlns:a16="http://schemas.microsoft.com/office/drawing/2014/main" xmlns="" id="{5A3B1A83-9C72-4407-A5BF-A9EAA5C4D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a:extLst>
                <a:ext uri="{FF2B5EF4-FFF2-40B4-BE49-F238E27FC236}">
                  <a16:creationId xmlns:a16="http://schemas.microsoft.com/office/drawing/2014/main" xmlns="" id="{C73AF399-B36E-419F-92C0-533EFBD935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xmlns="" id="{121E7779-ABCC-654D-A317-53EDE44E173C}"/>
              </a:ext>
            </a:extLst>
          </p:cNvPr>
          <p:cNvSpPr>
            <a:spLocks noGrp="1"/>
          </p:cNvSpPr>
          <p:nvPr>
            <p:ph type="title"/>
          </p:nvPr>
        </p:nvSpPr>
        <p:spPr>
          <a:xfrm>
            <a:off x="888631" y="1477651"/>
            <a:ext cx="3756774" cy="4575659"/>
          </a:xfrm>
        </p:spPr>
        <p:txBody>
          <a:bodyPr anchor="t">
            <a:normAutofit/>
          </a:bodyPr>
          <a:lstStyle/>
          <a:p>
            <a:pPr algn="l"/>
            <a:r>
              <a:rPr lang="en-US" sz="5400" b="1" i="1">
                <a:solidFill>
                  <a:schemeClr val="accent1"/>
                </a:solidFill>
              </a:rPr>
              <a:t>Responsible Employees - Private</a:t>
            </a:r>
          </a:p>
        </p:txBody>
      </p:sp>
      <p:sp>
        <p:nvSpPr>
          <p:cNvPr id="100" name="Isosceles Triangle 99">
            <a:extLst>
              <a:ext uri="{FF2B5EF4-FFF2-40B4-BE49-F238E27FC236}">
                <a16:creationId xmlns:a16="http://schemas.microsoft.com/office/drawing/2014/main" xmlns="" id="{3F39476B-1A6D-47CB-AC7A-FB87EF003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130" name="Content Placeholder 2">
            <a:extLst>
              <a:ext uri="{FF2B5EF4-FFF2-40B4-BE49-F238E27FC236}">
                <a16:creationId xmlns:a16="http://schemas.microsoft.com/office/drawing/2014/main" xmlns="" id="{F5FA674B-71F1-FF43-8AF0-4AFEC84A0FED}"/>
              </a:ext>
            </a:extLst>
          </p:cNvPr>
          <p:cNvSpPr>
            <a:spLocks noGrp="1"/>
          </p:cNvSpPr>
          <p:nvPr>
            <p:ph idx="1"/>
          </p:nvPr>
        </p:nvSpPr>
        <p:spPr>
          <a:xfrm>
            <a:off x="4427538" y="140676"/>
            <a:ext cx="7658099" cy="6470189"/>
          </a:xfrm>
        </p:spPr>
        <p:txBody>
          <a:bodyPr anchor="t">
            <a:noAutofit/>
          </a:bodyPr>
          <a:lstStyle/>
          <a:p>
            <a:pPr marL="0" indent="0">
              <a:lnSpc>
                <a:spcPct val="110000"/>
              </a:lnSpc>
              <a:buNone/>
            </a:pPr>
            <a:r>
              <a:rPr lang="en-US" sz="1200" i="1" dirty="0"/>
              <a:t>Responsible Employees” are employees </a:t>
            </a:r>
            <a:r>
              <a:rPr lang="en-US" sz="1200" b="1" i="1" u="sng" dirty="0"/>
              <a:t>REQUIRED</a:t>
            </a:r>
            <a:r>
              <a:rPr lang="en-US" sz="1200" i="1" dirty="0"/>
              <a:t> to report incidents of sexual misconduct to their Campus Title IX Coordinator.  Nonetheless, they will keep the matters </a:t>
            </a:r>
            <a:r>
              <a:rPr lang="en-US" sz="1200" b="1" i="1" dirty="0"/>
              <a:t>private. </a:t>
            </a:r>
            <a:endParaRPr lang="en-US" sz="1200" i="1" dirty="0"/>
          </a:p>
          <a:p>
            <a:pPr>
              <a:lnSpc>
                <a:spcPct val="110000"/>
              </a:lnSpc>
            </a:pPr>
            <a:r>
              <a:rPr lang="en-US" sz="1200" dirty="0"/>
              <a:t>University Title IX Director</a:t>
            </a:r>
          </a:p>
          <a:p>
            <a:pPr>
              <a:lnSpc>
                <a:spcPct val="110000"/>
              </a:lnSpc>
            </a:pPr>
            <a:r>
              <a:rPr lang="en-US" sz="1200" dirty="0"/>
              <a:t>College Title IX Coordinator and staff </a:t>
            </a:r>
          </a:p>
          <a:p>
            <a:pPr>
              <a:lnSpc>
                <a:spcPct val="110000"/>
              </a:lnSpc>
            </a:pPr>
            <a:r>
              <a:rPr lang="en-US" sz="1200" dirty="0"/>
              <a:t>Office of Public Safety employees (all)</a:t>
            </a:r>
          </a:p>
          <a:p>
            <a:pPr>
              <a:lnSpc>
                <a:spcPct val="110000"/>
              </a:lnSpc>
            </a:pPr>
            <a:r>
              <a:rPr lang="en-US" sz="1200" dirty="0"/>
              <a:t>Vice President for Student Affairs and Dean of Students and all staff housed in those offices</a:t>
            </a:r>
          </a:p>
          <a:p>
            <a:pPr>
              <a:lnSpc>
                <a:spcPct val="110000"/>
              </a:lnSpc>
            </a:pPr>
            <a:r>
              <a:rPr lang="en-US" sz="1200" dirty="0"/>
              <a:t>Residence Life staff in CUNY owned or operated housing, including Resident Assistants (all)</a:t>
            </a:r>
          </a:p>
          <a:p>
            <a:pPr>
              <a:lnSpc>
                <a:spcPct val="110000"/>
              </a:lnSpc>
            </a:pPr>
            <a:r>
              <a:rPr lang="en-US" sz="1200" dirty="0"/>
              <a:t>College President, Vice Presidents and Deans</a:t>
            </a:r>
          </a:p>
          <a:p>
            <a:pPr>
              <a:lnSpc>
                <a:spcPct val="110000"/>
              </a:lnSpc>
            </a:pPr>
            <a:r>
              <a:rPr lang="en-US" sz="1200" dirty="0"/>
              <a:t>Hunter College Campus Schools (all)**</a:t>
            </a:r>
          </a:p>
          <a:p>
            <a:pPr>
              <a:lnSpc>
                <a:spcPct val="110000"/>
              </a:lnSpc>
            </a:pPr>
            <a:r>
              <a:rPr lang="en-US" sz="1200" b="1" dirty="0"/>
              <a:t>Athletics Staff (all)</a:t>
            </a:r>
          </a:p>
          <a:p>
            <a:pPr>
              <a:lnSpc>
                <a:spcPct val="110000"/>
              </a:lnSpc>
            </a:pPr>
            <a:r>
              <a:rPr lang="en-US" sz="1200" dirty="0"/>
              <a:t>Department Chairpersons/Executive Officers</a:t>
            </a:r>
          </a:p>
          <a:p>
            <a:pPr>
              <a:lnSpc>
                <a:spcPct val="110000"/>
              </a:lnSpc>
            </a:pPr>
            <a:r>
              <a:rPr lang="en-US" sz="1200" dirty="0"/>
              <a:t>Directors and Deputy Directors of Human Resources staff </a:t>
            </a:r>
          </a:p>
          <a:p>
            <a:pPr>
              <a:lnSpc>
                <a:spcPct val="110000"/>
              </a:lnSpc>
            </a:pPr>
            <a:r>
              <a:rPr lang="en-US" sz="1200" dirty="0"/>
              <a:t>University Office of the General Counsel employees (all)</a:t>
            </a:r>
          </a:p>
          <a:p>
            <a:pPr>
              <a:lnSpc>
                <a:spcPct val="110000"/>
              </a:lnSpc>
            </a:pPr>
            <a:r>
              <a:rPr lang="en-US" sz="1200" dirty="0"/>
              <a:t>College/unit attorney and  staff</a:t>
            </a:r>
          </a:p>
          <a:p>
            <a:pPr>
              <a:lnSpc>
                <a:spcPct val="110000"/>
              </a:lnSpc>
            </a:pPr>
            <a:r>
              <a:rPr lang="en-US" sz="1200" dirty="0"/>
              <a:t>College/unit labor designee and staff</a:t>
            </a:r>
          </a:p>
          <a:p>
            <a:pPr>
              <a:lnSpc>
                <a:spcPct val="110000"/>
              </a:lnSpc>
            </a:pPr>
            <a:r>
              <a:rPr lang="en-US" sz="1200" dirty="0"/>
              <a:t>International Education Liaisons/Study Abroad Campus Directors and Field Directors</a:t>
            </a:r>
          </a:p>
          <a:p>
            <a:pPr>
              <a:lnSpc>
                <a:spcPct val="110000"/>
              </a:lnSpc>
            </a:pPr>
            <a:r>
              <a:rPr lang="en-US" sz="1200" dirty="0"/>
              <a:t>Faculty/staff members at times when they are leading or supervising students on off-campus trips </a:t>
            </a:r>
          </a:p>
          <a:p>
            <a:pPr>
              <a:lnSpc>
                <a:spcPct val="110000"/>
              </a:lnSpc>
            </a:pPr>
            <a:r>
              <a:rPr lang="en-US" sz="1200" dirty="0"/>
              <a:t>Faculty or staff advisors to student groups</a:t>
            </a:r>
          </a:p>
          <a:p>
            <a:pPr>
              <a:lnSpc>
                <a:spcPct val="110000"/>
              </a:lnSpc>
            </a:pPr>
            <a:r>
              <a:rPr lang="en-US" sz="1200" dirty="0"/>
              <a:t>Managers and Supervisors, regarding alleged sexual misconduct involving people who report to them</a:t>
            </a:r>
          </a:p>
          <a:p>
            <a:pPr>
              <a:lnSpc>
                <a:spcPct val="110000"/>
              </a:lnSpc>
            </a:pPr>
            <a:r>
              <a:rPr lang="en-US" sz="1200" dirty="0"/>
              <a:t>College Childcare Center staff (all)</a:t>
            </a:r>
          </a:p>
        </p:txBody>
      </p:sp>
    </p:spTree>
    <p:extLst>
      <p:ext uri="{BB962C8B-B14F-4D97-AF65-F5344CB8AC3E}">
        <p14:creationId xmlns:p14="http://schemas.microsoft.com/office/powerpoint/2010/main" val="42087878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CE3618-1D7A-4256-B2AF-9DB692996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B984687B-789E-453B-921F-7804CCA6BA0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0495A546-1866-442A-8EF9-B683FCB39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xmlns="" id="{20FC9B1F-EB6E-40D2-8261-0142E7326F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08DB0E74-FB47-4298-AF40-FAC8939F92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08813488-5B66-4FB7-A177-9B9B4658D6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235E4BF3-25DA-41E9-B880-A0DC6C1EF9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813C1F92-ED6B-4F19-9415-BFB5B5B5A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9E40EF46-D7B9-447E-ACB4-D789721994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123CAE24-12FF-43D7-A6C0-6AA792E3AB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B372F5DB-BF3F-4325-85B0-CDCE7A6A68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B25A9653-2959-449B-BA93-64D5656B1A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683D52E0-024E-49EA-B58E-AFCB54B930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B42DB067-C8BB-4763-B3AC-A1AFC1F94C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4BFADE60-883C-490B-8717-29178631E0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276CDC4A-1010-43AB-BD13-E9BC487D68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E6DA892F-7AE7-4A83-9BFB-D5FDBA16D9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2079130B-2394-449B-80DB-0B9946C7B6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2F852A68-5FD2-4BD4-902A-37D580B79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1CD48066-FF17-425E-9EEC-795CD0CA40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374D862B-A8E1-4CB9-8529-077C6DBA5C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5A3B1A83-9C72-4407-A5BF-A9EAA5C4D1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C73AF399-B36E-419F-92C0-533EFBD935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xmlns="" id="{4BBFB23B-43CC-454E-8149-F6B83D7F0B45}"/>
              </a:ext>
            </a:extLst>
          </p:cNvPr>
          <p:cNvSpPr>
            <a:spLocks noGrp="1"/>
          </p:cNvSpPr>
          <p:nvPr>
            <p:ph type="title"/>
          </p:nvPr>
        </p:nvSpPr>
        <p:spPr>
          <a:xfrm>
            <a:off x="888631" y="1477651"/>
            <a:ext cx="3756774" cy="4575659"/>
          </a:xfrm>
        </p:spPr>
        <p:txBody>
          <a:bodyPr anchor="t">
            <a:normAutofit/>
          </a:bodyPr>
          <a:lstStyle/>
          <a:p>
            <a:pPr algn="l"/>
            <a:r>
              <a:rPr lang="en-US" sz="5400" b="1" i="1" dirty="0">
                <a:solidFill>
                  <a:schemeClr val="accent1"/>
                </a:solidFill>
              </a:rPr>
              <a:t>Responsible Employees (cont’d)</a:t>
            </a:r>
          </a:p>
        </p:txBody>
      </p:sp>
      <p:sp>
        <p:nvSpPr>
          <p:cNvPr id="33" name="Isosceles Triangle 32">
            <a:extLst>
              <a:ext uri="{FF2B5EF4-FFF2-40B4-BE49-F238E27FC236}">
                <a16:creationId xmlns:a16="http://schemas.microsoft.com/office/drawing/2014/main" xmlns="" id="{3F39476B-1A6D-47CB-AC7A-FB87EF0033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627553" y="1375241"/>
            <a:ext cx="175681" cy="1665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600" dirty="0"/>
          </a:p>
        </p:txBody>
      </p:sp>
      <p:sp>
        <p:nvSpPr>
          <p:cNvPr id="282" name="Content Placeholder 2">
            <a:extLst>
              <a:ext uri="{FF2B5EF4-FFF2-40B4-BE49-F238E27FC236}">
                <a16:creationId xmlns:a16="http://schemas.microsoft.com/office/drawing/2014/main" xmlns="" id="{4B0946A8-0116-B540-BA33-A33FA4B76573}"/>
              </a:ext>
            </a:extLst>
          </p:cNvPr>
          <p:cNvSpPr>
            <a:spLocks noGrp="1"/>
          </p:cNvSpPr>
          <p:nvPr>
            <p:ph idx="1"/>
          </p:nvPr>
        </p:nvSpPr>
        <p:spPr>
          <a:xfrm>
            <a:off x="4481514" y="827088"/>
            <a:ext cx="7580311" cy="5749558"/>
          </a:xfrm>
        </p:spPr>
        <p:txBody>
          <a:bodyPr anchor="t">
            <a:noAutofit/>
          </a:bodyPr>
          <a:lstStyle/>
          <a:p>
            <a:pPr>
              <a:lnSpc>
                <a:spcPct val="110000"/>
              </a:lnSpc>
            </a:pPr>
            <a:r>
              <a:rPr lang="en-US" dirty="0"/>
              <a:t>While Responsible Employees cannot keep the information they learn </a:t>
            </a:r>
            <a:r>
              <a:rPr lang="en-US" b="1" i="1" dirty="0"/>
              <a:t>confidential</a:t>
            </a:r>
            <a:r>
              <a:rPr lang="en-US" b="1" dirty="0"/>
              <a:t>, </a:t>
            </a:r>
            <a:r>
              <a:rPr lang="en-US" dirty="0"/>
              <a:t>they will keep the information </a:t>
            </a:r>
            <a:r>
              <a:rPr lang="en-US" b="1" i="1" dirty="0"/>
              <a:t>private</a:t>
            </a:r>
            <a:endParaRPr lang="en-US" i="1" dirty="0"/>
          </a:p>
          <a:p>
            <a:pPr>
              <a:lnSpc>
                <a:spcPct val="110000"/>
              </a:lnSpc>
            </a:pPr>
            <a:r>
              <a:rPr lang="en-US" dirty="0"/>
              <a:t>Employees who are not designated “Responsible Employees” are </a:t>
            </a:r>
            <a:r>
              <a:rPr lang="en-US" b="1" u="sng" dirty="0"/>
              <a:t>strongly encouraged </a:t>
            </a:r>
            <a:r>
              <a:rPr lang="en-US" dirty="0"/>
              <a:t>to report any possible sexual harassment or sexual violence.</a:t>
            </a:r>
          </a:p>
          <a:p>
            <a:pPr lvl="1">
              <a:lnSpc>
                <a:spcPct val="110000"/>
              </a:lnSpc>
            </a:pPr>
            <a:r>
              <a:rPr lang="en-US" sz="1800" dirty="0"/>
              <a:t>Faculty are not considered Responsible Employees- exception being faculty, such as Chair, who hold an administrative role.</a:t>
            </a:r>
          </a:p>
          <a:p>
            <a:pPr lvl="1">
              <a:lnSpc>
                <a:spcPct val="110000"/>
              </a:lnSpc>
            </a:pPr>
            <a:r>
              <a:rPr lang="en-US" sz="1800" dirty="0"/>
              <a:t>Keep in mind that Responsible employees are required to report, even if they learn of an allegation of sexual misconduct through a third party or, in some cases, as a rumor. </a:t>
            </a:r>
          </a:p>
          <a:p>
            <a:pPr marL="457200" lvl="1" indent="0">
              <a:lnSpc>
                <a:spcPct val="110000"/>
              </a:lnSpc>
              <a:buNone/>
            </a:pPr>
            <a:endParaRPr lang="en-US" sz="1800" dirty="0"/>
          </a:p>
          <a:p>
            <a:pPr marL="457200" lvl="1" indent="0">
              <a:lnSpc>
                <a:spcPct val="110000"/>
              </a:lnSpc>
              <a:buNone/>
            </a:pPr>
            <a:r>
              <a:rPr lang="en-US" sz="1800" b="1" dirty="0"/>
              <a:t>Remember: It is up to the Title IX Coordinator to determine  whether a full investigation is warranted or should proceed due to a request for confidentiality, or whether the complaint allegations can be substantiated. </a:t>
            </a:r>
          </a:p>
          <a:p>
            <a:pPr>
              <a:lnSpc>
                <a:spcPct val="110000"/>
              </a:lnSpc>
            </a:pPr>
            <a:endParaRPr lang="en-US" sz="1500" dirty="0"/>
          </a:p>
        </p:txBody>
      </p:sp>
    </p:spTree>
    <p:extLst>
      <p:ext uri="{BB962C8B-B14F-4D97-AF65-F5344CB8AC3E}">
        <p14:creationId xmlns:p14="http://schemas.microsoft.com/office/powerpoint/2010/main" val="12420182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982413CC-69E6-4BDA-A88D-E4EF8F95B2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xmlns="" id="{4F1F7357-8633-4CE7-BF80-475EE8A2FAE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xmlns="" id="{E402FE4E-C12D-497C-AF81-F08E4E02B45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xmlns="" id="{59247B10-170D-4E62-849A-38FCB43C6AF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xmlns="" id="{89A587A7-1BEF-45AA-9EFC-6558A8749CE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xmlns="" id="{AC25B5A1-6EF7-44EC-A2F0-1EDC96A79B0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xmlns="" id="{80B8582C-7E17-4115-9FF1-979C8405CB5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xmlns="" id="{F6C4AB66-7A18-4E51-935B-237F4CA8272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xmlns="" id="{CDF12911-A240-4580-8788-0C49DB1FEDBF}"/>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xmlns="" id="{EAE0F5DE-442D-4F6C-B02C-2568ED19585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xmlns="" id="{4F24A002-AFDE-4034-85BE-CBF005AE923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xmlns="" id="{36F0721E-B4B0-4A6C-A92C-F8DE92D3AC0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xmlns="" id="{54D2DC98-69F8-4F2F-9D45-BDFFA5E2BBB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xmlns="" id="{0A636E33-DC38-40B9-B941-037E5D8603F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xmlns="" id="{03D30690-68C2-4AEC-9789-1495D97E194F}"/>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xmlns="" id="{1020B1B9-821B-49FB-BDC9-57DA08CBC30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xmlns="" id="{720EDCE4-8B18-413F-989E-E79628E5AF1F}"/>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xmlns="" id="{8563351E-0DDD-4FC8-8D0C-1E446E3C1B5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xmlns="" id="{15E8B705-64E7-4513-B3CB-BF46C35732B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xmlns="" id="{30DAEE1C-EBB5-47F5-9E76-564FCFDBFC2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xmlns="" id="{EDB255E9-A3E2-4098-99A1-FE38FAD15DA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xmlns="" id="{D2507F2A-27AF-4833-8273-5FC9A988639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xmlns="" id="{8DFB8904-0CB8-45AD-ABD2-F7A582365E86}"/>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xmlns="" id="{7D840EFA-7914-2446-98FF-429628219C2D}"/>
              </a:ext>
            </a:extLst>
          </p:cNvPr>
          <p:cNvSpPr>
            <a:spLocks noGrp="1"/>
          </p:cNvSpPr>
          <p:nvPr>
            <p:ph type="title"/>
          </p:nvPr>
        </p:nvSpPr>
        <p:spPr>
          <a:xfrm>
            <a:off x="1759287" y="798881"/>
            <a:ext cx="8673427" cy="1048945"/>
          </a:xfrm>
        </p:spPr>
        <p:txBody>
          <a:bodyPr>
            <a:normAutofit/>
          </a:bodyPr>
          <a:lstStyle/>
          <a:p>
            <a:r>
              <a:rPr lang="en-US" sz="3200" b="1" i="1" dirty="0">
                <a:solidFill>
                  <a:schemeClr val="tx1"/>
                </a:solidFill>
              </a:rPr>
              <a:t>Privacy  v. Confidentiality</a:t>
            </a:r>
          </a:p>
        </p:txBody>
      </p:sp>
      <p:graphicFrame>
        <p:nvGraphicFramePr>
          <p:cNvPr id="6" name="Content Placeholder 2">
            <a:extLst>
              <a:ext uri="{FF2B5EF4-FFF2-40B4-BE49-F238E27FC236}">
                <a16:creationId xmlns:a16="http://schemas.microsoft.com/office/drawing/2014/main" xmlns="" id="{FB795205-D0B7-420B-B45C-F3A333E88A03}"/>
              </a:ext>
            </a:extLst>
          </p:cNvPr>
          <p:cNvGraphicFramePr>
            <a:graphicFrameLocks noGrp="1"/>
          </p:cNvGraphicFramePr>
          <p:nvPr>
            <p:ph idx="1"/>
            <p:extLst>
              <p:ext uri="{D42A27DB-BD31-4B8C-83A1-F6EECF244321}">
                <p14:modId xmlns:p14="http://schemas.microsoft.com/office/powerpoint/2010/main" val="3858858442"/>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18776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75627FE-0AC5-4349-AC08-45A58BEC9B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F87AAF7B-2090-475D-9C3E-FDC03DD87A8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F2DCEC33-4B31-44BC-99CB-9E4845DC4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xmlns="" id="{204E0A10-D288-4B22-87A1-737B0A37D1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9A3E042E-4911-425A-84BB-04BF90D07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3A49226D-3129-4C5A-9641-3D03BEEA79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9CC3C315-B515-4DD8-AC22-9D8417B37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1A961828-F78F-4D56-A98E-037806C63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739D4F9D-3728-42C1-8302-452D51321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B4D9647E-354D-4CA8-B4A7-39172E5EA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A3EC74E0-5222-4ACC-BCEC-1AA189D3BC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C0AE72B4-084D-42E6-ABED-5FD4650D4B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C9D1F5DD-8D50-4098-8D2B-10E284752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D48F3941-C3C7-4589-AA46-067F6BB2D0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C16BBE9A-4BE3-4401-82C5-8041DB14E5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06180330-CCD3-4D14-A652-D60C28252D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616C90F6-4133-43A5-B47C-7750FE2819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D7C03F90-E828-4414-8A53-92069FFB6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6ADDE443-75AA-4F32-A2EE-272C4347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ACD281C1-1D59-453F-A33A-D83E39EB06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60217FAC-29FE-4D6B-9BB4-FF41AA756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0D3CC33A-6E36-4A72-9965-8E20FB05D1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F128F04E-05CD-4035-A32B-6E9ABAB931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xmlns="" id="{BC2574CF-1D35-4994-87BD-5A3378E1A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FA1B9DA-16C4-1146-B22A-A249B2C57617}"/>
              </a:ext>
            </a:extLst>
          </p:cNvPr>
          <p:cNvSpPr>
            <a:spLocks noGrp="1"/>
          </p:cNvSpPr>
          <p:nvPr>
            <p:ph type="title"/>
          </p:nvPr>
        </p:nvSpPr>
        <p:spPr>
          <a:xfrm>
            <a:off x="645459" y="960120"/>
            <a:ext cx="3865695" cy="4171278"/>
          </a:xfrm>
        </p:spPr>
        <p:txBody>
          <a:bodyPr>
            <a:normAutofit/>
          </a:bodyPr>
          <a:lstStyle/>
          <a:p>
            <a:pPr algn="l"/>
            <a:r>
              <a:rPr lang="en-US" sz="4400" b="1" i="1" dirty="0">
                <a:solidFill>
                  <a:schemeClr val="tx1"/>
                </a:solidFill>
              </a:rPr>
              <a:t>Confidentiality: Employees</a:t>
            </a:r>
          </a:p>
        </p:txBody>
      </p:sp>
      <p:cxnSp>
        <p:nvCxnSpPr>
          <p:cNvPr id="35" name="Straight Connector 34">
            <a:extLst>
              <a:ext uri="{FF2B5EF4-FFF2-40B4-BE49-F238E27FC236}">
                <a16:creationId xmlns:a16="http://schemas.microsoft.com/office/drawing/2014/main" xmlns="" id="{68B6AB33-DFE6-4FE4-94FE-C9E25424AD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8EAFA469-11CC-8840-94F7-77C61854C844}"/>
              </a:ext>
            </a:extLst>
          </p:cNvPr>
          <p:cNvSpPr>
            <a:spLocks noGrp="1"/>
          </p:cNvSpPr>
          <p:nvPr>
            <p:ph idx="1"/>
          </p:nvPr>
        </p:nvSpPr>
        <p:spPr>
          <a:xfrm>
            <a:off x="4983164" y="960120"/>
            <a:ext cx="6833698" cy="4171278"/>
          </a:xfrm>
        </p:spPr>
        <p:txBody>
          <a:bodyPr>
            <a:normAutofit/>
          </a:bodyPr>
          <a:lstStyle/>
          <a:p>
            <a:pPr>
              <a:lnSpc>
                <a:spcPct val="110000"/>
              </a:lnSpc>
            </a:pPr>
            <a:r>
              <a:rPr lang="en-US" sz="1600" dirty="0"/>
              <a:t>Employees who wish to report an incident confidentially should contact support services available through CUNY’s Work/Life Program, that is administered by an independent company. </a:t>
            </a:r>
          </a:p>
          <a:p>
            <a:pPr>
              <a:lnSpc>
                <a:spcPct val="110000"/>
              </a:lnSpc>
            </a:pPr>
            <a:r>
              <a:rPr lang="en-US" sz="1600" dirty="0"/>
              <a:t>Members of the  community may also report an incident using ’s Online Complaint Form</a:t>
            </a:r>
          </a:p>
          <a:p>
            <a:pPr>
              <a:lnSpc>
                <a:spcPct val="110000"/>
              </a:lnSpc>
            </a:pPr>
            <a:r>
              <a:rPr lang="en-US" sz="1600" dirty="0"/>
              <a:t>Employees can report misconduct, confidentially if they choose, using the CUNY Sexual Misconduct Allegation Form below: </a:t>
            </a:r>
            <a:r>
              <a:rPr lang="en-US" sz="1600" u="sng" dirty="0">
                <a:solidFill>
                  <a:schemeClr val="accent2">
                    <a:lumMod val="75000"/>
                  </a:schemeClr>
                </a:solidFill>
                <a:hlinkClick r:id="rId2" tooltip="https://www.cuny.edu/wp-content/uploads/sites/4/page-assets/about/administration/offices/office-of-risk-audit-and-compliance/title-ix/CUNY-Sexual-Misconduct-Allegation-Form.pdf&#10;Cmd+Click or tap to follow the link">
                  <a:extLst>
                    <a:ext uri="{A12FA001-AC4F-418D-AE19-62706E023703}">
                      <ahyp:hlinkClr xmlns:ahyp="http://schemas.microsoft.com/office/drawing/2018/hyperlinkcolor" xmlns="" val="tx"/>
                    </a:ext>
                  </a:extLst>
                </a:hlinkClick>
              </a:rPr>
              <a:t>https://www.cuny.edu/wp-content/uploads/sites/4/page-assets/about/administration/offices/office-of-risk-audit-and-compliance/title-ix/CUNY-Sexual-Misconduct-Allegation-Form.pdf</a:t>
            </a:r>
            <a:r>
              <a:rPr lang="en-US" sz="1600" dirty="0">
                <a:solidFill>
                  <a:schemeClr val="accent2">
                    <a:lumMod val="75000"/>
                  </a:schemeClr>
                </a:solidFill>
              </a:rPr>
              <a:t>​</a:t>
            </a:r>
            <a:endParaRPr lang="en-US" sz="1600" dirty="0">
              <a:solidFill>
                <a:schemeClr val="accent2">
                  <a:lumMod val="75000"/>
                </a:schemeClr>
              </a:solidFill>
              <a:highlight>
                <a:srgbClr val="FFFF00"/>
              </a:highlight>
            </a:endParaRPr>
          </a:p>
        </p:txBody>
      </p:sp>
    </p:spTree>
    <p:extLst>
      <p:ext uri="{BB962C8B-B14F-4D97-AF65-F5344CB8AC3E}">
        <p14:creationId xmlns:p14="http://schemas.microsoft.com/office/powerpoint/2010/main" val="14661998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75627FE-0AC5-4349-AC08-45A58BEC9B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F87AAF7B-2090-475D-9C3E-FDC03DD87A8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F2DCEC33-4B31-44BC-99CB-9E4845DC4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xmlns="" id="{204E0A10-D288-4B22-87A1-737B0A37D1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9A3E042E-4911-425A-84BB-04BF90D07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3A49226D-3129-4C5A-9641-3D03BEEA79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9CC3C315-B515-4DD8-AC22-9D8417B37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1A961828-F78F-4D56-A98E-037806C63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739D4F9D-3728-42C1-8302-452D51321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B4D9647E-354D-4CA8-B4A7-39172E5EA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A3EC74E0-5222-4ACC-BCEC-1AA189D3BC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C0AE72B4-084D-42E6-ABED-5FD4650D4B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C9D1F5DD-8D50-4098-8D2B-10E284752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D48F3941-C3C7-4589-AA46-067F6BB2D0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C16BBE9A-4BE3-4401-82C5-8041DB14E5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06180330-CCD3-4D14-A652-D60C28252D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616C90F6-4133-43A5-B47C-7750FE2819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D7C03F90-E828-4414-8A53-92069FFB6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6ADDE443-75AA-4F32-A2EE-272C4347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ACD281C1-1D59-453F-A33A-D83E39EB06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60217FAC-29FE-4D6B-9BB4-FF41AA756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0D3CC33A-6E36-4A72-9965-8E20FB05D1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F128F04E-05CD-4035-A32B-6E9ABAB931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xmlns="" id="{BC2574CF-1D35-4994-87BD-5A3378E1A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4270ACE-C76C-B14C-8B02-8A04F1D9A134}"/>
              </a:ext>
            </a:extLst>
          </p:cNvPr>
          <p:cNvSpPr>
            <a:spLocks noGrp="1"/>
          </p:cNvSpPr>
          <p:nvPr>
            <p:ph type="title"/>
          </p:nvPr>
        </p:nvSpPr>
        <p:spPr>
          <a:xfrm>
            <a:off x="645459" y="960120"/>
            <a:ext cx="3865695" cy="4171278"/>
          </a:xfrm>
        </p:spPr>
        <p:txBody>
          <a:bodyPr>
            <a:normAutofit/>
          </a:bodyPr>
          <a:lstStyle/>
          <a:p>
            <a:pPr algn="l"/>
            <a:r>
              <a:rPr lang="en-US" sz="4400" b="1" i="1" dirty="0">
                <a:solidFill>
                  <a:schemeClr val="tx1"/>
                </a:solidFill>
              </a:rPr>
              <a:t>Confidentiality: The </a:t>
            </a:r>
            <a:r>
              <a:rPr lang="en-US" sz="4400" b="1" i="1" dirty="0" err="1">
                <a:solidFill>
                  <a:schemeClr val="tx1"/>
                </a:solidFill>
              </a:rPr>
              <a:t>Clery</a:t>
            </a:r>
            <a:r>
              <a:rPr lang="en-US" sz="4400" b="1" i="1" dirty="0">
                <a:solidFill>
                  <a:schemeClr val="tx1"/>
                </a:solidFill>
              </a:rPr>
              <a:t> Act</a:t>
            </a:r>
          </a:p>
        </p:txBody>
      </p:sp>
      <p:cxnSp>
        <p:nvCxnSpPr>
          <p:cNvPr id="35" name="Straight Connector 34">
            <a:extLst>
              <a:ext uri="{FF2B5EF4-FFF2-40B4-BE49-F238E27FC236}">
                <a16:creationId xmlns:a16="http://schemas.microsoft.com/office/drawing/2014/main" xmlns="" id="{68B6AB33-DFE6-4FE4-94FE-C9E25424AD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CB9B061E-9304-3F43-8497-32E43487C23A}"/>
              </a:ext>
            </a:extLst>
          </p:cNvPr>
          <p:cNvSpPr>
            <a:spLocks noGrp="1"/>
          </p:cNvSpPr>
          <p:nvPr>
            <p:ph idx="1"/>
          </p:nvPr>
        </p:nvSpPr>
        <p:spPr>
          <a:xfrm>
            <a:off x="4983164" y="960120"/>
            <a:ext cx="6833698" cy="4171278"/>
          </a:xfrm>
        </p:spPr>
        <p:txBody>
          <a:bodyPr>
            <a:normAutofit/>
          </a:bodyPr>
          <a:lstStyle/>
          <a:p>
            <a:pPr>
              <a:lnSpc>
                <a:spcPct val="110000"/>
              </a:lnSpc>
            </a:pPr>
            <a:r>
              <a:rPr lang="en-US" sz="1600" dirty="0"/>
              <a:t>The </a:t>
            </a:r>
            <a:r>
              <a:rPr lang="en-US" sz="1600" dirty="0" err="1"/>
              <a:t>Clery</a:t>
            </a:r>
            <a:r>
              <a:rPr lang="en-US" sz="1600" dirty="0"/>
              <a:t> Act (a federal law) requires college campuses to track and report certain crime statistics, including incidents of sexual violence.</a:t>
            </a:r>
          </a:p>
          <a:p>
            <a:pPr>
              <a:lnSpc>
                <a:spcPct val="110000"/>
              </a:lnSpc>
            </a:pPr>
            <a:r>
              <a:rPr lang="en-US" sz="1600" dirty="0"/>
              <a:t>All college officials who have significant responsibility for student and campus activities are required to report these crime statistics to Public Safety.</a:t>
            </a:r>
          </a:p>
          <a:p>
            <a:pPr>
              <a:lnSpc>
                <a:spcPct val="110000"/>
              </a:lnSpc>
            </a:pPr>
            <a:r>
              <a:rPr lang="en-US" sz="1600" dirty="0"/>
              <a:t>Although the incident must be reported, the identity of the complainant/victim will </a:t>
            </a:r>
            <a:r>
              <a:rPr lang="en-US" sz="1600" u="sng" dirty="0"/>
              <a:t>not</a:t>
            </a:r>
            <a:r>
              <a:rPr lang="en-US" sz="1600" dirty="0"/>
              <a:t> be reported.</a:t>
            </a:r>
          </a:p>
          <a:p>
            <a:pPr>
              <a:lnSpc>
                <a:spcPct val="110000"/>
              </a:lnSpc>
            </a:pPr>
            <a:r>
              <a:rPr lang="en-US" sz="1600" dirty="0"/>
              <a:t>Licensed or certified mental health professionals acting in this professional capacity are exempt from this reporting requirement. </a:t>
            </a:r>
          </a:p>
          <a:p>
            <a:pPr>
              <a:lnSpc>
                <a:spcPct val="110000"/>
              </a:lnSpc>
            </a:pPr>
            <a:endParaRPr lang="en-US" sz="1500" dirty="0"/>
          </a:p>
        </p:txBody>
      </p:sp>
    </p:spTree>
    <p:extLst>
      <p:ext uri="{BB962C8B-B14F-4D97-AF65-F5344CB8AC3E}">
        <p14:creationId xmlns:p14="http://schemas.microsoft.com/office/powerpoint/2010/main" val="37452712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75627FE-0AC5-4349-AC08-45A58BEC9B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7" name="Group 9">
            <a:extLst>
              <a:ext uri="{FF2B5EF4-FFF2-40B4-BE49-F238E27FC236}">
                <a16:creationId xmlns:a16="http://schemas.microsoft.com/office/drawing/2014/main" xmlns="" id="{F87AAF7B-2090-475D-9C3E-FDC03DD87A8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F2DCEC33-4B31-44BC-99CB-9E4845DC4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08" name="Freeform 6">
              <a:extLst>
                <a:ext uri="{FF2B5EF4-FFF2-40B4-BE49-F238E27FC236}">
                  <a16:creationId xmlns:a16="http://schemas.microsoft.com/office/drawing/2014/main" xmlns="" id="{204E0A10-D288-4B22-87A1-737B0A37D1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9" name="Freeform 7">
              <a:extLst>
                <a:ext uri="{FF2B5EF4-FFF2-40B4-BE49-F238E27FC236}">
                  <a16:creationId xmlns:a16="http://schemas.microsoft.com/office/drawing/2014/main" xmlns="" id="{9A3E042E-4911-425A-84BB-04BF90D07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0" name="Freeform 8">
              <a:extLst>
                <a:ext uri="{FF2B5EF4-FFF2-40B4-BE49-F238E27FC236}">
                  <a16:creationId xmlns:a16="http://schemas.microsoft.com/office/drawing/2014/main" xmlns="" id="{3A49226D-3129-4C5A-9641-3D03BEEA79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1" name="Freeform 9">
              <a:extLst>
                <a:ext uri="{FF2B5EF4-FFF2-40B4-BE49-F238E27FC236}">
                  <a16:creationId xmlns:a16="http://schemas.microsoft.com/office/drawing/2014/main" xmlns="" id="{9CC3C315-B515-4DD8-AC22-9D8417B37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1A961828-F78F-4D56-A98E-037806C63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2" name="Freeform 11">
              <a:extLst>
                <a:ext uri="{FF2B5EF4-FFF2-40B4-BE49-F238E27FC236}">
                  <a16:creationId xmlns:a16="http://schemas.microsoft.com/office/drawing/2014/main" xmlns="" id="{739D4F9D-3728-42C1-8302-452D51321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3" name="Freeform 12">
              <a:extLst>
                <a:ext uri="{FF2B5EF4-FFF2-40B4-BE49-F238E27FC236}">
                  <a16:creationId xmlns:a16="http://schemas.microsoft.com/office/drawing/2014/main" xmlns="" id="{B4D9647E-354D-4CA8-B4A7-39172E5EA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4" name="Freeform 13">
              <a:extLst>
                <a:ext uri="{FF2B5EF4-FFF2-40B4-BE49-F238E27FC236}">
                  <a16:creationId xmlns:a16="http://schemas.microsoft.com/office/drawing/2014/main" xmlns="" id="{A3EC74E0-5222-4ACC-BCEC-1AA189D3BC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5" name="Freeform 14">
              <a:extLst>
                <a:ext uri="{FF2B5EF4-FFF2-40B4-BE49-F238E27FC236}">
                  <a16:creationId xmlns:a16="http://schemas.microsoft.com/office/drawing/2014/main" xmlns="" id="{C0AE72B4-084D-42E6-ABED-5FD4650D4B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6" name="Freeform 15">
              <a:extLst>
                <a:ext uri="{FF2B5EF4-FFF2-40B4-BE49-F238E27FC236}">
                  <a16:creationId xmlns:a16="http://schemas.microsoft.com/office/drawing/2014/main" xmlns="" id="{C9D1F5DD-8D50-4098-8D2B-10E284752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7" name="Freeform 16">
              <a:extLst>
                <a:ext uri="{FF2B5EF4-FFF2-40B4-BE49-F238E27FC236}">
                  <a16:creationId xmlns:a16="http://schemas.microsoft.com/office/drawing/2014/main" xmlns="" id="{D48F3941-C3C7-4589-AA46-067F6BB2D0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8" name="Freeform 17">
              <a:extLst>
                <a:ext uri="{FF2B5EF4-FFF2-40B4-BE49-F238E27FC236}">
                  <a16:creationId xmlns:a16="http://schemas.microsoft.com/office/drawing/2014/main" xmlns="" id="{C16BBE9A-4BE3-4401-82C5-8041DB14E5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9" name="Freeform 18">
              <a:extLst>
                <a:ext uri="{FF2B5EF4-FFF2-40B4-BE49-F238E27FC236}">
                  <a16:creationId xmlns:a16="http://schemas.microsoft.com/office/drawing/2014/main" xmlns="" id="{06180330-CCD3-4D14-A652-D60C28252D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0" name="Freeform 19">
              <a:extLst>
                <a:ext uri="{FF2B5EF4-FFF2-40B4-BE49-F238E27FC236}">
                  <a16:creationId xmlns:a16="http://schemas.microsoft.com/office/drawing/2014/main" xmlns="" id="{616C90F6-4133-43A5-B47C-7750FE2819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1" name="Freeform 20">
              <a:extLst>
                <a:ext uri="{FF2B5EF4-FFF2-40B4-BE49-F238E27FC236}">
                  <a16:creationId xmlns:a16="http://schemas.microsoft.com/office/drawing/2014/main" xmlns="" id="{D7C03F90-E828-4414-8A53-92069FFB6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2" name="Freeform 21">
              <a:extLst>
                <a:ext uri="{FF2B5EF4-FFF2-40B4-BE49-F238E27FC236}">
                  <a16:creationId xmlns:a16="http://schemas.microsoft.com/office/drawing/2014/main" xmlns="" id="{6ADDE443-75AA-4F32-A2EE-272C4347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23" name="Freeform 22">
              <a:extLst>
                <a:ext uri="{FF2B5EF4-FFF2-40B4-BE49-F238E27FC236}">
                  <a16:creationId xmlns:a16="http://schemas.microsoft.com/office/drawing/2014/main" xmlns="" id="{ACD281C1-1D59-453F-A33A-D83E39EB06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4" name="Freeform 23">
              <a:extLst>
                <a:ext uri="{FF2B5EF4-FFF2-40B4-BE49-F238E27FC236}">
                  <a16:creationId xmlns:a16="http://schemas.microsoft.com/office/drawing/2014/main" xmlns="" id="{60217FAC-29FE-4D6B-9BB4-FF41AA756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5" name="Freeform 24">
              <a:extLst>
                <a:ext uri="{FF2B5EF4-FFF2-40B4-BE49-F238E27FC236}">
                  <a16:creationId xmlns:a16="http://schemas.microsoft.com/office/drawing/2014/main" xmlns="" id="{0D3CC33A-6E36-4A72-9965-8E20FB05D1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6" name="Freeform 25">
              <a:extLst>
                <a:ext uri="{FF2B5EF4-FFF2-40B4-BE49-F238E27FC236}">
                  <a16:creationId xmlns:a16="http://schemas.microsoft.com/office/drawing/2014/main" xmlns="" id="{F128F04E-05CD-4035-A32B-6E9ABAB931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xmlns="" id="{BC2574CF-1D35-4994-87BD-5A3378E1A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57FD9000-8542-B140-A9DA-D5CB9DC5EDD4}"/>
              </a:ext>
            </a:extLst>
          </p:cNvPr>
          <p:cNvSpPr>
            <a:spLocks noGrp="1"/>
          </p:cNvSpPr>
          <p:nvPr>
            <p:ph type="title"/>
          </p:nvPr>
        </p:nvSpPr>
        <p:spPr>
          <a:xfrm>
            <a:off x="645459" y="960120"/>
            <a:ext cx="3865695" cy="4171278"/>
          </a:xfrm>
        </p:spPr>
        <p:txBody>
          <a:bodyPr>
            <a:normAutofit/>
          </a:bodyPr>
          <a:lstStyle/>
          <a:p>
            <a:pPr algn="l"/>
            <a:r>
              <a:rPr lang="en-US" sz="4400" b="1" i="1" dirty="0">
                <a:solidFill>
                  <a:schemeClr val="tx1"/>
                </a:solidFill>
              </a:rPr>
              <a:t>Privacy v. Confidentiality During the Investigation Process</a:t>
            </a:r>
          </a:p>
        </p:txBody>
      </p:sp>
      <p:cxnSp>
        <p:nvCxnSpPr>
          <p:cNvPr id="35" name="Straight Connector 34">
            <a:extLst>
              <a:ext uri="{FF2B5EF4-FFF2-40B4-BE49-F238E27FC236}">
                <a16:creationId xmlns:a16="http://schemas.microsoft.com/office/drawing/2014/main" xmlns="" id="{68B6AB33-DFE6-4FE4-94FE-C9E25424AD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27" name="Content Placeholder 2">
            <a:extLst>
              <a:ext uri="{FF2B5EF4-FFF2-40B4-BE49-F238E27FC236}">
                <a16:creationId xmlns:a16="http://schemas.microsoft.com/office/drawing/2014/main" xmlns="" id="{9ED12AB1-3E4F-0640-8584-C3B8903FC2A3}"/>
              </a:ext>
            </a:extLst>
          </p:cNvPr>
          <p:cNvSpPr>
            <a:spLocks noGrp="1"/>
          </p:cNvSpPr>
          <p:nvPr>
            <p:ph idx="1"/>
          </p:nvPr>
        </p:nvSpPr>
        <p:spPr>
          <a:xfrm>
            <a:off x="4983164" y="960120"/>
            <a:ext cx="5511800" cy="4171278"/>
          </a:xfrm>
        </p:spPr>
        <p:txBody>
          <a:bodyPr>
            <a:normAutofit lnSpcReduction="10000"/>
          </a:bodyPr>
          <a:lstStyle/>
          <a:p>
            <a:pPr>
              <a:lnSpc>
                <a:spcPct val="110000"/>
              </a:lnSpc>
            </a:pPr>
            <a:r>
              <a:rPr lang="en-US" sz="1500"/>
              <a:t>After a report of an alleged incident of sexual misconduct is made to the Title IX Coordinator, a complainant may request:</a:t>
            </a:r>
          </a:p>
          <a:p>
            <a:pPr lvl="1">
              <a:lnSpc>
                <a:spcPct val="110000"/>
              </a:lnSpc>
            </a:pPr>
            <a:r>
              <a:rPr lang="en-US" sz="1500"/>
              <a:t>that the matter be investigated only to the extent possible without further revealing her/his identity or any details regarding the incident being divulged further; </a:t>
            </a:r>
          </a:p>
          <a:p>
            <a:pPr lvl="1">
              <a:lnSpc>
                <a:spcPct val="110000"/>
              </a:lnSpc>
            </a:pPr>
            <a:r>
              <a:rPr lang="en-US" sz="1500"/>
              <a:t>that no investigation into a particular incident be conducted; or</a:t>
            </a:r>
          </a:p>
          <a:p>
            <a:pPr lvl="1">
              <a:lnSpc>
                <a:spcPct val="110000"/>
              </a:lnSpc>
            </a:pPr>
            <a:r>
              <a:rPr lang="en-US" sz="1500"/>
              <a:t>that an incident not be reported to outside law enforcement. </a:t>
            </a:r>
          </a:p>
          <a:p>
            <a:pPr>
              <a:lnSpc>
                <a:spcPct val="110000"/>
              </a:lnSpc>
            </a:pPr>
            <a:r>
              <a:rPr lang="en-US" sz="1500"/>
              <a:t>In all such cases, the Title IX Coordinator will weigh the complainant’s request against the college’s obligation to provide a safe, non-discriminatory environment for all students, employees and visitors, including the complainant. </a:t>
            </a:r>
          </a:p>
          <a:p>
            <a:pPr>
              <a:lnSpc>
                <a:spcPct val="110000"/>
              </a:lnSpc>
            </a:pPr>
            <a:endParaRPr lang="en-US" sz="1500"/>
          </a:p>
        </p:txBody>
      </p:sp>
    </p:spTree>
    <p:extLst>
      <p:ext uri="{BB962C8B-B14F-4D97-AF65-F5344CB8AC3E}">
        <p14:creationId xmlns:p14="http://schemas.microsoft.com/office/powerpoint/2010/main" val="30618148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7" name="Rectangle 7">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Shape 9">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DB766646-E3C7-8C43-9CA5-9205DF005CCF}"/>
              </a:ext>
            </a:extLst>
          </p:cNvPr>
          <p:cNvSpPr>
            <a:spLocks noGrp="1"/>
          </p:cNvSpPr>
          <p:nvPr>
            <p:ph type="title"/>
          </p:nvPr>
        </p:nvSpPr>
        <p:spPr>
          <a:xfrm>
            <a:off x="7874928" y="1124998"/>
            <a:ext cx="3456122" cy="4589717"/>
          </a:xfrm>
        </p:spPr>
        <p:txBody>
          <a:bodyPr>
            <a:normAutofit/>
          </a:bodyPr>
          <a:lstStyle/>
          <a:p>
            <a:pPr algn="l"/>
            <a:r>
              <a:rPr lang="en-US" sz="4800" b="1" i="1"/>
              <a:t>The Investigation Process</a:t>
            </a:r>
          </a:p>
        </p:txBody>
      </p:sp>
      <p:sp>
        <p:nvSpPr>
          <p:cNvPr id="3" name="Content Placeholder 2">
            <a:extLst>
              <a:ext uri="{FF2B5EF4-FFF2-40B4-BE49-F238E27FC236}">
                <a16:creationId xmlns:a16="http://schemas.microsoft.com/office/drawing/2014/main" xmlns="" id="{AC4B9F4E-F301-A34E-A3B3-563D6102E998}"/>
              </a:ext>
            </a:extLst>
          </p:cNvPr>
          <p:cNvSpPr>
            <a:spLocks noGrp="1"/>
          </p:cNvSpPr>
          <p:nvPr>
            <p:ph idx="1"/>
          </p:nvPr>
        </p:nvSpPr>
        <p:spPr>
          <a:xfrm>
            <a:off x="398585" y="433754"/>
            <a:ext cx="6342184" cy="6013938"/>
          </a:xfrm>
        </p:spPr>
        <p:txBody>
          <a:bodyPr>
            <a:normAutofit/>
          </a:bodyPr>
          <a:lstStyle/>
          <a:p>
            <a:r>
              <a:rPr lang="en-US" sz="1600" dirty="0"/>
              <a:t>For investigations, the Title IX Coordinator will investigate a complaint in a fair, thorough and impartial manner, generally within 120 days:</a:t>
            </a:r>
          </a:p>
          <a:p>
            <a:pPr>
              <a:buNone/>
            </a:pPr>
            <a:r>
              <a:rPr lang="en-US" sz="1600" dirty="0"/>
              <a:t>		-Parties and Witnesses interviewed</a:t>
            </a:r>
          </a:p>
          <a:p>
            <a:pPr>
              <a:buNone/>
            </a:pPr>
            <a:r>
              <a:rPr lang="en-US" sz="1600" dirty="0"/>
              <a:t>		-Credibility assessments</a:t>
            </a:r>
          </a:p>
          <a:p>
            <a:pPr>
              <a:buNone/>
            </a:pPr>
            <a:r>
              <a:rPr lang="en-US" sz="1600" dirty="0"/>
              <a:t>		-Documents reviewed</a:t>
            </a:r>
          </a:p>
          <a:p>
            <a:pPr>
              <a:buNone/>
            </a:pPr>
            <a:r>
              <a:rPr lang="en-US" sz="1600" dirty="0"/>
              <a:t>		- Preponderance of evidence standard</a:t>
            </a:r>
          </a:p>
          <a:p>
            <a:endParaRPr lang="en-US" sz="1600" dirty="0"/>
          </a:p>
          <a:p>
            <a:pPr marL="342900" indent="-342900">
              <a:buFont typeface="Arial" panose="020B0604020202020204" pitchFamily="34" charset="0"/>
              <a:buChar char="•"/>
            </a:pPr>
            <a:r>
              <a:rPr lang="en-US" sz="1600" dirty="0"/>
              <a:t>Reasonable Determination </a:t>
            </a:r>
            <a:r>
              <a:rPr lang="en-US" sz="1600" b="1" dirty="0"/>
              <a:t>based on </a:t>
            </a:r>
            <a:r>
              <a:rPr lang="en-US" sz="1600" dirty="0"/>
              <a:t>evidence presented- substantiated or unsubstantiated </a:t>
            </a:r>
          </a:p>
          <a:p>
            <a:pPr marL="342900" indent="-342900">
              <a:buFont typeface="Arial" panose="020B0604020202020204" pitchFamily="34" charset="0"/>
              <a:buChar char="•"/>
            </a:pPr>
            <a:r>
              <a:rPr lang="en-US" sz="1600" dirty="0"/>
              <a:t>Investigation report may be submitted directly for adjudication or to the College President upon completion of the investigation, depending on whether the case was investigated as a Title IX Sexual Harassment case or Non-Title IX Sexual Misconduct case. </a:t>
            </a:r>
          </a:p>
        </p:txBody>
      </p:sp>
    </p:spTree>
    <p:extLst>
      <p:ext uri="{BB962C8B-B14F-4D97-AF65-F5344CB8AC3E}">
        <p14:creationId xmlns:p14="http://schemas.microsoft.com/office/powerpoint/2010/main" val="28449503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9286C5E0-17A1-5B4F-BE1D-7D8D6418099D}"/>
              </a:ext>
            </a:extLst>
          </p:cNvPr>
          <p:cNvSpPr>
            <a:spLocks noGrp="1"/>
          </p:cNvSpPr>
          <p:nvPr>
            <p:ph type="title"/>
          </p:nvPr>
        </p:nvSpPr>
        <p:spPr>
          <a:xfrm>
            <a:off x="7874928" y="1124998"/>
            <a:ext cx="3456122" cy="4589717"/>
          </a:xfrm>
        </p:spPr>
        <p:txBody>
          <a:bodyPr>
            <a:normAutofit/>
          </a:bodyPr>
          <a:lstStyle/>
          <a:p>
            <a:pPr algn="l"/>
            <a:r>
              <a:rPr lang="en-US" sz="4800" b="1" i="1"/>
              <a:t>Informal Resolution</a:t>
            </a:r>
          </a:p>
        </p:txBody>
      </p:sp>
      <p:sp>
        <p:nvSpPr>
          <p:cNvPr id="3" name="Content Placeholder 2">
            <a:extLst>
              <a:ext uri="{FF2B5EF4-FFF2-40B4-BE49-F238E27FC236}">
                <a16:creationId xmlns:a16="http://schemas.microsoft.com/office/drawing/2014/main" xmlns="" id="{6019A938-EEA1-8045-B669-15C830839311}"/>
              </a:ext>
            </a:extLst>
          </p:cNvPr>
          <p:cNvSpPr>
            <a:spLocks noGrp="1"/>
          </p:cNvSpPr>
          <p:nvPr>
            <p:ph idx="1"/>
          </p:nvPr>
        </p:nvSpPr>
        <p:spPr>
          <a:xfrm>
            <a:off x="410309" y="422031"/>
            <a:ext cx="6529030" cy="5978769"/>
          </a:xfrm>
        </p:spPr>
        <p:txBody>
          <a:bodyPr>
            <a:normAutofit/>
          </a:bodyPr>
          <a:lstStyle/>
          <a:p>
            <a:r>
              <a:rPr lang="en-US" sz="1600" dirty="0"/>
              <a:t>Informal Resolution is an option available to the parties and may be used in instances involving sexual assault.</a:t>
            </a:r>
          </a:p>
          <a:p>
            <a:r>
              <a:rPr lang="en-US" sz="1600" dirty="0"/>
              <a:t>The Title IX Coordinator can offer the complainant and respondent the opportunity to participate in informal resolution instead of the formal investigatory and adjudicatory process.</a:t>
            </a:r>
          </a:p>
          <a:p>
            <a:r>
              <a:rPr lang="en-US" sz="1600" dirty="0"/>
              <a:t>Parties have the right to end the process at anytime.  </a:t>
            </a:r>
          </a:p>
          <a:p>
            <a:r>
              <a:rPr lang="en-US" sz="1600" dirty="0"/>
              <a:t>Even if both parties agree to the resolution, the Title IX Coordinator must sign-off on the resolution for it to be final. Once the resolution has been signed by all the parties, it is considered final. </a:t>
            </a:r>
          </a:p>
          <a:p>
            <a:endParaRPr lang="en-US" sz="1600" dirty="0"/>
          </a:p>
        </p:txBody>
      </p:sp>
    </p:spTree>
    <p:extLst>
      <p:ext uri="{BB962C8B-B14F-4D97-AF65-F5344CB8AC3E}">
        <p14:creationId xmlns:p14="http://schemas.microsoft.com/office/powerpoint/2010/main" val="1969813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xmlns="" id="{D75627FE-0AC5-4349-AC08-45A58BEC9B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xmlns="" id="{F87AAF7B-2090-475D-9C3E-FDC03DD87A8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60" name="Freeform 5">
              <a:extLst>
                <a:ext uri="{FF2B5EF4-FFF2-40B4-BE49-F238E27FC236}">
                  <a16:creationId xmlns:a16="http://schemas.microsoft.com/office/drawing/2014/main" xmlns="" id="{F2DCEC33-4B31-44BC-99CB-9E4845DC4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42" name="Freeform 6">
              <a:extLst>
                <a:ext uri="{FF2B5EF4-FFF2-40B4-BE49-F238E27FC236}">
                  <a16:creationId xmlns:a16="http://schemas.microsoft.com/office/drawing/2014/main" xmlns="" id="{204E0A10-D288-4B22-87A1-737B0A37D1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3" name="Freeform 7">
              <a:extLst>
                <a:ext uri="{FF2B5EF4-FFF2-40B4-BE49-F238E27FC236}">
                  <a16:creationId xmlns:a16="http://schemas.microsoft.com/office/drawing/2014/main" xmlns="" id="{9A3E042E-4911-425A-84BB-04BF90D07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8">
              <a:extLst>
                <a:ext uri="{FF2B5EF4-FFF2-40B4-BE49-F238E27FC236}">
                  <a16:creationId xmlns:a16="http://schemas.microsoft.com/office/drawing/2014/main" xmlns="" id="{3A49226D-3129-4C5A-9641-3D03BEEA79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4" name="Freeform 9">
              <a:extLst>
                <a:ext uri="{FF2B5EF4-FFF2-40B4-BE49-F238E27FC236}">
                  <a16:creationId xmlns:a16="http://schemas.microsoft.com/office/drawing/2014/main" xmlns="" id="{9CC3C315-B515-4DD8-AC22-9D8417B37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5" name="Freeform 10">
              <a:extLst>
                <a:ext uri="{FF2B5EF4-FFF2-40B4-BE49-F238E27FC236}">
                  <a16:creationId xmlns:a16="http://schemas.microsoft.com/office/drawing/2014/main" xmlns="" id="{1A961828-F78F-4D56-A98E-037806C63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5" name="Freeform 11">
              <a:extLst>
                <a:ext uri="{FF2B5EF4-FFF2-40B4-BE49-F238E27FC236}">
                  <a16:creationId xmlns:a16="http://schemas.microsoft.com/office/drawing/2014/main" xmlns="" id="{739D4F9D-3728-42C1-8302-452D51321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6" name="Freeform 12">
              <a:extLst>
                <a:ext uri="{FF2B5EF4-FFF2-40B4-BE49-F238E27FC236}">
                  <a16:creationId xmlns:a16="http://schemas.microsoft.com/office/drawing/2014/main" xmlns="" id="{B4D9647E-354D-4CA8-B4A7-39172E5EA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7" name="Freeform 13">
              <a:extLst>
                <a:ext uri="{FF2B5EF4-FFF2-40B4-BE49-F238E27FC236}">
                  <a16:creationId xmlns:a16="http://schemas.microsoft.com/office/drawing/2014/main" xmlns="" id="{A3EC74E0-5222-4ACC-BCEC-1AA189D3BC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8" name="Freeform 14">
              <a:extLst>
                <a:ext uri="{FF2B5EF4-FFF2-40B4-BE49-F238E27FC236}">
                  <a16:creationId xmlns:a16="http://schemas.microsoft.com/office/drawing/2014/main" xmlns="" id="{C0AE72B4-084D-42E6-ABED-5FD4650D4B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9" name="Freeform 15">
              <a:extLst>
                <a:ext uri="{FF2B5EF4-FFF2-40B4-BE49-F238E27FC236}">
                  <a16:creationId xmlns:a16="http://schemas.microsoft.com/office/drawing/2014/main" xmlns="" id="{C9D1F5DD-8D50-4098-8D2B-10E284752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0" name="Freeform 16">
              <a:extLst>
                <a:ext uri="{FF2B5EF4-FFF2-40B4-BE49-F238E27FC236}">
                  <a16:creationId xmlns:a16="http://schemas.microsoft.com/office/drawing/2014/main" xmlns="" id="{D48F3941-C3C7-4589-AA46-067F6BB2D0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1" name="Freeform 17">
              <a:extLst>
                <a:ext uri="{FF2B5EF4-FFF2-40B4-BE49-F238E27FC236}">
                  <a16:creationId xmlns:a16="http://schemas.microsoft.com/office/drawing/2014/main" xmlns="" id="{C16BBE9A-4BE3-4401-82C5-8041DB14E5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2" name="Freeform 18">
              <a:extLst>
                <a:ext uri="{FF2B5EF4-FFF2-40B4-BE49-F238E27FC236}">
                  <a16:creationId xmlns:a16="http://schemas.microsoft.com/office/drawing/2014/main" xmlns="" id="{06180330-CCD3-4D14-A652-D60C28252D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3" name="Freeform 19">
              <a:extLst>
                <a:ext uri="{FF2B5EF4-FFF2-40B4-BE49-F238E27FC236}">
                  <a16:creationId xmlns:a16="http://schemas.microsoft.com/office/drawing/2014/main" xmlns="" id="{616C90F6-4133-43A5-B47C-7750FE2819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4" name="Freeform 20">
              <a:extLst>
                <a:ext uri="{FF2B5EF4-FFF2-40B4-BE49-F238E27FC236}">
                  <a16:creationId xmlns:a16="http://schemas.microsoft.com/office/drawing/2014/main" xmlns="" id="{D7C03F90-E828-4414-8A53-92069FFB6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55" name="Freeform 21">
              <a:extLst>
                <a:ext uri="{FF2B5EF4-FFF2-40B4-BE49-F238E27FC236}">
                  <a16:creationId xmlns:a16="http://schemas.microsoft.com/office/drawing/2014/main" xmlns="" id="{6ADDE443-75AA-4F32-A2EE-272C4347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56" name="Freeform 22">
              <a:extLst>
                <a:ext uri="{FF2B5EF4-FFF2-40B4-BE49-F238E27FC236}">
                  <a16:creationId xmlns:a16="http://schemas.microsoft.com/office/drawing/2014/main" xmlns="" id="{ACD281C1-1D59-453F-A33A-D83E39EB06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7" name="Freeform 23">
              <a:extLst>
                <a:ext uri="{FF2B5EF4-FFF2-40B4-BE49-F238E27FC236}">
                  <a16:creationId xmlns:a16="http://schemas.microsoft.com/office/drawing/2014/main" xmlns="" id="{60217FAC-29FE-4D6B-9BB4-FF41AA756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8" name="Freeform 24">
              <a:extLst>
                <a:ext uri="{FF2B5EF4-FFF2-40B4-BE49-F238E27FC236}">
                  <a16:creationId xmlns:a16="http://schemas.microsoft.com/office/drawing/2014/main" xmlns="" id="{0D3CC33A-6E36-4A72-9965-8E20FB05D1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9" name="Freeform 25">
              <a:extLst>
                <a:ext uri="{FF2B5EF4-FFF2-40B4-BE49-F238E27FC236}">
                  <a16:creationId xmlns:a16="http://schemas.microsoft.com/office/drawing/2014/main" xmlns="" id="{F128F04E-05CD-4035-A32B-6E9ABAB931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60" name="Rectangle 81">
            <a:extLst>
              <a:ext uri="{FF2B5EF4-FFF2-40B4-BE49-F238E27FC236}">
                <a16:creationId xmlns:a16="http://schemas.microsoft.com/office/drawing/2014/main" xmlns="" id="{BC2574CF-1D35-4994-87BD-5A3378E1A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5901" y="960120"/>
            <a:ext cx="4295254" cy="4171278"/>
          </a:xfrm>
        </p:spPr>
        <p:txBody>
          <a:bodyPr>
            <a:normAutofit/>
          </a:bodyPr>
          <a:lstStyle/>
          <a:p>
            <a:pPr algn="l"/>
            <a:r>
              <a:rPr lang="en-US" sz="4400" b="1" i="1" dirty="0">
                <a:solidFill>
                  <a:schemeClr val="tx1"/>
                </a:solidFill>
              </a:rPr>
              <a:t>Who Must Take SPARC</a:t>
            </a:r>
          </a:p>
        </p:txBody>
      </p:sp>
      <p:cxnSp>
        <p:nvCxnSpPr>
          <p:cNvPr id="84" name="Straight Connector 83">
            <a:extLst>
              <a:ext uri="{FF2B5EF4-FFF2-40B4-BE49-F238E27FC236}">
                <a16:creationId xmlns:a16="http://schemas.microsoft.com/office/drawing/2014/main" xmlns="" id="{68B6AB33-DFE6-4FE4-94FE-C9E25424AD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61" name="Content Placeholder 2"/>
          <p:cNvSpPr>
            <a:spLocks noGrp="1"/>
          </p:cNvSpPr>
          <p:nvPr>
            <p:ph idx="1"/>
          </p:nvPr>
        </p:nvSpPr>
        <p:spPr>
          <a:xfrm>
            <a:off x="4828829" y="332423"/>
            <a:ext cx="7256808" cy="5589300"/>
          </a:xfrm>
        </p:spPr>
        <p:txBody>
          <a:bodyPr>
            <a:noAutofit/>
          </a:bodyPr>
          <a:lstStyle/>
          <a:p>
            <a:pPr>
              <a:lnSpc>
                <a:spcPct val="110000"/>
              </a:lnSpc>
              <a:spcBef>
                <a:spcPts val="0"/>
              </a:spcBef>
              <a:spcAft>
                <a:spcPts val="800"/>
              </a:spcAft>
            </a:pPr>
            <a:r>
              <a:rPr lang="en-US" sz="1600" dirty="0"/>
              <a:t>All </a:t>
            </a:r>
            <a:r>
              <a:rPr lang="en-US" sz="1600" b="1" dirty="0"/>
              <a:t>new and transfer students </a:t>
            </a:r>
            <a:r>
              <a:rPr lang="en-US" sz="1600" dirty="0"/>
              <a:t>must take SPARC </a:t>
            </a:r>
            <a:r>
              <a:rPr lang="en-US" sz="1600" b="1" dirty="0"/>
              <a:t>when they initially enter the college. </a:t>
            </a:r>
            <a:endParaRPr lang="en-US" sz="1600" dirty="0"/>
          </a:p>
          <a:p>
            <a:pPr>
              <a:lnSpc>
                <a:spcPct val="110000"/>
              </a:lnSpc>
              <a:spcBef>
                <a:spcPts val="0"/>
              </a:spcBef>
              <a:spcAft>
                <a:spcPts val="800"/>
              </a:spcAft>
            </a:pPr>
            <a:r>
              <a:rPr lang="en-US" sz="1600" b="1" dirty="0"/>
              <a:t>Other Specific Groups that Must Take SPARC: Student-athletes</a:t>
            </a:r>
            <a:r>
              <a:rPr lang="en-US" sz="1600" dirty="0"/>
              <a:t>, students who study abroad (domestic/international), Heads of Student Organizations, and other designated campus groups depending on campus.</a:t>
            </a:r>
          </a:p>
          <a:p>
            <a:pPr>
              <a:lnSpc>
                <a:spcPct val="110000"/>
              </a:lnSpc>
              <a:spcBef>
                <a:spcPts val="0"/>
              </a:spcBef>
              <a:spcAft>
                <a:spcPts val="800"/>
              </a:spcAft>
            </a:pPr>
            <a:r>
              <a:rPr lang="en-US" sz="1600" b="1" dirty="0"/>
              <a:t>Frequency</a:t>
            </a:r>
            <a:r>
              <a:rPr lang="en-US" sz="1600" dirty="0"/>
              <a:t>: Student Athletes must be trained annually, even if they previously had been trained, but, if a student is going on a CUNY sponsored trip twice within an academic year, they only have to be trained once. </a:t>
            </a:r>
          </a:p>
          <a:p>
            <a:pPr>
              <a:lnSpc>
                <a:spcPct val="110000"/>
              </a:lnSpc>
              <a:spcBef>
                <a:spcPts val="0"/>
              </a:spcBef>
              <a:spcAft>
                <a:spcPts val="800"/>
              </a:spcAft>
            </a:pPr>
            <a:r>
              <a:rPr lang="en-US" sz="1600" b="1" dirty="0"/>
              <a:t>Student-Athletes</a:t>
            </a:r>
            <a:r>
              <a:rPr lang="en-US" sz="1600" dirty="0"/>
              <a:t>: Must be trained before they participate in intercollegiate competition</a:t>
            </a:r>
          </a:p>
          <a:p>
            <a:pPr>
              <a:lnSpc>
                <a:spcPct val="110000"/>
              </a:lnSpc>
              <a:spcBef>
                <a:spcPts val="0"/>
              </a:spcBef>
              <a:spcAft>
                <a:spcPts val="800"/>
              </a:spcAft>
            </a:pPr>
            <a:r>
              <a:rPr lang="en-US" sz="1600" dirty="0"/>
              <a:t>Based on compliance requirements, the Central Office of Student Affairs will be auditing student athlete records in D2, D3, and NJCAA schools to ensure compliance with the SPARC requirement</a:t>
            </a:r>
            <a:endParaRPr lang="en-US" sz="1300" b="1" dirty="0"/>
          </a:p>
        </p:txBody>
      </p:sp>
    </p:spTree>
    <p:extLst>
      <p:ext uri="{BB962C8B-B14F-4D97-AF65-F5344CB8AC3E}">
        <p14:creationId xmlns:p14="http://schemas.microsoft.com/office/powerpoint/2010/main" val="28490424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3C5918A-1DC5-4CF3-AA27-00AA3088AA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xmlns="" id="{B786683A-6FD6-4BF7-B3B0-DC39767739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xmlns="" id="{05169E50-59FB-4AEE-B61D-44A882A4C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xmlns="" id="{117C30F0-5A38-4B60-B632-3AF7C2780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xmlns="" id="{A200CBA5-3F2B-4AAC-9F86-99AFECC19C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24D6829F-3DD0-5340-926C-2A0A720930F7}"/>
              </a:ext>
            </a:extLst>
          </p:cNvPr>
          <p:cNvSpPr>
            <a:spLocks noGrp="1"/>
          </p:cNvSpPr>
          <p:nvPr>
            <p:ph type="title"/>
          </p:nvPr>
        </p:nvSpPr>
        <p:spPr>
          <a:xfrm>
            <a:off x="7874928" y="1124998"/>
            <a:ext cx="3456122" cy="4589717"/>
          </a:xfrm>
        </p:spPr>
        <p:txBody>
          <a:bodyPr>
            <a:normAutofit/>
          </a:bodyPr>
          <a:lstStyle/>
          <a:p>
            <a:pPr algn="l"/>
            <a:r>
              <a:rPr lang="en-US" sz="4800" b="1" i="1"/>
              <a:t>Filing an External Complaint</a:t>
            </a:r>
          </a:p>
        </p:txBody>
      </p:sp>
      <p:sp>
        <p:nvSpPr>
          <p:cNvPr id="3" name="Content Placeholder 2">
            <a:extLst>
              <a:ext uri="{FF2B5EF4-FFF2-40B4-BE49-F238E27FC236}">
                <a16:creationId xmlns:a16="http://schemas.microsoft.com/office/drawing/2014/main" xmlns="" id="{78368B09-8674-FD44-B757-850117DBE4A1}"/>
              </a:ext>
            </a:extLst>
          </p:cNvPr>
          <p:cNvSpPr>
            <a:spLocks noGrp="1"/>
          </p:cNvSpPr>
          <p:nvPr>
            <p:ph idx="1"/>
          </p:nvPr>
        </p:nvSpPr>
        <p:spPr>
          <a:xfrm>
            <a:off x="234463" y="794041"/>
            <a:ext cx="6704876" cy="5571589"/>
          </a:xfrm>
        </p:spPr>
        <p:txBody>
          <a:bodyPr>
            <a:noAutofit/>
          </a:bodyPr>
          <a:lstStyle/>
          <a:p>
            <a:pPr>
              <a:lnSpc>
                <a:spcPct val="110000"/>
              </a:lnSpc>
            </a:pPr>
            <a:r>
              <a:rPr lang="en-US" sz="1400" dirty="0"/>
              <a:t>The following federal, state, and local agencies enforce laws against sexual misconduct or sex discrimination.  If you are a victim of sexual misconduct or sex discrimination, you may file an external complaint with these agencies, or you may file litigation in a court of competent jurisdiction.  Depending on the forum, the time that you have to file may vary based on the applicable statutes of limitations.</a:t>
            </a:r>
          </a:p>
          <a:p>
            <a:pPr>
              <a:lnSpc>
                <a:spcPct val="110000"/>
              </a:lnSpc>
            </a:pPr>
            <a:endParaRPr lang="en-US" sz="1400" dirty="0"/>
          </a:p>
          <a:p>
            <a:pPr lvl="0">
              <a:lnSpc>
                <a:spcPct val="110000"/>
              </a:lnSpc>
            </a:pPr>
            <a:r>
              <a:rPr lang="en-US" sz="1400" dirty="0"/>
              <a:t>New York City Commission on Human Rights, </a:t>
            </a:r>
          </a:p>
          <a:p>
            <a:pPr>
              <a:lnSpc>
                <a:spcPct val="110000"/>
              </a:lnSpc>
            </a:pPr>
            <a:r>
              <a:rPr lang="en-US" sz="1400" u="sng" dirty="0">
                <a:hlinkClick r:id="rId2" tooltip="Web Link for N.Y.C. Commission on Human Rights"/>
              </a:rPr>
              <a:t>http://www1.nyc.gov/site/cchr/index.page</a:t>
            </a:r>
            <a:endParaRPr lang="en-US" sz="1400" dirty="0"/>
          </a:p>
          <a:p>
            <a:pPr lvl="0">
              <a:lnSpc>
                <a:spcPct val="110000"/>
              </a:lnSpc>
            </a:pPr>
            <a:r>
              <a:rPr lang="en-US" sz="1400" dirty="0"/>
              <a:t>New York State Division on Human Rights, </a:t>
            </a:r>
          </a:p>
          <a:p>
            <a:pPr>
              <a:lnSpc>
                <a:spcPct val="110000"/>
              </a:lnSpc>
            </a:pPr>
            <a:r>
              <a:rPr lang="en-US" sz="1400" u="sng" dirty="0">
                <a:hlinkClick r:id="rId3" tooltip="Web Link for N.Y. State Division on Human Rights"/>
              </a:rPr>
              <a:t>http://www.dhr.ny.gov/</a:t>
            </a:r>
            <a:endParaRPr lang="en-US" sz="1400" dirty="0"/>
          </a:p>
          <a:p>
            <a:pPr lvl="0">
              <a:lnSpc>
                <a:spcPct val="110000"/>
              </a:lnSpc>
            </a:pPr>
            <a:r>
              <a:rPr lang="en-US" sz="1400" dirty="0"/>
              <a:t>U.S. Equal Employment Opportunity Commission, </a:t>
            </a:r>
          </a:p>
          <a:p>
            <a:pPr>
              <a:lnSpc>
                <a:spcPct val="110000"/>
              </a:lnSpc>
            </a:pPr>
            <a:r>
              <a:rPr lang="en-US" sz="1400" u="sng" dirty="0">
                <a:hlinkClick r:id="rId4" tooltip="Web Link for U.S. Equal Employment Opportunity Commission"/>
              </a:rPr>
              <a:t>http://www.eeoc.gov/</a:t>
            </a:r>
            <a:endParaRPr lang="en-US" sz="1400" dirty="0"/>
          </a:p>
          <a:p>
            <a:pPr lvl="0">
              <a:lnSpc>
                <a:spcPct val="110000"/>
              </a:lnSpc>
            </a:pPr>
            <a:r>
              <a:rPr lang="en-US" sz="1400" dirty="0"/>
              <a:t>United States Department of Justice, </a:t>
            </a:r>
          </a:p>
          <a:p>
            <a:pPr>
              <a:lnSpc>
                <a:spcPct val="110000"/>
              </a:lnSpc>
            </a:pPr>
            <a:r>
              <a:rPr lang="en-US" sz="1400" u="sng" dirty="0">
                <a:hlinkClick r:id="rId5" tooltip="Web Link for U.S. Department of Justice"/>
              </a:rPr>
              <a:t>http://www.justice.gov/</a:t>
            </a:r>
            <a:endParaRPr lang="en-US" sz="1400" dirty="0"/>
          </a:p>
          <a:p>
            <a:pPr lvl="0">
              <a:lnSpc>
                <a:spcPct val="110000"/>
              </a:lnSpc>
            </a:pPr>
            <a:r>
              <a:rPr lang="en-US" sz="1400" dirty="0"/>
              <a:t>United States Department of Education, Office for Civil Rights, </a:t>
            </a:r>
          </a:p>
          <a:p>
            <a:pPr>
              <a:lnSpc>
                <a:spcPct val="110000"/>
              </a:lnSpc>
            </a:pPr>
            <a:r>
              <a:rPr lang="en-US" sz="1400" u="sng" dirty="0">
                <a:hlinkClick r:id="rId6" tooltip="Web Link for U.S. Department of Education Office for Civil Rights"/>
              </a:rPr>
              <a:t>http://www2.ed.gov/ocr</a:t>
            </a:r>
            <a:endParaRPr lang="en-US" sz="1400" dirty="0"/>
          </a:p>
          <a:p>
            <a:pPr>
              <a:lnSpc>
                <a:spcPct val="110000"/>
              </a:lnSpc>
            </a:pPr>
            <a:endParaRPr lang="en-US" sz="1400" dirty="0"/>
          </a:p>
        </p:txBody>
      </p:sp>
    </p:spTree>
    <p:extLst>
      <p:ext uri="{BB962C8B-B14F-4D97-AF65-F5344CB8AC3E}">
        <p14:creationId xmlns:p14="http://schemas.microsoft.com/office/powerpoint/2010/main" val="11738924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6BDBA639-2A71-4A60-A71A-FF1836F546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xmlns="" id="{5E208A8B-5EBD-4532-BE72-26414FA7CF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13" name="Freeform 5">
              <a:extLst>
                <a:ext uri="{FF2B5EF4-FFF2-40B4-BE49-F238E27FC236}">
                  <a16:creationId xmlns:a16="http://schemas.microsoft.com/office/drawing/2014/main" xmlns="" id="{15D09196-B338-4AB5-A71B-CFD5FFCA62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xmlns="" id="{F50B4463-128A-4677-A285-C017E6C543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xmlns="" id="{1D9B95CD-F023-4DFA-9678-1E02713F74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xmlns="" id="{1DDF47A8-BE7B-43F3-A500-F5A4656D83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xmlns="" id="{2DD394DE-76FB-42F8-85F2-FD436F4232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xmlns="" id="{B95F2EFB-87E6-4400-AAF3-7EB8B4F1561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xmlns="" id="{1D463476-2BC7-418C-9D6F-51444B11A7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xmlns="" id="{24011122-2495-478A-81BF-ABBDEA1DA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xmlns="" id="{C79E87C5-E5B3-476B-B539-FC9CF4A33B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xmlns="" id="{956029CA-2B38-434D-9044-5FF3A1ECD1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xmlns="" id="{9514CFB6-E8DB-43DC-B1CD-9CC2D4B276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xmlns="" id="{BD8C1FC8-E550-45BE-9F30-822BAB3781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xmlns="" id="{D1646B5D-A7B7-41EC-9591-0E0C0F4F94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xmlns="" id="{E2118E93-481E-4843-987E-378187AA37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xmlns="" id="{77038464-F4E2-47EC-A87F-18469191E3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xmlns="" id="{FB3BBEB1-E146-408F-95B7-EE2F269DE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xmlns="" id="{C765B285-56EC-47FC-B116-274EBBD61A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xmlns="" id="{CB4A6191-6913-42EA-905E-8A174AE2C9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xmlns="" id="{8ADEEF92-F481-475A-845C-5E940F0D55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Freeform: Shape 32">
            <a:extLst>
              <a:ext uri="{FF2B5EF4-FFF2-40B4-BE49-F238E27FC236}">
                <a16:creationId xmlns:a16="http://schemas.microsoft.com/office/drawing/2014/main" xmlns="" id="{D9C506D7-84CB-4057-A44A-465313E785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Oval 32">
            <a:extLst>
              <a:ext uri="{FF2B5EF4-FFF2-40B4-BE49-F238E27FC236}">
                <a16:creationId xmlns:a16="http://schemas.microsoft.com/office/drawing/2014/main" xmlns="" id="{7842FC68-61FD-4700-8A22-BB8B071884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xmlns="" id="{756AA39B-5284-5347-BC06-673DD7F8FE0E}"/>
              </a:ext>
            </a:extLst>
          </p:cNvPr>
          <p:cNvSpPr>
            <a:spLocks noGrp="1"/>
          </p:cNvSpPr>
          <p:nvPr>
            <p:ph type="ctrTitle"/>
          </p:nvPr>
        </p:nvSpPr>
        <p:spPr>
          <a:xfrm>
            <a:off x="2616277" y="2061838"/>
            <a:ext cx="6959446" cy="1662475"/>
          </a:xfrm>
        </p:spPr>
        <p:txBody>
          <a:bodyPr>
            <a:normAutofit/>
          </a:bodyPr>
          <a:lstStyle/>
          <a:p>
            <a:r>
              <a:rPr lang="en-US" sz="4800" b="1" i="1" dirty="0"/>
              <a:t>The Disciplinary Process</a:t>
            </a:r>
          </a:p>
        </p:txBody>
      </p:sp>
      <p:sp>
        <p:nvSpPr>
          <p:cNvPr id="5" name="Subtitle 4">
            <a:extLst>
              <a:ext uri="{FF2B5EF4-FFF2-40B4-BE49-F238E27FC236}">
                <a16:creationId xmlns:a16="http://schemas.microsoft.com/office/drawing/2014/main" xmlns="" id="{CD801954-A36B-9A4C-8182-3578C005EB16}"/>
              </a:ext>
            </a:extLst>
          </p:cNvPr>
          <p:cNvSpPr>
            <a:spLocks noGrp="1"/>
          </p:cNvSpPr>
          <p:nvPr>
            <p:ph type="subTitle" idx="1"/>
          </p:nvPr>
        </p:nvSpPr>
        <p:spPr>
          <a:xfrm>
            <a:off x="3388938" y="3783690"/>
            <a:ext cx="5414125" cy="1196717"/>
          </a:xfrm>
        </p:spPr>
        <p:txBody>
          <a:bodyPr>
            <a:normAutofit/>
          </a:bodyPr>
          <a:lstStyle/>
          <a:p>
            <a:pPr algn="r"/>
            <a:r>
              <a:rPr lang="en-US" sz="2000" dirty="0">
                <a:sym typeface="Wingdings" pitchFamily="2" charset="2"/>
              </a:rPr>
              <a:t> </a:t>
            </a:r>
            <a:r>
              <a:rPr lang="en-US" sz="2000" dirty="0"/>
              <a:t>Employee &amp; Student Disciplinary Process for Violations of the Policy on Sexual Misconduct</a:t>
            </a:r>
          </a:p>
        </p:txBody>
      </p:sp>
    </p:spTree>
    <p:extLst>
      <p:ext uri="{BB962C8B-B14F-4D97-AF65-F5344CB8AC3E}">
        <p14:creationId xmlns:p14="http://schemas.microsoft.com/office/powerpoint/2010/main" val="1968242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48149B-5627-BB4C-82C8-C8217F36A529}"/>
              </a:ext>
            </a:extLst>
          </p:cNvPr>
          <p:cNvSpPr>
            <a:spLocks noGrp="1"/>
          </p:cNvSpPr>
          <p:nvPr>
            <p:ph type="title"/>
          </p:nvPr>
        </p:nvSpPr>
        <p:spPr/>
        <p:txBody>
          <a:bodyPr/>
          <a:lstStyle/>
          <a:p>
            <a:pPr algn="l"/>
            <a:r>
              <a:rPr lang="en-US" b="1" i="1" dirty="0"/>
              <a:t>How are Penalties Imposed?</a:t>
            </a:r>
          </a:p>
        </p:txBody>
      </p:sp>
      <p:sp>
        <p:nvSpPr>
          <p:cNvPr id="3" name="Content Placeholder 2">
            <a:extLst>
              <a:ext uri="{FF2B5EF4-FFF2-40B4-BE49-F238E27FC236}">
                <a16:creationId xmlns:a16="http://schemas.microsoft.com/office/drawing/2014/main" xmlns="" id="{E7FEDD1B-90AB-3547-8883-AC44E7A48A31}"/>
              </a:ext>
            </a:extLst>
          </p:cNvPr>
          <p:cNvSpPr>
            <a:spLocks noGrp="1"/>
          </p:cNvSpPr>
          <p:nvPr>
            <p:ph idx="1"/>
          </p:nvPr>
        </p:nvSpPr>
        <p:spPr>
          <a:xfrm>
            <a:off x="4953480" y="953835"/>
            <a:ext cx="6968889" cy="5248622"/>
          </a:xfrm>
        </p:spPr>
        <p:txBody>
          <a:bodyPr/>
          <a:lstStyle/>
          <a:p>
            <a:r>
              <a:rPr lang="en-US" dirty="0"/>
              <a:t>When it is determined that a student or employee engaged in sexual misconduct, the College will take all necessary steps to pursue discipline in accordance with the applicable procedures in CUNY’s Bylaws and in its employment contracts.  </a:t>
            </a:r>
          </a:p>
          <a:p>
            <a:r>
              <a:rPr lang="en-US" dirty="0"/>
              <a:t>The disciplinary process will depend on the employee’s underlying title and accompanying contract.</a:t>
            </a:r>
          </a:p>
          <a:p>
            <a:pPr marL="0" indent="0">
              <a:buNone/>
            </a:pPr>
            <a:endParaRPr lang="en-US" dirty="0"/>
          </a:p>
        </p:txBody>
      </p:sp>
    </p:spTree>
    <p:extLst>
      <p:ext uri="{BB962C8B-B14F-4D97-AF65-F5344CB8AC3E}">
        <p14:creationId xmlns:p14="http://schemas.microsoft.com/office/powerpoint/2010/main" val="27222485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E2366EBA-92FD-44AE-87A9-25E5135EB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9">
            <a:extLst>
              <a:ext uri="{FF2B5EF4-FFF2-40B4-BE49-F238E27FC236}">
                <a16:creationId xmlns:a16="http://schemas.microsoft.com/office/drawing/2014/main" xmlns="" id="{B437F5FC-01F7-4EB4-81E7-C27D917E95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4B0CFF10-4805-4BFA-961B-1F60DAEB94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6">
              <a:extLst>
                <a:ext uri="{FF2B5EF4-FFF2-40B4-BE49-F238E27FC236}">
                  <a16:creationId xmlns:a16="http://schemas.microsoft.com/office/drawing/2014/main" xmlns="" id="{BE054536-C03E-4857-B4AE-D687A58F9A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FE33E51C-23D8-43F5-98C4-A2ED2C4C99C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8">
              <a:extLst>
                <a:ext uri="{FF2B5EF4-FFF2-40B4-BE49-F238E27FC236}">
                  <a16:creationId xmlns:a16="http://schemas.microsoft.com/office/drawing/2014/main" xmlns="" id="{89E18891-DEB2-4CFD-A907-2868B2A910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0002C1BB-DB60-4314-A2FC-203E54D94C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9" name="Freeform 10">
              <a:extLst>
                <a:ext uri="{FF2B5EF4-FFF2-40B4-BE49-F238E27FC236}">
                  <a16:creationId xmlns:a16="http://schemas.microsoft.com/office/drawing/2014/main" xmlns="" id="{9B75BDFA-6D78-4FB1-9F21-5280855C49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0B632D6B-A327-41AB-BBCF-9A03AD2AB73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F514BBC5-1736-4813-BECB-5A6B6738E5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94A2C868-7AEC-4209-BFA3-7185B11D33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FF56CB70-2B25-4695-ADC8-6092D0D112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BA411BEF-2182-4458-B9AF-1634B5C2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53F27E63-3F11-4C85-AC72-1EE8508C4C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68B589BA-F70F-4E0B-94B9-EEB83EDF3F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9D0B991D-CB0A-415F-8D77-A5565F66F0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701E99DE-74F0-41D1-BBF4-5A57053BB6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C02EE40A-8F17-4182-9495-9506463B794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924210CA-0A35-4127-925F-D4084B7DC3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DC13CEF1-DD2D-474C-B81C-820CEF3D9C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F889481A-8038-43E6-8EF1-A5F802CEDF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128BD14A-9093-4854-A73A-F666B2ED2D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22D884F4-76EC-4371-B903-E79CF191E3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xmlns="" id="{7C462C46-EFB7-4580-9921-DFC346FCC3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B77C00D-841F-E14F-A973-97190E687EB8}"/>
              </a:ext>
            </a:extLst>
          </p:cNvPr>
          <p:cNvSpPr>
            <a:spLocks noGrp="1"/>
          </p:cNvSpPr>
          <p:nvPr>
            <p:ph type="title"/>
          </p:nvPr>
        </p:nvSpPr>
        <p:spPr>
          <a:xfrm>
            <a:off x="2880485" y="841375"/>
            <a:ext cx="6230857" cy="1230570"/>
          </a:xfrm>
        </p:spPr>
        <p:txBody>
          <a:bodyPr anchor="t">
            <a:normAutofit/>
          </a:bodyPr>
          <a:lstStyle/>
          <a:p>
            <a:pPr algn="l"/>
            <a:r>
              <a:rPr lang="en-US" sz="3600" b="1" i="1">
                <a:solidFill>
                  <a:schemeClr val="accent1"/>
                </a:solidFill>
              </a:rPr>
              <a:t>Student Discipline</a:t>
            </a:r>
          </a:p>
        </p:txBody>
      </p:sp>
      <p:sp>
        <p:nvSpPr>
          <p:cNvPr id="35" name="Isosceles Triangle 34">
            <a:extLst>
              <a:ext uri="{FF2B5EF4-FFF2-40B4-BE49-F238E27FC236}">
                <a16:creationId xmlns:a16="http://schemas.microsoft.com/office/drawing/2014/main" xmlns="" id="{B8B918B4-AB10-4E3A-916E-A9625586E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0" name="Content Placeholder 2">
            <a:extLst>
              <a:ext uri="{FF2B5EF4-FFF2-40B4-BE49-F238E27FC236}">
                <a16:creationId xmlns:a16="http://schemas.microsoft.com/office/drawing/2014/main" xmlns="" id="{BACA6ACD-D8EF-3541-82D4-2B6702D17C28}"/>
              </a:ext>
            </a:extLst>
          </p:cNvPr>
          <p:cNvSpPr>
            <a:spLocks noGrp="1"/>
          </p:cNvSpPr>
          <p:nvPr>
            <p:ph idx="1"/>
          </p:nvPr>
        </p:nvSpPr>
        <p:spPr>
          <a:xfrm>
            <a:off x="2880487" y="1946031"/>
            <a:ext cx="8920989" cy="4105777"/>
          </a:xfrm>
        </p:spPr>
        <p:txBody>
          <a:bodyPr anchor="t">
            <a:noAutofit/>
          </a:bodyPr>
          <a:lstStyle/>
          <a:p>
            <a:pPr>
              <a:lnSpc>
                <a:spcPct val="110000"/>
              </a:lnSpc>
            </a:pPr>
            <a:r>
              <a:rPr lang="en-US" sz="1600" dirty="0"/>
              <a:t>All CUNY colleges are required to follow the procedures in the Policy on Sexual Misconduct before disciplining a student.</a:t>
            </a:r>
          </a:p>
          <a:p>
            <a:pPr>
              <a:lnSpc>
                <a:spcPct val="110000"/>
              </a:lnSpc>
            </a:pPr>
            <a:r>
              <a:rPr lang="en-US" sz="1600" dirty="0"/>
              <a:t>If, after investigation, it is determined that an employee or student engaged in Title IX Sexual Harassment, disciplinary charges will be brought by the College.</a:t>
            </a:r>
          </a:p>
          <a:p>
            <a:pPr>
              <a:lnSpc>
                <a:spcPct val="110000"/>
              </a:lnSpc>
            </a:pPr>
            <a:r>
              <a:rPr lang="en-US" sz="1600" dirty="0"/>
              <a:t>If disciplinary charges are brought, a hearing will be held before the CUNY-Wide Sexual Misconduct Panel </a:t>
            </a:r>
          </a:p>
          <a:p>
            <a:pPr lvl="1">
              <a:lnSpc>
                <a:spcPct val="110000"/>
              </a:lnSpc>
            </a:pPr>
            <a:r>
              <a:rPr lang="en-US" dirty="0"/>
              <a:t>The members of that panel will receive special training.</a:t>
            </a:r>
          </a:p>
          <a:p>
            <a:pPr>
              <a:lnSpc>
                <a:spcPct val="110000"/>
              </a:lnSpc>
            </a:pPr>
            <a:r>
              <a:rPr lang="en-US" sz="1600" dirty="0"/>
              <a:t>In certain circumstance, an emergency suspension may be imposed.</a:t>
            </a:r>
          </a:p>
          <a:p>
            <a:pPr lvl="1">
              <a:lnSpc>
                <a:spcPct val="110000"/>
              </a:lnSpc>
            </a:pPr>
            <a:r>
              <a:rPr lang="en-US" dirty="0"/>
              <a:t>In these cases, the disciplinary hearing must take place within 12 calendar days.</a:t>
            </a:r>
          </a:p>
          <a:p>
            <a:pPr>
              <a:lnSpc>
                <a:spcPct val="110000"/>
              </a:lnSpc>
            </a:pPr>
            <a:endParaRPr lang="en-US" sz="1200" dirty="0"/>
          </a:p>
        </p:txBody>
      </p:sp>
    </p:spTree>
    <p:extLst>
      <p:ext uri="{BB962C8B-B14F-4D97-AF65-F5344CB8AC3E}">
        <p14:creationId xmlns:p14="http://schemas.microsoft.com/office/powerpoint/2010/main" val="22537803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3C4F57-EA92-2A49-A398-55A3AE52ACB4}"/>
              </a:ext>
            </a:extLst>
          </p:cNvPr>
          <p:cNvSpPr>
            <a:spLocks noGrp="1"/>
          </p:cNvSpPr>
          <p:nvPr>
            <p:ph type="title"/>
          </p:nvPr>
        </p:nvSpPr>
        <p:spPr/>
        <p:txBody>
          <a:bodyPr>
            <a:normAutofit fontScale="90000"/>
          </a:bodyPr>
          <a:lstStyle/>
          <a:p>
            <a:pPr algn="l"/>
            <a:r>
              <a:rPr lang="en-US" b="1" i="1" dirty="0"/>
              <a:t>How Does the Student Disciplinary Hearing Work?</a:t>
            </a:r>
          </a:p>
        </p:txBody>
      </p:sp>
      <p:sp>
        <p:nvSpPr>
          <p:cNvPr id="3" name="Content Placeholder 2">
            <a:extLst>
              <a:ext uri="{FF2B5EF4-FFF2-40B4-BE49-F238E27FC236}">
                <a16:creationId xmlns:a16="http://schemas.microsoft.com/office/drawing/2014/main" xmlns="" id="{9509C040-6952-5349-89F6-678F69DDA734}"/>
              </a:ext>
            </a:extLst>
          </p:cNvPr>
          <p:cNvSpPr>
            <a:spLocks noGrp="1"/>
          </p:cNvSpPr>
          <p:nvPr>
            <p:ph idx="1"/>
          </p:nvPr>
        </p:nvSpPr>
        <p:spPr>
          <a:xfrm>
            <a:off x="5130804" y="526663"/>
            <a:ext cx="6921153" cy="5804673"/>
          </a:xfrm>
        </p:spPr>
        <p:txBody>
          <a:bodyPr>
            <a:normAutofit/>
          </a:bodyPr>
          <a:lstStyle/>
          <a:p>
            <a:r>
              <a:rPr lang="en-US" dirty="0"/>
              <a:t>During the hearing, a College representative presents the evidence, including witness testimony, against the accused student.</a:t>
            </a:r>
          </a:p>
          <a:p>
            <a:r>
              <a:rPr lang="en-US" dirty="0"/>
              <a:t>Both the complainant and the accused have the right to be present during the hearing and to have an advisor of their choice present. </a:t>
            </a:r>
          </a:p>
          <a:p>
            <a:r>
              <a:rPr lang="en-US" dirty="0"/>
              <a:t>Where a party wishes to cross-examine another party, and does not have an advisor, CUNY shall appoint an advisor for the limited purpose of cross-examination. </a:t>
            </a:r>
          </a:p>
          <a:p>
            <a:r>
              <a:rPr lang="en-US" dirty="0"/>
              <a:t>The College must prove the alleged misconduct by a preponderance of the evidence. </a:t>
            </a:r>
          </a:p>
          <a:p>
            <a:pPr lvl="1"/>
            <a:r>
              <a:rPr lang="en-US" dirty="0"/>
              <a:t>This means the College must prove that it is more likely than not that the accused student engaged in the alleged misconduct. </a:t>
            </a:r>
          </a:p>
          <a:p>
            <a:r>
              <a:rPr lang="en-US" dirty="0"/>
              <a:t>Both the complainant and the accused will be notified of the outcome of the hearing in writing.</a:t>
            </a:r>
          </a:p>
          <a:p>
            <a:endParaRPr lang="en-US" dirty="0"/>
          </a:p>
        </p:txBody>
      </p:sp>
    </p:spTree>
    <p:extLst>
      <p:ext uri="{BB962C8B-B14F-4D97-AF65-F5344CB8AC3E}">
        <p14:creationId xmlns:p14="http://schemas.microsoft.com/office/powerpoint/2010/main" val="354299177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7">
            <a:extLst>
              <a:ext uri="{FF2B5EF4-FFF2-40B4-BE49-F238E27FC236}">
                <a16:creationId xmlns:a16="http://schemas.microsoft.com/office/drawing/2014/main" xmlns="" id="{E2366EBA-92FD-44AE-87A9-25E5135EB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B437F5FC-01F7-4EB4-81E7-C27D917E95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41" name="Freeform 5">
              <a:extLst>
                <a:ext uri="{FF2B5EF4-FFF2-40B4-BE49-F238E27FC236}">
                  <a16:creationId xmlns:a16="http://schemas.microsoft.com/office/drawing/2014/main" xmlns="" id="{4B0CFF10-4805-4BFA-961B-1F60DAEB94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6">
              <a:extLst>
                <a:ext uri="{FF2B5EF4-FFF2-40B4-BE49-F238E27FC236}">
                  <a16:creationId xmlns:a16="http://schemas.microsoft.com/office/drawing/2014/main" xmlns="" id="{BE054536-C03E-4857-B4AE-D687A58F9A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7">
              <a:extLst>
                <a:ext uri="{FF2B5EF4-FFF2-40B4-BE49-F238E27FC236}">
                  <a16:creationId xmlns:a16="http://schemas.microsoft.com/office/drawing/2014/main" xmlns="" id="{FE33E51C-23D8-43F5-98C4-A2ED2C4C99C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8">
              <a:extLst>
                <a:ext uri="{FF2B5EF4-FFF2-40B4-BE49-F238E27FC236}">
                  <a16:creationId xmlns:a16="http://schemas.microsoft.com/office/drawing/2014/main" xmlns="" id="{89E18891-DEB2-4CFD-A907-2868B2A910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9">
              <a:extLst>
                <a:ext uri="{FF2B5EF4-FFF2-40B4-BE49-F238E27FC236}">
                  <a16:creationId xmlns:a16="http://schemas.microsoft.com/office/drawing/2014/main" xmlns="" id="{0002C1BB-DB60-4314-A2FC-203E54D94C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0">
              <a:extLst>
                <a:ext uri="{FF2B5EF4-FFF2-40B4-BE49-F238E27FC236}">
                  <a16:creationId xmlns:a16="http://schemas.microsoft.com/office/drawing/2014/main" xmlns="" id="{9B75BDFA-6D78-4FB1-9F21-5280855C49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11">
              <a:extLst>
                <a:ext uri="{FF2B5EF4-FFF2-40B4-BE49-F238E27FC236}">
                  <a16:creationId xmlns:a16="http://schemas.microsoft.com/office/drawing/2014/main" xmlns="" id="{0B632D6B-A327-41AB-BBCF-9A03AD2AB73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2">
              <a:extLst>
                <a:ext uri="{FF2B5EF4-FFF2-40B4-BE49-F238E27FC236}">
                  <a16:creationId xmlns:a16="http://schemas.microsoft.com/office/drawing/2014/main" xmlns="" id="{F514BBC5-1736-4813-BECB-5A6B6738E5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3">
              <a:extLst>
                <a:ext uri="{FF2B5EF4-FFF2-40B4-BE49-F238E27FC236}">
                  <a16:creationId xmlns:a16="http://schemas.microsoft.com/office/drawing/2014/main" xmlns="" id="{94A2C868-7AEC-4209-BFA3-7185B11D33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4">
              <a:extLst>
                <a:ext uri="{FF2B5EF4-FFF2-40B4-BE49-F238E27FC236}">
                  <a16:creationId xmlns:a16="http://schemas.microsoft.com/office/drawing/2014/main" xmlns="" id="{FF56CB70-2B25-4695-ADC8-6092D0D112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5">
              <a:extLst>
                <a:ext uri="{FF2B5EF4-FFF2-40B4-BE49-F238E27FC236}">
                  <a16:creationId xmlns:a16="http://schemas.microsoft.com/office/drawing/2014/main" xmlns="" id="{BA411BEF-2182-4458-B9AF-1634B5C2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6">
              <a:extLst>
                <a:ext uri="{FF2B5EF4-FFF2-40B4-BE49-F238E27FC236}">
                  <a16:creationId xmlns:a16="http://schemas.microsoft.com/office/drawing/2014/main" xmlns="" id="{53F27E63-3F11-4C85-AC72-1EE8508C4C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7">
              <a:extLst>
                <a:ext uri="{FF2B5EF4-FFF2-40B4-BE49-F238E27FC236}">
                  <a16:creationId xmlns:a16="http://schemas.microsoft.com/office/drawing/2014/main" xmlns="" id="{68B589BA-F70F-4E0B-94B9-EEB83EDF3F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8">
              <a:extLst>
                <a:ext uri="{FF2B5EF4-FFF2-40B4-BE49-F238E27FC236}">
                  <a16:creationId xmlns:a16="http://schemas.microsoft.com/office/drawing/2014/main" xmlns="" id="{9D0B991D-CB0A-415F-8D77-A5565F66F0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9">
              <a:extLst>
                <a:ext uri="{FF2B5EF4-FFF2-40B4-BE49-F238E27FC236}">
                  <a16:creationId xmlns:a16="http://schemas.microsoft.com/office/drawing/2014/main" xmlns="" id="{701E99DE-74F0-41D1-BBF4-5A57053BB6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0">
              <a:extLst>
                <a:ext uri="{FF2B5EF4-FFF2-40B4-BE49-F238E27FC236}">
                  <a16:creationId xmlns:a16="http://schemas.microsoft.com/office/drawing/2014/main" xmlns="" id="{C02EE40A-8F17-4182-9495-9506463B794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7" name="Freeform 21">
              <a:extLst>
                <a:ext uri="{FF2B5EF4-FFF2-40B4-BE49-F238E27FC236}">
                  <a16:creationId xmlns:a16="http://schemas.microsoft.com/office/drawing/2014/main" xmlns="" id="{924210CA-0A35-4127-925F-D4084B7DC3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8" name="Freeform 22">
              <a:extLst>
                <a:ext uri="{FF2B5EF4-FFF2-40B4-BE49-F238E27FC236}">
                  <a16:creationId xmlns:a16="http://schemas.microsoft.com/office/drawing/2014/main" xmlns="" id="{DC13CEF1-DD2D-474C-B81C-820CEF3D9C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3">
              <a:extLst>
                <a:ext uri="{FF2B5EF4-FFF2-40B4-BE49-F238E27FC236}">
                  <a16:creationId xmlns:a16="http://schemas.microsoft.com/office/drawing/2014/main" xmlns="" id="{F889481A-8038-43E6-8EF1-A5F802CEDF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4">
              <a:extLst>
                <a:ext uri="{FF2B5EF4-FFF2-40B4-BE49-F238E27FC236}">
                  <a16:creationId xmlns:a16="http://schemas.microsoft.com/office/drawing/2014/main" xmlns="" id="{128BD14A-9093-4854-A73A-F666B2ED2D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5">
              <a:extLst>
                <a:ext uri="{FF2B5EF4-FFF2-40B4-BE49-F238E27FC236}">
                  <a16:creationId xmlns:a16="http://schemas.microsoft.com/office/drawing/2014/main" xmlns="" id="{22D884F4-76EC-4371-B903-E79CF191E3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62" name="Rectangle 32">
            <a:extLst>
              <a:ext uri="{FF2B5EF4-FFF2-40B4-BE49-F238E27FC236}">
                <a16:creationId xmlns:a16="http://schemas.microsoft.com/office/drawing/2014/main" xmlns="" id="{7C462C46-EFB7-4580-9921-DFC346FCC3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C0D687D4-511E-944C-B479-322A1DBD3608}"/>
              </a:ext>
            </a:extLst>
          </p:cNvPr>
          <p:cNvSpPr>
            <a:spLocks noGrp="1"/>
          </p:cNvSpPr>
          <p:nvPr>
            <p:ph type="title"/>
          </p:nvPr>
        </p:nvSpPr>
        <p:spPr>
          <a:xfrm>
            <a:off x="2880485" y="841375"/>
            <a:ext cx="6230857" cy="1230570"/>
          </a:xfrm>
        </p:spPr>
        <p:txBody>
          <a:bodyPr anchor="t">
            <a:normAutofit/>
          </a:bodyPr>
          <a:lstStyle/>
          <a:p>
            <a:pPr algn="l"/>
            <a:r>
              <a:rPr lang="en-US" sz="3600" b="1" i="1">
                <a:solidFill>
                  <a:schemeClr val="accent1"/>
                </a:solidFill>
              </a:rPr>
              <a:t>Employee Discipline</a:t>
            </a:r>
          </a:p>
        </p:txBody>
      </p:sp>
      <p:sp>
        <p:nvSpPr>
          <p:cNvPr id="35" name="Isosceles Triangle 34">
            <a:extLst>
              <a:ext uri="{FF2B5EF4-FFF2-40B4-BE49-F238E27FC236}">
                <a16:creationId xmlns:a16="http://schemas.microsoft.com/office/drawing/2014/main" xmlns="" id="{B8B918B4-AB10-4E3A-916E-A9625586E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63" name="Content Placeholder 2">
            <a:extLst>
              <a:ext uri="{FF2B5EF4-FFF2-40B4-BE49-F238E27FC236}">
                <a16:creationId xmlns:a16="http://schemas.microsoft.com/office/drawing/2014/main" xmlns="" id="{3EC7A2A4-CB46-A64C-9D88-C465FB10ADD6}"/>
              </a:ext>
            </a:extLst>
          </p:cNvPr>
          <p:cNvSpPr>
            <a:spLocks noGrp="1"/>
          </p:cNvSpPr>
          <p:nvPr>
            <p:ph idx="1"/>
          </p:nvPr>
        </p:nvSpPr>
        <p:spPr>
          <a:xfrm>
            <a:off x="2880487" y="2052028"/>
            <a:ext cx="9095613" cy="4005134"/>
          </a:xfrm>
        </p:spPr>
        <p:txBody>
          <a:bodyPr anchor="t">
            <a:noAutofit/>
          </a:bodyPr>
          <a:lstStyle/>
          <a:p>
            <a:pPr marL="342900" indent="-342900">
              <a:lnSpc>
                <a:spcPct val="110000"/>
              </a:lnSpc>
              <a:buFont typeface="Arial" panose="020B0604020202020204" pitchFamily="34" charset="0"/>
              <a:buChar char="•"/>
            </a:pPr>
            <a:r>
              <a:rPr lang="en-US" sz="1600" dirty="0"/>
              <a:t>Under the new Title IX Sexual Harassment procedures, employees are subject to campus adjudication.</a:t>
            </a:r>
          </a:p>
          <a:p>
            <a:pPr marL="342900" indent="-342900">
              <a:lnSpc>
                <a:spcPct val="110000"/>
              </a:lnSpc>
              <a:buFont typeface="Arial" panose="020B0604020202020204" pitchFamily="34" charset="0"/>
              <a:buChar char="•"/>
            </a:pPr>
            <a:r>
              <a:rPr lang="en-US" sz="1600" dirty="0"/>
              <a:t>The procedures for imposing discipline on CUNY employees are governed by the collective bargaining agreements. Discipline cannot be imposed without a hearing before a neutral fact finder who is not employed by the College.</a:t>
            </a:r>
          </a:p>
          <a:p>
            <a:pPr marL="342900" indent="-342900">
              <a:lnSpc>
                <a:spcPct val="110000"/>
              </a:lnSpc>
              <a:buFont typeface="Arial" panose="020B0604020202020204" pitchFamily="34" charset="0"/>
              <a:buChar char="•"/>
            </a:pPr>
            <a:r>
              <a:rPr lang="en-US" sz="1600" dirty="0"/>
              <a:t>Complainant and accused will receive periodic written status updates.</a:t>
            </a:r>
          </a:p>
          <a:p>
            <a:pPr marL="342900" indent="-342900">
              <a:lnSpc>
                <a:spcPct val="110000"/>
              </a:lnSpc>
              <a:buFont typeface="Arial" panose="020B0604020202020204" pitchFamily="34" charset="0"/>
              <a:buChar char="•"/>
            </a:pPr>
            <a:r>
              <a:rPr lang="en-US" sz="1600" dirty="0"/>
              <a:t>The complainant and accused will be informed in writing of the outcome when the disciplinary procedure is complete. </a:t>
            </a:r>
          </a:p>
          <a:p>
            <a:pPr marL="342900" indent="-342900">
              <a:lnSpc>
                <a:spcPct val="110000"/>
              </a:lnSpc>
              <a:buFont typeface="Arial" panose="020B0604020202020204" pitchFamily="34" charset="0"/>
              <a:buChar char="•"/>
            </a:pPr>
            <a:r>
              <a:rPr lang="en-US" sz="1600" dirty="0"/>
              <a:t>While these proceedings are pending, the College will take all reasonable measures to separate the complainant from the accused.</a:t>
            </a:r>
          </a:p>
          <a:p>
            <a:pPr marL="342900" indent="-342900">
              <a:lnSpc>
                <a:spcPct val="110000"/>
              </a:lnSpc>
              <a:buFont typeface="Arial" panose="020B0604020202020204" pitchFamily="34" charset="0"/>
              <a:buChar char="•"/>
            </a:pPr>
            <a:r>
              <a:rPr lang="en-US" sz="1600" dirty="0"/>
              <a:t>Complainant will receive periodic updates regarding the status of the disciplinary process</a:t>
            </a:r>
          </a:p>
          <a:p>
            <a:pPr>
              <a:lnSpc>
                <a:spcPct val="110000"/>
              </a:lnSpc>
            </a:pPr>
            <a:endParaRPr lang="en-US" sz="1400" dirty="0"/>
          </a:p>
        </p:txBody>
      </p:sp>
    </p:spTree>
    <p:extLst>
      <p:ext uri="{BB962C8B-B14F-4D97-AF65-F5344CB8AC3E}">
        <p14:creationId xmlns:p14="http://schemas.microsoft.com/office/powerpoint/2010/main" val="184924226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E2366EBA-92FD-44AE-87A9-25E5135EB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B437F5FC-01F7-4EB4-81E7-C27D917E95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4B0CFF10-4805-4BFA-961B-1F60DAEB94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BE054536-C03E-4857-B4AE-D687A58F9A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FE33E51C-23D8-43F5-98C4-A2ED2C4C99C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89E18891-DEB2-4CFD-A907-2868B2A910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0002C1BB-DB60-4314-A2FC-203E54D94C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9B75BDFA-6D78-4FB1-9F21-5280855C49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0B632D6B-A327-41AB-BBCF-9A03AD2AB73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F514BBC5-1736-4813-BECB-5A6B6738E5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94A2C868-7AEC-4209-BFA3-7185B11D33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FF56CB70-2B25-4695-ADC8-6092D0D112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BA411BEF-2182-4458-B9AF-1634B5C2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53F27E63-3F11-4C85-AC72-1EE8508C4C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68B589BA-F70F-4E0B-94B9-EEB83EDF3F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9D0B991D-CB0A-415F-8D77-A5565F66F0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701E99DE-74F0-41D1-BBF4-5A57053BB6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C02EE40A-8F17-4182-9495-9506463B794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924210CA-0A35-4127-925F-D4084B7DC3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DC13CEF1-DD2D-474C-B81C-820CEF3D9C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F889481A-8038-43E6-8EF1-A5F802CEDF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128BD14A-9093-4854-A73A-F666B2ED2D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22D884F4-76EC-4371-B903-E79CF191E3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xmlns="" id="{7C462C46-EFB7-4580-9921-DFC346FCC3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39DA9ADA-33FA-1B49-84FF-9CCD2D02D4BC}"/>
              </a:ext>
            </a:extLst>
          </p:cNvPr>
          <p:cNvSpPr>
            <a:spLocks noGrp="1"/>
          </p:cNvSpPr>
          <p:nvPr>
            <p:ph type="title"/>
          </p:nvPr>
        </p:nvSpPr>
        <p:spPr>
          <a:xfrm>
            <a:off x="2880485" y="841375"/>
            <a:ext cx="6230857" cy="1230570"/>
          </a:xfrm>
        </p:spPr>
        <p:txBody>
          <a:bodyPr anchor="t">
            <a:normAutofit/>
          </a:bodyPr>
          <a:lstStyle/>
          <a:p>
            <a:pPr algn="l"/>
            <a:r>
              <a:rPr lang="en-US" sz="3600" b="1" i="1" dirty="0">
                <a:solidFill>
                  <a:schemeClr val="accent1"/>
                </a:solidFill>
              </a:rPr>
              <a:t>Managers &amp; Supervisors</a:t>
            </a:r>
          </a:p>
        </p:txBody>
      </p:sp>
      <p:sp>
        <p:nvSpPr>
          <p:cNvPr id="35" name="Isosceles Triangle 34">
            <a:extLst>
              <a:ext uri="{FF2B5EF4-FFF2-40B4-BE49-F238E27FC236}">
                <a16:creationId xmlns:a16="http://schemas.microsoft.com/office/drawing/2014/main" xmlns="" id="{B8B918B4-AB10-4E3A-916E-A9625586E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xmlns="" id="{9DD6826B-5EBB-8946-9504-21F31BBEC4B1}"/>
              </a:ext>
            </a:extLst>
          </p:cNvPr>
          <p:cNvSpPr>
            <a:spLocks noGrp="1"/>
          </p:cNvSpPr>
          <p:nvPr>
            <p:ph idx="1"/>
          </p:nvPr>
        </p:nvSpPr>
        <p:spPr>
          <a:xfrm>
            <a:off x="2880487" y="2249046"/>
            <a:ext cx="8005000" cy="3802762"/>
          </a:xfrm>
        </p:spPr>
        <p:txBody>
          <a:bodyPr anchor="t">
            <a:normAutofit/>
          </a:bodyPr>
          <a:lstStyle/>
          <a:p>
            <a:pPr marL="0" indent="0">
              <a:lnSpc>
                <a:spcPct val="150000"/>
              </a:lnSpc>
              <a:buNone/>
            </a:pPr>
            <a:r>
              <a:rPr lang="en-US" sz="1600" dirty="0"/>
              <a:t>As Responsible Employees, managers and supervisors are </a:t>
            </a:r>
            <a:r>
              <a:rPr lang="en-US" sz="1600" b="1" u="sng" dirty="0"/>
              <a:t>mandated</a:t>
            </a:r>
            <a:r>
              <a:rPr lang="en-US" sz="1600" dirty="0"/>
              <a:t> to report complaints or incidents of sexual misconduct, including sexual harassment, to the Title IX Coordinator</a:t>
            </a:r>
          </a:p>
          <a:p>
            <a:pPr>
              <a:lnSpc>
                <a:spcPct val="150000"/>
              </a:lnSpc>
            </a:pPr>
            <a:r>
              <a:rPr lang="en-US" sz="1600" dirty="0"/>
              <a:t>Model Behavior expected of Employees</a:t>
            </a:r>
          </a:p>
          <a:p>
            <a:pPr marL="0" indent="0">
              <a:lnSpc>
                <a:spcPct val="110000"/>
              </a:lnSpc>
              <a:buNone/>
            </a:pPr>
            <a:endParaRPr lang="en-US" sz="1600" dirty="0"/>
          </a:p>
          <a:p>
            <a:pPr marL="0" indent="0">
              <a:lnSpc>
                <a:spcPct val="110000"/>
              </a:lnSpc>
              <a:buNone/>
            </a:pPr>
            <a:r>
              <a:rPr lang="en-US" sz="2800" b="1" dirty="0">
                <a:ln w="18000">
                  <a:solidFill>
                    <a:schemeClr val="tx1"/>
                  </a:solidFill>
                  <a:prstDash val="solid"/>
                  <a:miter lim="800000"/>
                </a:ln>
                <a:solidFill>
                  <a:srgbClr val="C00000"/>
                </a:solidFill>
                <a:sym typeface="Wingdings" pitchFamily="2" charset="2"/>
              </a:rPr>
              <a:t> </a:t>
            </a:r>
            <a:r>
              <a:rPr lang="en-US" sz="2800" b="1" dirty="0">
                <a:ln w="18000">
                  <a:solidFill>
                    <a:schemeClr val="tx1"/>
                  </a:solidFill>
                  <a:prstDash val="solid"/>
                  <a:miter lim="800000"/>
                </a:ln>
                <a:solidFill>
                  <a:srgbClr val="C00000"/>
                </a:solidFill>
              </a:rPr>
              <a:t>NO RETALIATION! </a:t>
            </a:r>
          </a:p>
          <a:p>
            <a:pPr marL="0" indent="0">
              <a:lnSpc>
                <a:spcPct val="110000"/>
              </a:lnSpc>
              <a:buNone/>
            </a:pPr>
            <a:endParaRPr lang="en-US" sz="1600" dirty="0"/>
          </a:p>
        </p:txBody>
      </p:sp>
    </p:spTree>
    <p:extLst>
      <p:ext uri="{BB962C8B-B14F-4D97-AF65-F5344CB8AC3E}">
        <p14:creationId xmlns:p14="http://schemas.microsoft.com/office/powerpoint/2010/main" val="908509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66EFD2-A3DE-E540-8A46-61D182BC5F34}"/>
              </a:ext>
            </a:extLst>
          </p:cNvPr>
          <p:cNvSpPr>
            <a:spLocks noGrp="1"/>
          </p:cNvSpPr>
          <p:nvPr>
            <p:ph type="title"/>
          </p:nvPr>
        </p:nvSpPr>
        <p:spPr/>
        <p:txBody>
          <a:bodyPr/>
          <a:lstStyle/>
          <a:p>
            <a:pPr algn="l"/>
            <a:r>
              <a:rPr lang="en-US" b="1" i="1" dirty="0"/>
              <a:t>What is Retaliation?</a:t>
            </a:r>
          </a:p>
        </p:txBody>
      </p:sp>
      <p:sp>
        <p:nvSpPr>
          <p:cNvPr id="3" name="Content Placeholder 2">
            <a:extLst>
              <a:ext uri="{FF2B5EF4-FFF2-40B4-BE49-F238E27FC236}">
                <a16:creationId xmlns:a16="http://schemas.microsoft.com/office/drawing/2014/main" xmlns="" id="{940D22E7-7DA7-7644-80C6-EDF9EC7C32B3}"/>
              </a:ext>
            </a:extLst>
          </p:cNvPr>
          <p:cNvSpPr>
            <a:spLocks noGrp="1"/>
          </p:cNvSpPr>
          <p:nvPr>
            <p:ph idx="1"/>
          </p:nvPr>
        </p:nvSpPr>
        <p:spPr>
          <a:xfrm>
            <a:off x="5118447" y="803186"/>
            <a:ext cx="6932876" cy="5248622"/>
          </a:xfrm>
        </p:spPr>
        <p:txBody>
          <a:bodyPr/>
          <a:lstStyle/>
          <a:p>
            <a:pPr marL="342900" indent="-342900">
              <a:buFont typeface="Arial" panose="020B0604020202020204" pitchFamily="34" charset="0"/>
              <a:buChar char="•"/>
            </a:pPr>
            <a:r>
              <a:rPr lang="en-US" dirty="0"/>
              <a:t>Retaliation is adverse treatment of an individual because he/she made a sexual misconduct complaint, opposed sexual misconduct, or cooperated with an investigation. </a:t>
            </a:r>
          </a:p>
          <a:p>
            <a:pPr marL="342900" indent="-342900">
              <a:buFont typeface="Arial" panose="020B0604020202020204" pitchFamily="34" charset="0"/>
              <a:buChar char="•"/>
            </a:pPr>
            <a:r>
              <a:rPr lang="en-US" dirty="0"/>
              <a:t>Retaliation is illegal.</a:t>
            </a:r>
          </a:p>
          <a:p>
            <a:pPr marL="342900" indent="-342900">
              <a:buFont typeface="Arial" panose="020B0604020202020204" pitchFamily="34" charset="0"/>
              <a:buChar char="•"/>
            </a:pPr>
            <a:r>
              <a:rPr lang="en-US" dirty="0"/>
              <a:t>No individual, including the accused, may directly, or through a third-party, intimidate, threaten or coerce the complainant or any other participant in the investigation/disciplinary process including witnesses, panel members, and investigators. </a:t>
            </a:r>
          </a:p>
          <a:p>
            <a:pPr marL="342900" indent="-342900">
              <a:buFont typeface="Arial" panose="020B0604020202020204" pitchFamily="34" charset="0"/>
              <a:buChar char="•"/>
            </a:pPr>
            <a:r>
              <a:rPr lang="en-US" dirty="0"/>
              <a:t>CUNY will seek to discipline anyone found to have engaged in retaliation. </a:t>
            </a:r>
          </a:p>
          <a:p>
            <a:endParaRPr lang="en-US" dirty="0"/>
          </a:p>
        </p:txBody>
      </p:sp>
    </p:spTree>
    <p:extLst>
      <p:ext uri="{BB962C8B-B14F-4D97-AF65-F5344CB8AC3E}">
        <p14:creationId xmlns:p14="http://schemas.microsoft.com/office/powerpoint/2010/main" val="21931607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E2366EBA-92FD-44AE-87A9-25E5135EB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B437F5FC-01F7-4EB4-81E7-C27D917E95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4B0CFF10-4805-4BFA-961B-1F60DAEB94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BE054536-C03E-4857-B4AE-D687A58F9A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FE33E51C-23D8-43F5-98C4-A2ED2C4C99C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89E18891-DEB2-4CFD-A907-2868B2A910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0002C1BB-DB60-4314-A2FC-203E54D94C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9B75BDFA-6D78-4FB1-9F21-5280855C49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0B632D6B-A327-41AB-BBCF-9A03AD2AB73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F514BBC5-1736-4813-BECB-5A6B6738E5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94A2C868-7AEC-4209-BFA3-7185B11D33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FF56CB70-2B25-4695-ADC8-6092D0D112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BA411BEF-2182-4458-B9AF-1634B5C2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53F27E63-3F11-4C85-AC72-1EE8508C4C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68B589BA-F70F-4E0B-94B9-EEB83EDF3F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9D0B991D-CB0A-415F-8D77-A5565F66F0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701E99DE-74F0-41D1-BBF4-5A57053BB6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C02EE40A-8F17-4182-9495-9506463B794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924210CA-0A35-4127-925F-D4084B7DC3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DC13CEF1-DD2D-474C-B81C-820CEF3D9C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F889481A-8038-43E6-8EF1-A5F802CEDF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128BD14A-9093-4854-A73A-F666B2ED2D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22D884F4-76EC-4371-B903-E79CF191E3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xmlns="" id="{7C462C46-EFB7-4580-9921-DFC346FCC3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C1D5DDC-C992-D643-9471-440BF1B57EC5}"/>
              </a:ext>
            </a:extLst>
          </p:cNvPr>
          <p:cNvSpPr>
            <a:spLocks noGrp="1"/>
          </p:cNvSpPr>
          <p:nvPr>
            <p:ph type="title"/>
          </p:nvPr>
        </p:nvSpPr>
        <p:spPr>
          <a:xfrm>
            <a:off x="2880485" y="841375"/>
            <a:ext cx="6230857" cy="1230570"/>
          </a:xfrm>
        </p:spPr>
        <p:txBody>
          <a:bodyPr anchor="t">
            <a:normAutofit/>
          </a:bodyPr>
          <a:lstStyle/>
          <a:p>
            <a:pPr algn="l"/>
            <a:r>
              <a:rPr lang="en-US" sz="3600" b="1" i="1">
                <a:solidFill>
                  <a:schemeClr val="accent1"/>
                </a:solidFill>
              </a:rPr>
              <a:t>Possible Penalties</a:t>
            </a:r>
          </a:p>
        </p:txBody>
      </p:sp>
      <p:sp>
        <p:nvSpPr>
          <p:cNvPr id="35" name="Isosceles Triangle 34">
            <a:extLst>
              <a:ext uri="{FF2B5EF4-FFF2-40B4-BE49-F238E27FC236}">
                <a16:creationId xmlns:a16="http://schemas.microsoft.com/office/drawing/2014/main" xmlns="" id="{B8B918B4-AB10-4E3A-916E-A9625586E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xmlns="" id="{D9A46688-7DFA-1D4E-B990-93D1462A982B}"/>
              </a:ext>
            </a:extLst>
          </p:cNvPr>
          <p:cNvSpPr>
            <a:spLocks noGrp="1"/>
          </p:cNvSpPr>
          <p:nvPr>
            <p:ph idx="1"/>
          </p:nvPr>
        </p:nvSpPr>
        <p:spPr>
          <a:xfrm>
            <a:off x="3015864" y="1641231"/>
            <a:ext cx="8960235" cy="4410577"/>
          </a:xfrm>
        </p:spPr>
        <p:txBody>
          <a:bodyPr anchor="t">
            <a:noAutofit/>
          </a:bodyPr>
          <a:lstStyle/>
          <a:p>
            <a:pPr marL="0" indent="0">
              <a:lnSpc>
                <a:spcPct val="110000"/>
              </a:lnSpc>
              <a:buNone/>
            </a:pPr>
            <a:r>
              <a:rPr lang="en-US" sz="1600" dirty="0"/>
              <a:t>Disciplinary penalties can include:</a:t>
            </a:r>
          </a:p>
          <a:p>
            <a:pPr marL="0" indent="0">
              <a:lnSpc>
                <a:spcPct val="110000"/>
              </a:lnSpc>
              <a:buNone/>
            </a:pPr>
            <a:r>
              <a:rPr lang="en-US" sz="1600" i="1" u="sng" dirty="0"/>
              <a:t>For Students</a:t>
            </a:r>
          </a:p>
          <a:p>
            <a:pPr>
              <a:lnSpc>
                <a:spcPct val="110000"/>
              </a:lnSpc>
            </a:pPr>
            <a:r>
              <a:rPr lang="en-US" sz="1600" dirty="0"/>
              <a:t>Probation, suspension, expulsion </a:t>
            </a:r>
          </a:p>
          <a:p>
            <a:pPr>
              <a:lnSpc>
                <a:spcPct val="110000"/>
              </a:lnSpc>
            </a:pPr>
            <a:r>
              <a:rPr lang="en-US" sz="1600" dirty="0"/>
              <a:t>Removal from dorm and/or extracurricular activities including athletics</a:t>
            </a:r>
          </a:p>
          <a:p>
            <a:pPr>
              <a:lnSpc>
                <a:spcPct val="110000"/>
              </a:lnSpc>
            </a:pPr>
            <a:r>
              <a:rPr lang="en-US" sz="1600" dirty="0"/>
              <a:t>Campus ban</a:t>
            </a:r>
          </a:p>
          <a:p>
            <a:pPr marL="0" indent="0">
              <a:lnSpc>
                <a:spcPct val="110000"/>
              </a:lnSpc>
              <a:buNone/>
            </a:pPr>
            <a:r>
              <a:rPr lang="en-US" sz="1600" i="1" u="sng" dirty="0"/>
              <a:t>For Employees (depending on collective bargaining agreements)</a:t>
            </a:r>
          </a:p>
          <a:p>
            <a:pPr>
              <a:lnSpc>
                <a:spcPct val="110000"/>
              </a:lnSpc>
            </a:pPr>
            <a:r>
              <a:rPr lang="en-US" sz="1600" dirty="0"/>
              <a:t>Reprimand, suspension or termination of employment</a:t>
            </a:r>
          </a:p>
          <a:p>
            <a:pPr>
              <a:lnSpc>
                <a:spcPct val="110000"/>
              </a:lnSpc>
            </a:pPr>
            <a:r>
              <a:rPr lang="en-US" sz="1600" dirty="0"/>
              <a:t>Demotion</a:t>
            </a:r>
          </a:p>
          <a:p>
            <a:pPr>
              <a:lnSpc>
                <a:spcPct val="110000"/>
              </a:lnSpc>
            </a:pPr>
            <a:r>
              <a:rPr lang="en-US" sz="1600" dirty="0"/>
              <a:t>Fine or restitution </a:t>
            </a:r>
          </a:p>
          <a:p>
            <a:pPr>
              <a:lnSpc>
                <a:spcPct val="110000"/>
              </a:lnSpc>
            </a:pPr>
            <a:r>
              <a:rPr lang="en-US" sz="1600" dirty="0"/>
              <a:t>Campus ban</a:t>
            </a:r>
          </a:p>
          <a:p>
            <a:pPr>
              <a:lnSpc>
                <a:spcPct val="110000"/>
              </a:lnSpc>
            </a:pPr>
            <a:r>
              <a:rPr lang="en-US" sz="1600" dirty="0"/>
              <a:t>Continued no contact order</a:t>
            </a:r>
          </a:p>
          <a:p>
            <a:pPr>
              <a:lnSpc>
                <a:spcPct val="110000"/>
              </a:lnSpc>
            </a:pPr>
            <a:r>
              <a:rPr lang="en-US" sz="1600" dirty="0"/>
              <a:t>College may also take other measures not governed by CBAs, such as removal from discretionary positions</a:t>
            </a:r>
          </a:p>
          <a:p>
            <a:pPr>
              <a:lnSpc>
                <a:spcPct val="110000"/>
              </a:lnSpc>
            </a:pPr>
            <a:endParaRPr lang="en-US" sz="1000" dirty="0"/>
          </a:p>
        </p:txBody>
      </p:sp>
    </p:spTree>
    <p:extLst>
      <p:ext uri="{BB962C8B-B14F-4D97-AF65-F5344CB8AC3E}">
        <p14:creationId xmlns:p14="http://schemas.microsoft.com/office/powerpoint/2010/main" val="15510626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828D1E49-2A21-4A83-A0E0-FB1597B4B2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xmlns="" id="{088B852E-5494-418B-A833-75CF016A9E2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xmlns="" id="{DF31E3C1-1A46-4329-9F80-B576692FEE4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xmlns="" id="{294B4592-99CA-47B1-816F-CE2D44F65BB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xmlns="" id="{BF690E4C-72F8-4AC5-AF99-562763CC67B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xmlns="" id="{F834CDD4-CAB8-4ACC-9AAC-5399C743DEC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xmlns="" id="{1AEB045A-6821-475B-A28E-047437ABEF5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xmlns="" id="{D9B790C0-3D34-4626-BAFB-6EB473F40C7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xmlns="" id="{EDA4D87F-91A4-4628-9A6E-F01820A7EE5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xmlns="" id="{045DAB88-124C-459C-A889-DAE9C9BE285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xmlns="" id="{85D44010-1DAA-4CAC-B83F-7E3E8C455D4F}"/>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xmlns="" id="{E8C01D66-5C93-4A2E-AA74-DE97574EA4E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xmlns="" id="{E2E1A6E1-6C4A-47D3-81E2-9F8624F1BB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xmlns="" id="{3E849CB5-4526-49DC-B77B-A20FDB7FFD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xmlns="" id="{5A18C8A4-FB2A-44C1-93D3-26C6DDFE0CC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xmlns="" id="{85D014FD-8C5A-4071-B19E-4910AAB618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xmlns="" id="{A37D7262-3596-4026-9AD4-E94332E5260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xmlns="" id="{187E37E0-AAC3-4B33-AF36-334ACCBD33C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xmlns="" id="{409758BB-8A0E-4BEB-BC0C-F410AD98CDD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xmlns="" id="{97C4EFE2-9D25-4978-BD9A-873B4927021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xmlns="" id="{9CCAF82A-A0E0-4B55-A97B-EFFAE79AF7D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xmlns="" id="{4F800DD8-3954-4F73-8807-16F1CFAC1EB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xmlns="" id="{84E1C91A-4B06-4852-918C-6380FA986BB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xmlns="" id="{C89C6861-16B0-534A-8BD9-E2E8FC46D6AC}"/>
              </a:ext>
            </a:extLst>
          </p:cNvPr>
          <p:cNvSpPr>
            <a:spLocks noGrp="1"/>
          </p:cNvSpPr>
          <p:nvPr>
            <p:ph type="title"/>
          </p:nvPr>
        </p:nvSpPr>
        <p:spPr>
          <a:xfrm>
            <a:off x="904877" y="795527"/>
            <a:ext cx="10488547" cy="1190912"/>
          </a:xfrm>
        </p:spPr>
        <p:txBody>
          <a:bodyPr>
            <a:normAutofit/>
          </a:bodyPr>
          <a:lstStyle/>
          <a:p>
            <a:r>
              <a:rPr lang="en-US" b="1" i="1" dirty="0">
                <a:solidFill>
                  <a:schemeClr val="tx2"/>
                </a:solidFill>
              </a:rPr>
              <a:t>SPARC</a:t>
            </a:r>
          </a:p>
        </p:txBody>
      </p:sp>
      <p:sp>
        <p:nvSpPr>
          <p:cNvPr id="35" name="Rectangle 34">
            <a:extLst>
              <a:ext uri="{FF2B5EF4-FFF2-40B4-BE49-F238E27FC236}">
                <a16:creationId xmlns:a16="http://schemas.microsoft.com/office/drawing/2014/main" xmlns="" id="{E972DE0D-2E53-4159-ABD3-C601524262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7030" y="2250281"/>
            <a:ext cx="4959318" cy="3678237"/>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Classroom">
            <a:extLst>
              <a:ext uri="{FF2B5EF4-FFF2-40B4-BE49-F238E27FC236}">
                <a16:creationId xmlns:a16="http://schemas.microsoft.com/office/drawing/2014/main" xmlns="" id="{24B1C330-701F-49AD-B269-143B0E584C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743337" y="2416047"/>
            <a:ext cx="3346704" cy="3346704"/>
          </a:xfrm>
          <a:prstGeom prst="rect">
            <a:avLst/>
          </a:prstGeom>
          <a:ln w="12700">
            <a:noFill/>
          </a:ln>
        </p:spPr>
      </p:pic>
      <p:sp>
        <p:nvSpPr>
          <p:cNvPr id="3" name="Content Placeholder 2">
            <a:extLst>
              <a:ext uri="{FF2B5EF4-FFF2-40B4-BE49-F238E27FC236}">
                <a16:creationId xmlns:a16="http://schemas.microsoft.com/office/drawing/2014/main" xmlns="" id="{864EBB31-CC48-DB4B-A49F-CD51A0B24B3F}"/>
              </a:ext>
            </a:extLst>
          </p:cNvPr>
          <p:cNvSpPr>
            <a:spLocks noGrp="1"/>
          </p:cNvSpPr>
          <p:nvPr>
            <p:ph idx="1"/>
          </p:nvPr>
        </p:nvSpPr>
        <p:spPr>
          <a:xfrm>
            <a:off x="6380703" y="2228850"/>
            <a:ext cx="5028928" cy="3699669"/>
          </a:xfrm>
        </p:spPr>
        <p:txBody>
          <a:bodyPr>
            <a:normAutofit/>
          </a:bodyPr>
          <a:lstStyle/>
          <a:p>
            <a:pPr>
              <a:lnSpc>
                <a:spcPct val="110000"/>
              </a:lnSpc>
            </a:pPr>
            <a:r>
              <a:rPr lang="en-US" sz="1600" dirty="0"/>
              <a:t>SPARC stands for the Sexual and Interpersonal Violence Prevention and Response Course. This training module will replace the Haven module currently used on your campus</a:t>
            </a:r>
          </a:p>
          <a:p>
            <a:pPr>
              <a:lnSpc>
                <a:spcPct val="110000"/>
              </a:lnSpc>
            </a:pPr>
            <a:r>
              <a:rPr lang="en-US" sz="1600" dirty="0"/>
              <a:t> SPARC is run through Blackboard as a training program. Students can gain access either through enrollment in the course through Blackboard or through their CUNYfirst Check-List. </a:t>
            </a:r>
          </a:p>
          <a:p>
            <a:pPr>
              <a:lnSpc>
                <a:spcPct val="110000"/>
              </a:lnSpc>
            </a:pPr>
            <a:endParaRPr lang="en-US" sz="1500" dirty="0"/>
          </a:p>
        </p:txBody>
      </p:sp>
    </p:spTree>
    <p:extLst>
      <p:ext uri="{BB962C8B-B14F-4D97-AF65-F5344CB8AC3E}">
        <p14:creationId xmlns:p14="http://schemas.microsoft.com/office/powerpoint/2010/main" val="725771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xmlns="" id="{828D1E49-2A21-4A83-A0E0-FB1597B4B2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xmlns="" id="{088B852E-5494-418B-A833-75CF016A9E2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74" name="Freeform 5">
              <a:extLst>
                <a:ext uri="{FF2B5EF4-FFF2-40B4-BE49-F238E27FC236}">
                  <a16:creationId xmlns:a16="http://schemas.microsoft.com/office/drawing/2014/main" xmlns="" id="{DF31E3C1-1A46-4329-9F80-B576692FEE4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6">
              <a:extLst>
                <a:ext uri="{FF2B5EF4-FFF2-40B4-BE49-F238E27FC236}">
                  <a16:creationId xmlns:a16="http://schemas.microsoft.com/office/drawing/2014/main" xmlns="" id="{294B4592-99CA-47B1-816F-CE2D44F65BB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7">
              <a:extLst>
                <a:ext uri="{FF2B5EF4-FFF2-40B4-BE49-F238E27FC236}">
                  <a16:creationId xmlns:a16="http://schemas.microsoft.com/office/drawing/2014/main" xmlns="" id="{BF690E4C-72F8-4AC5-AF99-562763CC67B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Freeform 8">
              <a:extLst>
                <a:ext uri="{FF2B5EF4-FFF2-40B4-BE49-F238E27FC236}">
                  <a16:creationId xmlns:a16="http://schemas.microsoft.com/office/drawing/2014/main" xmlns="" id="{F834CDD4-CAB8-4ACC-9AAC-5399C743DEC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9">
              <a:extLst>
                <a:ext uri="{FF2B5EF4-FFF2-40B4-BE49-F238E27FC236}">
                  <a16:creationId xmlns:a16="http://schemas.microsoft.com/office/drawing/2014/main" xmlns="" id="{1AEB045A-6821-475B-A28E-047437ABEF5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10">
              <a:extLst>
                <a:ext uri="{FF2B5EF4-FFF2-40B4-BE49-F238E27FC236}">
                  <a16:creationId xmlns:a16="http://schemas.microsoft.com/office/drawing/2014/main" xmlns="" id="{D9B790C0-3D34-4626-BAFB-6EB473F40C7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1">
              <a:extLst>
                <a:ext uri="{FF2B5EF4-FFF2-40B4-BE49-F238E27FC236}">
                  <a16:creationId xmlns:a16="http://schemas.microsoft.com/office/drawing/2014/main" xmlns="" id="{EDA4D87F-91A4-4628-9A6E-F01820A7EE5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2">
              <a:extLst>
                <a:ext uri="{FF2B5EF4-FFF2-40B4-BE49-F238E27FC236}">
                  <a16:creationId xmlns:a16="http://schemas.microsoft.com/office/drawing/2014/main" xmlns="" id="{045DAB88-124C-459C-A889-DAE9C9BE285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3">
              <a:extLst>
                <a:ext uri="{FF2B5EF4-FFF2-40B4-BE49-F238E27FC236}">
                  <a16:creationId xmlns:a16="http://schemas.microsoft.com/office/drawing/2014/main" xmlns="" id="{85D44010-1DAA-4CAC-B83F-7E3E8C455D4F}"/>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14">
              <a:extLst>
                <a:ext uri="{FF2B5EF4-FFF2-40B4-BE49-F238E27FC236}">
                  <a16:creationId xmlns:a16="http://schemas.microsoft.com/office/drawing/2014/main" xmlns="" id="{E8C01D66-5C93-4A2E-AA74-DE97574EA4E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5">
              <a:extLst>
                <a:ext uri="{FF2B5EF4-FFF2-40B4-BE49-F238E27FC236}">
                  <a16:creationId xmlns:a16="http://schemas.microsoft.com/office/drawing/2014/main" xmlns="" id="{E2E1A6E1-6C4A-47D3-81E2-9F8624F1BB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16">
              <a:extLst>
                <a:ext uri="{FF2B5EF4-FFF2-40B4-BE49-F238E27FC236}">
                  <a16:creationId xmlns:a16="http://schemas.microsoft.com/office/drawing/2014/main" xmlns="" id="{3E849CB5-4526-49DC-B77B-A20FDB7FFD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7">
              <a:extLst>
                <a:ext uri="{FF2B5EF4-FFF2-40B4-BE49-F238E27FC236}">
                  <a16:creationId xmlns:a16="http://schemas.microsoft.com/office/drawing/2014/main" xmlns="" id="{5A18C8A4-FB2A-44C1-93D3-26C6DDFE0CC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18">
              <a:extLst>
                <a:ext uri="{FF2B5EF4-FFF2-40B4-BE49-F238E27FC236}">
                  <a16:creationId xmlns:a16="http://schemas.microsoft.com/office/drawing/2014/main" xmlns="" id="{85D014FD-8C5A-4071-B19E-4910AAB618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19">
              <a:extLst>
                <a:ext uri="{FF2B5EF4-FFF2-40B4-BE49-F238E27FC236}">
                  <a16:creationId xmlns:a16="http://schemas.microsoft.com/office/drawing/2014/main" xmlns="" id="{A37D7262-3596-4026-9AD4-E94332E5260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20">
              <a:extLst>
                <a:ext uri="{FF2B5EF4-FFF2-40B4-BE49-F238E27FC236}">
                  <a16:creationId xmlns:a16="http://schemas.microsoft.com/office/drawing/2014/main" xmlns="" id="{187E37E0-AAC3-4B33-AF36-334ACCBD33C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Freeform 21">
              <a:extLst>
                <a:ext uri="{FF2B5EF4-FFF2-40B4-BE49-F238E27FC236}">
                  <a16:creationId xmlns:a16="http://schemas.microsoft.com/office/drawing/2014/main" xmlns="" id="{409758BB-8A0E-4BEB-BC0C-F410AD98CDD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22">
              <a:extLst>
                <a:ext uri="{FF2B5EF4-FFF2-40B4-BE49-F238E27FC236}">
                  <a16:creationId xmlns:a16="http://schemas.microsoft.com/office/drawing/2014/main" xmlns="" id="{97C4EFE2-9D25-4978-BD9A-873B4927021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23">
              <a:extLst>
                <a:ext uri="{FF2B5EF4-FFF2-40B4-BE49-F238E27FC236}">
                  <a16:creationId xmlns:a16="http://schemas.microsoft.com/office/drawing/2014/main" xmlns="" id="{9CCAF82A-A0E0-4B55-A97B-EFFAE79AF7D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Freeform 24">
              <a:extLst>
                <a:ext uri="{FF2B5EF4-FFF2-40B4-BE49-F238E27FC236}">
                  <a16:creationId xmlns:a16="http://schemas.microsoft.com/office/drawing/2014/main" xmlns="" id="{4F800DD8-3954-4F73-8807-16F1CFAC1EB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Freeform 25">
              <a:extLst>
                <a:ext uri="{FF2B5EF4-FFF2-40B4-BE49-F238E27FC236}">
                  <a16:creationId xmlns:a16="http://schemas.microsoft.com/office/drawing/2014/main" xmlns="" id="{84E1C91A-4B06-4852-918C-6380FA986BB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904877" y="795527"/>
            <a:ext cx="10488547" cy="1190912"/>
          </a:xfrm>
        </p:spPr>
        <p:txBody>
          <a:bodyPr>
            <a:normAutofit/>
          </a:bodyPr>
          <a:lstStyle/>
          <a:p>
            <a:r>
              <a:rPr lang="en-US" b="1" i="1" dirty="0">
                <a:solidFill>
                  <a:schemeClr val="tx2"/>
                </a:solidFill>
              </a:rPr>
              <a:t>Why Athletes are “At Risk” </a:t>
            </a:r>
          </a:p>
        </p:txBody>
      </p:sp>
      <p:sp>
        <p:nvSpPr>
          <p:cNvPr id="96" name="Rectangle 95">
            <a:extLst>
              <a:ext uri="{FF2B5EF4-FFF2-40B4-BE49-F238E27FC236}">
                <a16:creationId xmlns:a16="http://schemas.microsoft.com/office/drawing/2014/main" xmlns="" id="{E972DE0D-2E53-4159-ABD3-C601524262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7030" y="2250281"/>
            <a:ext cx="4959318" cy="3678237"/>
          </a:xfrm>
          <a:prstGeom prst="rect">
            <a:avLst/>
          </a:prstGeom>
          <a:solidFill>
            <a:schemeClr val="bg1"/>
          </a:solidFill>
          <a:ln w="19050">
            <a:solidFill>
              <a:srgbClr val="037C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ogo, company name&#10;&#10;Description automatically generated">
            <a:extLst>
              <a:ext uri="{FF2B5EF4-FFF2-40B4-BE49-F238E27FC236}">
                <a16:creationId xmlns:a16="http://schemas.microsoft.com/office/drawing/2014/main" xmlns="" id="{3CE7D622-777F-D84D-8547-6399592FA4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59889" y="2416047"/>
            <a:ext cx="3513600" cy="3346704"/>
          </a:xfrm>
          <a:prstGeom prst="rect">
            <a:avLst/>
          </a:prstGeom>
          <a:ln w="12700">
            <a:noFill/>
          </a:ln>
        </p:spPr>
      </p:pic>
      <p:sp>
        <p:nvSpPr>
          <p:cNvPr id="3" name="Content Placeholder 2"/>
          <p:cNvSpPr>
            <a:spLocks noGrp="1"/>
          </p:cNvSpPr>
          <p:nvPr>
            <p:ph idx="1"/>
          </p:nvPr>
        </p:nvSpPr>
        <p:spPr>
          <a:xfrm>
            <a:off x="6380703" y="2228850"/>
            <a:ext cx="5028928" cy="3699669"/>
          </a:xfrm>
        </p:spPr>
        <p:txBody>
          <a:bodyPr>
            <a:normAutofit/>
          </a:bodyPr>
          <a:lstStyle/>
          <a:p>
            <a:pPr marL="0" indent="0">
              <a:lnSpc>
                <a:spcPct val="110000"/>
              </a:lnSpc>
              <a:buClr>
                <a:srgbClr val="037CFF"/>
              </a:buClr>
              <a:buNone/>
            </a:pPr>
            <a:r>
              <a:rPr lang="en-US" sz="1500" dirty="0"/>
              <a:t>Athletics is in an area of vulnerability:</a:t>
            </a:r>
          </a:p>
          <a:p>
            <a:pPr>
              <a:lnSpc>
                <a:spcPct val="110000"/>
              </a:lnSpc>
              <a:buClr>
                <a:srgbClr val="037CFF"/>
              </a:buClr>
            </a:pPr>
            <a:r>
              <a:rPr lang="en-US" sz="1500" dirty="0"/>
              <a:t>Star athletes may be insulated due to their status</a:t>
            </a:r>
          </a:p>
          <a:p>
            <a:pPr>
              <a:lnSpc>
                <a:spcPct val="110000"/>
              </a:lnSpc>
              <a:buClr>
                <a:srgbClr val="037CFF"/>
              </a:buClr>
            </a:pPr>
            <a:r>
              <a:rPr lang="en-US" sz="1500" dirty="0"/>
              <a:t>Same-sex complainants may be hesitant to make a complaint and disclose their sexual identity</a:t>
            </a:r>
          </a:p>
          <a:p>
            <a:pPr>
              <a:lnSpc>
                <a:spcPct val="110000"/>
              </a:lnSpc>
              <a:buClr>
                <a:srgbClr val="037CFF"/>
              </a:buClr>
            </a:pPr>
            <a:r>
              <a:rPr lang="en-US" sz="1500" dirty="0"/>
              <a:t>Traveling away from home could create dangerous environments </a:t>
            </a:r>
          </a:p>
          <a:p>
            <a:pPr>
              <a:lnSpc>
                <a:spcPct val="110000"/>
              </a:lnSpc>
              <a:buClr>
                <a:srgbClr val="037CFF"/>
              </a:buClr>
            </a:pPr>
            <a:r>
              <a:rPr lang="en-US" sz="1500" dirty="0"/>
              <a:t>Teams may engage in “binge” drinking</a:t>
            </a:r>
          </a:p>
          <a:p>
            <a:pPr>
              <a:lnSpc>
                <a:spcPct val="110000"/>
              </a:lnSpc>
              <a:buClr>
                <a:srgbClr val="037CFF"/>
              </a:buClr>
            </a:pPr>
            <a:r>
              <a:rPr lang="en-US" sz="1500" dirty="0"/>
              <a:t>Bullying can be an issue</a:t>
            </a:r>
          </a:p>
          <a:p>
            <a:pPr marL="0" indent="0">
              <a:lnSpc>
                <a:spcPct val="110000"/>
              </a:lnSpc>
              <a:buClr>
                <a:srgbClr val="037CFF"/>
              </a:buClr>
              <a:buNone/>
            </a:pPr>
            <a:r>
              <a:rPr lang="en-US" sz="1500" dirty="0"/>
              <a:t>In fact, </a:t>
            </a:r>
            <a:r>
              <a:rPr lang="en-US" sz="1500" i="1" dirty="0"/>
              <a:t>Enough is Enough </a:t>
            </a:r>
            <a:r>
              <a:rPr lang="en-US" sz="1500" dirty="0"/>
              <a:t>legislation requires specific training be given to </a:t>
            </a:r>
            <a:r>
              <a:rPr lang="en-US" sz="1500"/>
              <a:t>athletes because </a:t>
            </a:r>
            <a:r>
              <a:rPr lang="en-US" sz="1500" dirty="0"/>
              <a:t>it is a “high risk” cohort. </a:t>
            </a:r>
          </a:p>
        </p:txBody>
      </p:sp>
    </p:spTree>
    <p:extLst>
      <p:ext uri="{BB962C8B-B14F-4D97-AF65-F5344CB8AC3E}">
        <p14:creationId xmlns:p14="http://schemas.microsoft.com/office/powerpoint/2010/main" val="3994539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1BBE3A-67A1-5E44-B3B4-7A33C47E9F96}"/>
              </a:ext>
            </a:extLst>
          </p:cNvPr>
          <p:cNvSpPr>
            <a:spLocks noGrp="1"/>
          </p:cNvSpPr>
          <p:nvPr>
            <p:ph type="title"/>
          </p:nvPr>
        </p:nvSpPr>
        <p:spPr/>
        <p:txBody>
          <a:bodyPr/>
          <a:lstStyle/>
          <a:p>
            <a:pPr algn="l"/>
            <a:r>
              <a:rPr lang="en-US" b="1" i="1" dirty="0"/>
              <a:t>Who Must Take SPARC?</a:t>
            </a:r>
          </a:p>
        </p:txBody>
      </p:sp>
      <p:sp>
        <p:nvSpPr>
          <p:cNvPr id="3" name="Content Placeholder 2">
            <a:extLst>
              <a:ext uri="{FF2B5EF4-FFF2-40B4-BE49-F238E27FC236}">
                <a16:creationId xmlns:a16="http://schemas.microsoft.com/office/drawing/2014/main" xmlns="" id="{58A55172-1550-F945-BC64-7886B911F370}"/>
              </a:ext>
            </a:extLst>
          </p:cNvPr>
          <p:cNvSpPr>
            <a:spLocks noGrp="1"/>
          </p:cNvSpPr>
          <p:nvPr>
            <p:ph idx="1"/>
          </p:nvPr>
        </p:nvSpPr>
        <p:spPr>
          <a:xfrm>
            <a:off x="5118447" y="803186"/>
            <a:ext cx="6909430" cy="5248622"/>
          </a:xfrm>
        </p:spPr>
        <p:txBody>
          <a:bodyPr>
            <a:normAutofit fontScale="40000" lnSpcReduction="20000"/>
          </a:bodyPr>
          <a:lstStyle/>
          <a:p>
            <a:pPr>
              <a:spcBef>
                <a:spcPts val="0"/>
              </a:spcBef>
              <a:spcAft>
                <a:spcPts val="800"/>
              </a:spcAft>
            </a:pPr>
            <a:r>
              <a:rPr lang="en-US" sz="4500" dirty="0"/>
              <a:t>All </a:t>
            </a:r>
            <a:r>
              <a:rPr lang="en-US" sz="4500" b="1" dirty="0"/>
              <a:t>incoming and transfer students </a:t>
            </a:r>
            <a:r>
              <a:rPr lang="en-US" sz="4500" dirty="0"/>
              <a:t>must take SPARC</a:t>
            </a:r>
          </a:p>
          <a:p>
            <a:pPr marL="971550" lvl="1" indent="-571500">
              <a:spcBef>
                <a:spcPts val="0"/>
              </a:spcBef>
              <a:spcAft>
                <a:spcPts val="800"/>
              </a:spcAft>
              <a:buFontTx/>
              <a:buChar char="-"/>
            </a:pPr>
            <a:r>
              <a:rPr lang="en-US" sz="3800" dirty="0"/>
              <a:t>Currently, there is no requirement that all students have to take the SPARC training, only when they initially enter the college. </a:t>
            </a:r>
          </a:p>
          <a:p>
            <a:pPr>
              <a:spcBef>
                <a:spcPts val="0"/>
              </a:spcBef>
              <a:spcAft>
                <a:spcPts val="800"/>
              </a:spcAft>
            </a:pPr>
            <a:r>
              <a:rPr lang="en-US" sz="4500" b="1" dirty="0"/>
              <a:t>High-Risk Groups</a:t>
            </a:r>
            <a:r>
              <a:rPr lang="en-US" sz="4500" dirty="0"/>
              <a:t>: Student-athletes, students who study abroad (domestic/international), student leaders, and other groups depending on campus.</a:t>
            </a:r>
          </a:p>
          <a:p>
            <a:pPr>
              <a:spcBef>
                <a:spcPts val="0"/>
              </a:spcBef>
              <a:spcAft>
                <a:spcPts val="800"/>
              </a:spcAft>
            </a:pPr>
            <a:r>
              <a:rPr lang="en-US" sz="4500" b="1" dirty="0"/>
              <a:t>Frequency</a:t>
            </a:r>
            <a:r>
              <a:rPr lang="en-US" sz="4500" dirty="0"/>
              <a:t>: High-Risk Groups must be trained annually, even if they previously had been trained, but, if a student is going on a CUNY sponsored trip twice within an academic year, they only have to be trained once. </a:t>
            </a:r>
          </a:p>
          <a:p>
            <a:pPr>
              <a:spcBef>
                <a:spcPts val="0"/>
              </a:spcBef>
              <a:spcAft>
                <a:spcPts val="800"/>
              </a:spcAft>
            </a:pPr>
            <a:r>
              <a:rPr lang="en-US" sz="4500" b="1" dirty="0"/>
              <a:t>Student-Athletes</a:t>
            </a:r>
            <a:r>
              <a:rPr lang="en-US" sz="4500" dirty="0"/>
              <a:t>: Must be trained before they participate in intercollegiate competition</a:t>
            </a:r>
          </a:p>
          <a:p>
            <a:endParaRPr lang="en-US" dirty="0"/>
          </a:p>
        </p:txBody>
      </p:sp>
    </p:spTree>
    <p:extLst>
      <p:ext uri="{BB962C8B-B14F-4D97-AF65-F5344CB8AC3E}">
        <p14:creationId xmlns:p14="http://schemas.microsoft.com/office/powerpoint/2010/main" val="8820605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E2366EBA-92FD-44AE-87A9-25E5135EB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B437F5FC-01F7-4EB4-81E7-C27D917E95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4B0CFF10-4805-4BFA-961B-1F60DAEB94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BE054536-C03E-4857-B4AE-D687A58F9A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FE33E51C-23D8-43F5-98C4-A2ED2C4C99C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89E18891-DEB2-4CFD-A907-2868B2A910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0002C1BB-DB60-4314-A2FC-203E54D94C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9B75BDFA-6D78-4FB1-9F21-5280855C49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0B632D6B-A327-41AB-BBCF-9A03AD2AB73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F514BBC5-1736-4813-BECB-5A6B6738E58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94A2C868-7AEC-4209-BFA3-7185B11D33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FF56CB70-2B25-4695-ADC8-6092D0D112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BA411BEF-2182-4458-B9AF-1634B5C231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53F27E63-3F11-4C85-AC72-1EE8508C4C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68B589BA-F70F-4E0B-94B9-EEB83EDF3F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9D0B991D-CB0A-415F-8D77-A5565F66F0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701E99DE-74F0-41D1-BBF4-5A57053BB6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C02EE40A-8F17-4182-9495-9506463B794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924210CA-0A35-4127-925F-D4084B7DC3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DC13CEF1-DD2D-474C-B81C-820CEF3D9C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F889481A-8038-43E6-8EF1-A5F802CEDF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128BD14A-9093-4854-A73A-F666B2ED2D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22D884F4-76EC-4371-B903-E79CF191E3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xmlns="" id="{7C462C46-EFB7-4580-9921-DFC346FCC3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4C2CA6B-2126-1A47-89CB-12B52FCFCB9E}"/>
              </a:ext>
            </a:extLst>
          </p:cNvPr>
          <p:cNvSpPr>
            <a:spLocks noGrp="1"/>
          </p:cNvSpPr>
          <p:nvPr>
            <p:ph type="title"/>
          </p:nvPr>
        </p:nvSpPr>
        <p:spPr>
          <a:xfrm>
            <a:off x="2880485" y="841375"/>
            <a:ext cx="6230857" cy="1230570"/>
          </a:xfrm>
        </p:spPr>
        <p:txBody>
          <a:bodyPr anchor="t">
            <a:normAutofit/>
          </a:bodyPr>
          <a:lstStyle/>
          <a:p>
            <a:pPr algn="l"/>
            <a:r>
              <a:rPr lang="en-US" sz="3600" b="1" i="1" dirty="0">
                <a:solidFill>
                  <a:schemeClr val="accent1"/>
                </a:solidFill>
              </a:rPr>
              <a:t>SPARC Roles</a:t>
            </a:r>
          </a:p>
        </p:txBody>
      </p:sp>
      <p:sp>
        <p:nvSpPr>
          <p:cNvPr id="35" name="Isosceles Triangle 34">
            <a:extLst>
              <a:ext uri="{FF2B5EF4-FFF2-40B4-BE49-F238E27FC236}">
                <a16:creationId xmlns:a16="http://schemas.microsoft.com/office/drawing/2014/main" xmlns="" id="{B8B918B4-AB10-4E3A-916E-A9625586E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xmlns="" id="{A5CEF2DC-B4F2-684D-A515-D6F94E2C8C15}"/>
              </a:ext>
            </a:extLst>
          </p:cNvPr>
          <p:cNvSpPr>
            <a:spLocks noGrp="1"/>
          </p:cNvSpPr>
          <p:nvPr>
            <p:ph idx="1"/>
          </p:nvPr>
        </p:nvSpPr>
        <p:spPr>
          <a:xfrm>
            <a:off x="2880487" y="2249046"/>
            <a:ext cx="7609713" cy="3802762"/>
          </a:xfrm>
        </p:spPr>
        <p:txBody>
          <a:bodyPr anchor="t">
            <a:normAutofit/>
          </a:bodyPr>
          <a:lstStyle/>
          <a:p>
            <a:pPr>
              <a:lnSpc>
                <a:spcPct val="150000"/>
              </a:lnSpc>
              <a:buFontTx/>
              <a:buChar char="-"/>
            </a:pPr>
            <a:r>
              <a:rPr lang="en-US" sz="1600" dirty="0"/>
              <a:t>The Chief Student Affairs Officer or their designee will have the responsibility for administering SPARC </a:t>
            </a:r>
          </a:p>
          <a:p>
            <a:pPr>
              <a:lnSpc>
                <a:spcPct val="150000"/>
              </a:lnSpc>
              <a:buFontTx/>
              <a:buChar char="-"/>
            </a:pPr>
            <a:r>
              <a:rPr lang="en-US" sz="1600" dirty="0"/>
              <a:t>The SPARC Campus Leader will work in conjunction with the campus help desk regarding all SPARC-related issues</a:t>
            </a:r>
          </a:p>
          <a:p>
            <a:pPr>
              <a:lnSpc>
                <a:spcPct val="150000"/>
              </a:lnSpc>
              <a:buFontTx/>
              <a:buChar char="-"/>
            </a:pPr>
            <a:r>
              <a:rPr lang="en-US" sz="1600" dirty="0"/>
              <a:t>Athletic Compliance Officers will be responsible for ensuring student-athletes complete the SPARC training prior to athletic competition</a:t>
            </a:r>
          </a:p>
          <a:p>
            <a:pPr>
              <a:lnSpc>
                <a:spcPct val="150000"/>
              </a:lnSpc>
            </a:pPr>
            <a:r>
              <a:rPr lang="en-US" sz="1600" dirty="0"/>
              <a:t>For every student athlete there must be confirmation that they have completed the SPARC training. </a:t>
            </a:r>
          </a:p>
          <a:p>
            <a:pPr>
              <a:lnSpc>
                <a:spcPct val="110000"/>
              </a:lnSpc>
            </a:pPr>
            <a:endParaRPr lang="en-US" sz="1600" dirty="0"/>
          </a:p>
        </p:txBody>
      </p:sp>
    </p:spTree>
    <p:extLst>
      <p:ext uri="{BB962C8B-B14F-4D97-AF65-F5344CB8AC3E}">
        <p14:creationId xmlns:p14="http://schemas.microsoft.com/office/powerpoint/2010/main" val="18909947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828D1E49-2A21-4A83-A0E0-FB1597B4B2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xmlns="" id="{088B852E-5494-418B-A833-75CF016A9E2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xmlns="" id="{DF31E3C1-1A46-4329-9F80-B576692FEE4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xmlns="" id="{294B4592-99CA-47B1-816F-CE2D44F65BB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xmlns="" id="{BF690E4C-72F8-4AC5-AF99-562763CC67B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xmlns="" id="{F834CDD4-CAB8-4ACC-9AAC-5399C743DEC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xmlns="" id="{1AEB045A-6821-475B-A28E-047437ABEF5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xmlns="" id="{D9B790C0-3D34-4626-BAFB-6EB473F40C7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xmlns="" id="{EDA4D87F-91A4-4628-9A6E-F01820A7EE5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xmlns="" id="{045DAB88-124C-459C-A889-DAE9C9BE285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xmlns="" id="{85D44010-1DAA-4CAC-B83F-7E3E8C455D4F}"/>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xmlns="" id="{E8C01D66-5C93-4A2E-AA74-DE97574EA4E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xmlns="" id="{E2E1A6E1-6C4A-47D3-81E2-9F8624F1BB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xmlns="" id="{3E849CB5-4526-49DC-B77B-A20FDB7FFDA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xmlns="" id="{5A18C8A4-FB2A-44C1-93D3-26C6DDFE0CC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xmlns="" id="{85D014FD-8C5A-4071-B19E-4910AAB6186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xmlns="" id="{A37D7262-3596-4026-9AD4-E94332E5260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xmlns="" id="{187E37E0-AAC3-4B33-AF36-334ACCBD33C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xmlns="" id="{409758BB-8A0E-4BEB-BC0C-F410AD98CDD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xmlns="" id="{97C4EFE2-9D25-4978-BD9A-873B4927021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xmlns="" id="{9CCAF82A-A0E0-4B55-A97B-EFFAE79AF7D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xmlns="" id="{4F800DD8-3954-4F73-8807-16F1CFAC1EBA}"/>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xmlns="" id="{84E1C91A-4B06-4852-918C-6380FA986BB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xmlns="" id="{E4C9CA67-4D27-A54E-9BE4-E0983ADC84C7}"/>
              </a:ext>
            </a:extLst>
          </p:cNvPr>
          <p:cNvSpPr>
            <a:spLocks noGrp="1"/>
          </p:cNvSpPr>
          <p:nvPr>
            <p:ph type="title"/>
          </p:nvPr>
        </p:nvSpPr>
        <p:spPr>
          <a:xfrm>
            <a:off x="904877" y="795527"/>
            <a:ext cx="10488547" cy="1190912"/>
          </a:xfrm>
        </p:spPr>
        <p:txBody>
          <a:bodyPr>
            <a:normAutofit/>
          </a:bodyPr>
          <a:lstStyle/>
          <a:p>
            <a:r>
              <a:rPr lang="en-US" b="1" i="1" dirty="0">
                <a:solidFill>
                  <a:schemeClr val="tx2"/>
                </a:solidFill>
              </a:rPr>
              <a:t>Athletic Directors &amp; Compliance Officers</a:t>
            </a:r>
          </a:p>
        </p:txBody>
      </p:sp>
      <p:sp>
        <p:nvSpPr>
          <p:cNvPr id="35" name="Rectangle 34">
            <a:extLst>
              <a:ext uri="{FF2B5EF4-FFF2-40B4-BE49-F238E27FC236}">
                <a16:creationId xmlns:a16="http://schemas.microsoft.com/office/drawing/2014/main" xmlns="" id="{E972DE0D-2E53-4159-ABD3-C601524262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7030" y="2250281"/>
            <a:ext cx="4959318" cy="3678237"/>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port Balls">
            <a:extLst>
              <a:ext uri="{FF2B5EF4-FFF2-40B4-BE49-F238E27FC236}">
                <a16:creationId xmlns:a16="http://schemas.microsoft.com/office/drawing/2014/main" xmlns="" id="{3265DD58-A34A-4D1E-99F1-52C626CACE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743337" y="2416047"/>
            <a:ext cx="3346704" cy="3346704"/>
          </a:xfrm>
          <a:prstGeom prst="rect">
            <a:avLst/>
          </a:prstGeom>
          <a:ln w="12700">
            <a:noFill/>
          </a:ln>
        </p:spPr>
      </p:pic>
      <p:sp>
        <p:nvSpPr>
          <p:cNvPr id="3" name="Content Placeholder 2">
            <a:extLst>
              <a:ext uri="{FF2B5EF4-FFF2-40B4-BE49-F238E27FC236}">
                <a16:creationId xmlns:a16="http://schemas.microsoft.com/office/drawing/2014/main" xmlns="" id="{3C16D2B7-826D-B448-85EB-D2CBAB08504D}"/>
              </a:ext>
            </a:extLst>
          </p:cNvPr>
          <p:cNvSpPr>
            <a:spLocks noGrp="1"/>
          </p:cNvSpPr>
          <p:nvPr>
            <p:ph idx="1"/>
          </p:nvPr>
        </p:nvSpPr>
        <p:spPr>
          <a:xfrm>
            <a:off x="6380703" y="2228850"/>
            <a:ext cx="5704934" cy="3699669"/>
          </a:xfrm>
        </p:spPr>
        <p:txBody>
          <a:bodyPr>
            <a:normAutofit/>
          </a:bodyPr>
          <a:lstStyle/>
          <a:p>
            <a:pPr>
              <a:buFontTx/>
              <a:buChar char="-"/>
            </a:pPr>
            <a:r>
              <a:rPr lang="en-US" sz="1700" dirty="0"/>
              <a:t>Athletic Directors /Compliance Officers or their designees will be responsible for enrolling the student-athletes into the SPARC training</a:t>
            </a:r>
          </a:p>
          <a:p>
            <a:pPr>
              <a:buFontTx/>
              <a:buChar char="-"/>
            </a:pPr>
            <a:r>
              <a:rPr lang="en-US" sz="1700" dirty="0"/>
              <a:t>Responsible for ensuring that student-athletes have completed the SPARC training before they participate in intercollegiate activity</a:t>
            </a:r>
          </a:p>
          <a:p>
            <a:pPr>
              <a:buFontTx/>
              <a:buChar char="-"/>
            </a:pPr>
            <a:r>
              <a:rPr lang="en-US" sz="1700" dirty="0"/>
              <a:t>Keep up to date, accurate record of student athlete's completion of SPARC</a:t>
            </a:r>
          </a:p>
          <a:p>
            <a:endParaRPr lang="en-US" sz="1700" dirty="0"/>
          </a:p>
        </p:txBody>
      </p:sp>
    </p:spTree>
    <p:extLst>
      <p:ext uri="{BB962C8B-B14F-4D97-AF65-F5344CB8AC3E}">
        <p14:creationId xmlns:p14="http://schemas.microsoft.com/office/powerpoint/2010/main" val="15079978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The City University of New York Logo"/>
          <p:cNvPicPr/>
          <p:nvPr/>
        </p:nvPicPr>
        <p:blipFill>
          <a:blip r:embed="rId2">
            <a:extLst>
              <a:ext uri="{28A0092B-C50C-407E-A947-70E740481C1C}">
                <a14:useLocalDpi xmlns:a14="http://schemas.microsoft.com/office/drawing/2010/main" val="0"/>
              </a:ext>
            </a:extLst>
          </a:blip>
          <a:srcRect/>
          <a:stretch>
            <a:fillRect/>
          </a:stretch>
        </p:blipFill>
        <p:spPr bwMode="auto">
          <a:xfrm>
            <a:off x="189571" y="293076"/>
            <a:ext cx="1416205" cy="989313"/>
          </a:xfrm>
          <a:prstGeom prst="rect">
            <a:avLst/>
          </a:prstGeom>
          <a:noFill/>
          <a:ln>
            <a:noFill/>
          </a:ln>
        </p:spPr>
      </p:pic>
      <p:sp>
        <p:nvSpPr>
          <p:cNvPr id="2" name="Title 1">
            <a:extLst>
              <a:ext uri="{FF2B5EF4-FFF2-40B4-BE49-F238E27FC236}">
                <a16:creationId xmlns:a16="http://schemas.microsoft.com/office/drawing/2014/main" xmlns="" id="{D411C2A3-09C5-764F-A57B-110ABEEFD270}"/>
              </a:ext>
            </a:extLst>
          </p:cNvPr>
          <p:cNvSpPr>
            <a:spLocks noGrp="1"/>
          </p:cNvSpPr>
          <p:nvPr>
            <p:ph type="title"/>
          </p:nvPr>
        </p:nvSpPr>
        <p:spPr/>
        <p:txBody>
          <a:bodyPr>
            <a:noAutofit/>
          </a:bodyPr>
          <a:lstStyle/>
          <a:p>
            <a:pPr algn="l"/>
            <a:r>
              <a:rPr lang="en-US" sz="3200" b="1" i="1" dirty="0"/>
              <a:t>Title IX Coordinators, Public Safety Officers, Chief Student Affairs Officers</a:t>
            </a:r>
          </a:p>
        </p:txBody>
      </p:sp>
      <p:graphicFrame>
        <p:nvGraphicFramePr>
          <p:cNvPr id="6" name="Table 5"/>
          <p:cNvGraphicFramePr>
            <a:graphicFrameLocks noGrp="1"/>
          </p:cNvGraphicFramePr>
          <p:nvPr>
            <p:extLst>
              <p:ext uri="{D42A27DB-BD31-4B8C-83A1-F6EECF244321}">
                <p14:modId xmlns:p14="http://schemas.microsoft.com/office/powerpoint/2010/main" val="2496789042"/>
              </p:ext>
            </p:extLst>
          </p:nvPr>
        </p:nvGraphicFramePr>
        <p:xfrm>
          <a:off x="5125791" y="293077"/>
          <a:ext cx="6714516" cy="6496065"/>
        </p:xfrm>
        <a:graphic>
          <a:graphicData uri="http://schemas.openxmlformats.org/drawingml/2006/table">
            <a:tbl>
              <a:tblPr/>
              <a:tblGrid>
                <a:gridCol w="2219217">
                  <a:extLst>
                    <a:ext uri="{9D8B030D-6E8A-4147-A177-3AD203B41FA5}">
                      <a16:colId xmlns:a16="http://schemas.microsoft.com/office/drawing/2014/main" xmlns="" val="20000"/>
                    </a:ext>
                  </a:extLst>
                </a:gridCol>
                <a:gridCol w="2118522">
                  <a:extLst>
                    <a:ext uri="{9D8B030D-6E8A-4147-A177-3AD203B41FA5}">
                      <a16:colId xmlns:a16="http://schemas.microsoft.com/office/drawing/2014/main" xmlns="" val="20001"/>
                    </a:ext>
                  </a:extLst>
                </a:gridCol>
                <a:gridCol w="2376777">
                  <a:extLst>
                    <a:ext uri="{9D8B030D-6E8A-4147-A177-3AD203B41FA5}">
                      <a16:colId xmlns:a16="http://schemas.microsoft.com/office/drawing/2014/main" xmlns="" val="20002"/>
                    </a:ext>
                  </a:extLst>
                </a:gridCol>
              </a:tblGrid>
              <a:tr h="234055">
                <a:tc>
                  <a:txBody>
                    <a:bodyPr/>
                    <a:lstStyle/>
                    <a:p>
                      <a:pPr algn="ctr" fontAlgn="ctr"/>
                      <a:r>
                        <a:rPr lang="en-US" sz="1050" b="1" i="0" u="none" strike="noStrike" dirty="0">
                          <a:solidFill>
                            <a:srgbClr val="FF0000"/>
                          </a:solidFill>
                          <a:effectLst/>
                          <a:latin typeface="Arial Narrow"/>
                        </a:rPr>
                        <a:t>Title IX Coordinators</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50" b="1" i="0" u="none" strike="noStrike" dirty="0">
                          <a:solidFill>
                            <a:schemeClr val="tx1"/>
                          </a:solidFill>
                          <a:effectLst/>
                          <a:latin typeface="Arial Narrow"/>
                        </a:rPr>
                        <a:t> </a:t>
                      </a:r>
                      <a:r>
                        <a:rPr lang="en-US" sz="1050" b="1" i="0" u="none" strike="noStrike" dirty="0">
                          <a:solidFill>
                            <a:srgbClr val="FF0000"/>
                          </a:solidFill>
                          <a:effectLst/>
                          <a:latin typeface="Arial Narrow"/>
                        </a:rPr>
                        <a:t>Public Safety Directors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FF0000"/>
                          </a:solidFill>
                          <a:effectLst/>
                          <a:latin typeface="Arial Narrow"/>
                        </a:rPr>
                        <a:t>                  Chief Student Affairs Officers</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83141">
                <a:tc gridSpan="3">
                  <a:txBody>
                    <a:bodyPr/>
                    <a:lstStyle/>
                    <a:p>
                      <a:pPr algn="ctr" fontAlgn="ctr"/>
                      <a:r>
                        <a:rPr lang="en-US" sz="1000" b="1" i="0" u="none" strike="noStrike" dirty="0">
                          <a:solidFill>
                            <a:schemeClr val="tx1"/>
                          </a:solidFill>
                          <a:effectLst/>
                          <a:latin typeface="Arial Narrow"/>
                        </a:rPr>
                        <a:t>Baruch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138568">
                <a:tc>
                  <a:txBody>
                    <a:bodyPr/>
                    <a:lstStyle/>
                    <a:p>
                      <a:pPr algn="ctr" fontAlgn="ctr"/>
                      <a:r>
                        <a:rPr lang="en-US" sz="1000" b="0" i="0" u="none" strike="noStrike" dirty="0">
                          <a:solidFill>
                            <a:srgbClr val="000000"/>
                          </a:solidFill>
                          <a:effectLst/>
                          <a:latin typeface="Arial Narrow"/>
                        </a:rPr>
                        <a:t>Kimara Patton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Robert B. Curry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Art</a:t>
                      </a:r>
                      <a:r>
                        <a:rPr lang="en-US" sz="1000" b="0" i="0" u="none" strike="noStrike" baseline="0" dirty="0">
                          <a:solidFill>
                            <a:srgbClr val="000000"/>
                          </a:solidFill>
                          <a:effectLst/>
                          <a:latin typeface="Arial Narrow"/>
                        </a:rPr>
                        <a:t> King</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2"/>
                  </a:ext>
                </a:extLst>
              </a:tr>
              <a:tr h="138568">
                <a:tc>
                  <a:txBody>
                    <a:bodyPr/>
                    <a:lstStyle/>
                    <a:p>
                      <a:pPr algn="ctr" fontAlgn="b"/>
                      <a:r>
                        <a:rPr lang="en-US" sz="1000" b="0" i="0" u="none" strike="noStrike" dirty="0">
                          <a:solidFill>
                            <a:srgbClr val="000000"/>
                          </a:solidFill>
                          <a:effectLst/>
                          <a:latin typeface="Arial Narrow"/>
                        </a:rPr>
                        <a:t>(646) 312-4542</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(646) 660-6010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Arial Narrow"/>
                        </a:rPr>
                        <a:t>(646) 312-4570</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3"/>
                  </a:ext>
                </a:extLst>
              </a:tr>
              <a:tr h="222910">
                <a:tc>
                  <a:txBody>
                    <a:bodyPr/>
                    <a:lstStyle/>
                    <a:p>
                      <a:pPr algn="ctr" fontAlgn="ctr"/>
                      <a:r>
                        <a:rPr lang="en-US" sz="1000" b="0" i="0" u="none" strike="noStrike" dirty="0" err="1">
                          <a:solidFill>
                            <a:srgbClr val="000000"/>
                          </a:solidFill>
                          <a:effectLst/>
                          <a:latin typeface="Arial Narrow"/>
                        </a:rPr>
                        <a:t>Kimara.patton@baruch.cuny.edu</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a:solidFill>
                            <a:srgbClr val="000000"/>
                          </a:solidFill>
                          <a:effectLst/>
                          <a:latin typeface="Arial Narrow"/>
                        </a:rPr>
                        <a:t>Robert.curry@baruch.cuny.edu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Arial Narrow"/>
                        </a:rPr>
                        <a:t>art.king@baruch.cuny.edu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38568">
                <a:tc gridSpan="3">
                  <a:txBody>
                    <a:bodyPr/>
                    <a:lstStyle/>
                    <a:p>
                      <a:pPr algn="ctr" fontAlgn="ctr"/>
                      <a:r>
                        <a:rPr lang="en-US" sz="1000" b="1" i="0" u="none" strike="noStrike" dirty="0">
                          <a:solidFill>
                            <a:schemeClr val="tx1"/>
                          </a:solidFill>
                          <a:effectLst/>
                          <a:latin typeface="Arial Narrow"/>
                        </a:rPr>
                        <a:t>BMCC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5"/>
                  </a:ext>
                </a:extLst>
              </a:tr>
              <a:tr h="138568">
                <a:tc>
                  <a:txBody>
                    <a:bodyPr/>
                    <a:lstStyle/>
                    <a:p>
                      <a:pPr algn="ctr" fontAlgn="ctr"/>
                      <a:r>
                        <a:rPr lang="en-US" sz="1000" b="0" i="0" u="none" strike="noStrike" baseline="0" dirty="0">
                          <a:solidFill>
                            <a:srgbClr val="000000"/>
                          </a:solidFill>
                          <a:effectLst/>
                          <a:latin typeface="Arial Narrow"/>
                        </a:rPr>
                        <a:t>Odelia Levy, Esq.</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Michael</a:t>
                      </a:r>
                      <a:r>
                        <a:rPr lang="en-US" sz="1000" b="0" i="0" u="none" strike="noStrike" baseline="0" dirty="0">
                          <a:solidFill>
                            <a:srgbClr val="000000"/>
                          </a:solidFill>
                          <a:effectLst/>
                          <a:latin typeface="Arial Narrow"/>
                        </a:rPr>
                        <a:t> Korn</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Marva Craig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6"/>
                  </a:ext>
                </a:extLst>
              </a:tr>
              <a:tr h="138568">
                <a:tc>
                  <a:txBody>
                    <a:bodyPr/>
                    <a:lstStyle/>
                    <a:p>
                      <a:pPr algn="ctr" fontAlgn="ctr"/>
                      <a:r>
                        <a:rPr lang="en-US" sz="1000" b="0" i="0" u="none" strike="noStrike" dirty="0">
                          <a:solidFill>
                            <a:srgbClr val="000000"/>
                          </a:solidFill>
                          <a:effectLst/>
                          <a:latin typeface="Arial Narrow"/>
                        </a:rPr>
                        <a:t>(212) 220-1236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(212) 220-8076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(212) 220-8130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7"/>
                  </a:ext>
                </a:extLst>
              </a:tr>
              <a:tr h="138568">
                <a:tc>
                  <a:txBody>
                    <a:bodyPr/>
                    <a:lstStyle/>
                    <a:p>
                      <a:pPr algn="ctr" fontAlgn="b"/>
                      <a:r>
                        <a:rPr lang="en-US" sz="1000" b="0" i="0" u="none" strike="noStrike" dirty="0">
                          <a:solidFill>
                            <a:srgbClr val="000000"/>
                          </a:solidFill>
                          <a:effectLst/>
                          <a:latin typeface="Arial Narrow"/>
                        </a:rPr>
                        <a:t>olevy@bmcc.cuny.edu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mkorn@bmcc.cuny.edu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mcraig@bmcc.cuny.edu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38568">
                <a:tc gridSpan="3">
                  <a:txBody>
                    <a:bodyPr/>
                    <a:lstStyle/>
                    <a:p>
                      <a:pPr algn="ctr" fontAlgn="ctr"/>
                      <a:r>
                        <a:rPr lang="en-US" sz="1000" b="1" i="0" u="none" strike="noStrike" dirty="0">
                          <a:solidFill>
                            <a:schemeClr val="tx1"/>
                          </a:solidFill>
                          <a:effectLst/>
                          <a:latin typeface="Arial Narrow"/>
                        </a:rPr>
                        <a:t>Bronx CC</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9"/>
                  </a:ext>
                </a:extLst>
              </a:tr>
              <a:tr h="138568">
                <a:tc>
                  <a:txBody>
                    <a:bodyPr/>
                    <a:lstStyle/>
                    <a:p>
                      <a:pPr algn="ctr" fontAlgn="ctr"/>
                      <a:r>
                        <a:rPr lang="en-US" sz="1000" b="0" i="0" u="none" strike="noStrike" dirty="0" err="1">
                          <a:solidFill>
                            <a:srgbClr val="000000"/>
                          </a:solidFill>
                          <a:effectLst/>
                          <a:latin typeface="Arial Narrow"/>
                        </a:rPr>
                        <a:t>Jesenia</a:t>
                      </a:r>
                      <a:r>
                        <a:rPr lang="en-US" sz="1000" b="0" i="0" u="none" strike="noStrike" dirty="0">
                          <a:solidFill>
                            <a:srgbClr val="000000"/>
                          </a:solidFill>
                          <a:effectLst/>
                          <a:latin typeface="Arial Narrow"/>
                        </a:rPr>
                        <a:t> Paoli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James Verdicchio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Irene R. Delgado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0"/>
                  </a:ext>
                </a:extLst>
              </a:tr>
              <a:tr h="222910">
                <a:tc>
                  <a:txBody>
                    <a:bodyPr/>
                    <a:lstStyle/>
                    <a:p>
                      <a:pPr algn="ctr" fontAlgn="ctr"/>
                      <a:r>
                        <a:rPr lang="en-US" sz="1000" b="0" i="0" u="none" strike="noStrike" dirty="0">
                          <a:solidFill>
                            <a:srgbClr val="000000"/>
                          </a:solidFill>
                          <a:effectLst/>
                          <a:latin typeface="Arial Narrow"/>
                        </a:rPr>
                        <a:t>(718) 289-5288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(718) 289-5923 / (718) 289-5390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(718) 289-5869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1"/>
                  </a:ext>
                </a:extLst>
              </a:tr>
              <a:tr h="222910">
                <a:tc>
                  <a:txBody>
                    <a:bodyPr/>
                    <a:lstStyle/>
                    <a:p>
                      <a:pPr algn="ctr" fontAlgn="b"/>
                      <a:r>
                        <a:rPr lang="en-US" sz="1000" b="0" i="0" u="none" strike="noStrike" dirty="0">
                          <a:solidFill>
                            <a:srgbClr val="000000"/>
                          </a:solidFill>
                          <a:effectLst/>
                          <a:latin typeface="Arial Narrow"/>
                        </a:rPr>
                        <a:t>jesenia.paoli@bcc.cuny.edu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james.verdicchio@bcc.cuny.edu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a:solidFill>
                            <a:srgbClr val="000000"/>
                          </a:solidFill>
                          <a:effectLst/>
                          <a:latin typeface="Arial Narrow"/>
                        </a:rPr>
                        <a:t>Irene.Delgado@bcc.cuny.edu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38568">
                <a:tc gridSpan="3">
                  <a:txBody>
                    <a:bodyPr/>
                    <a:lstStyle/>
                    <a:p>
                      <a:pPr algn="ctr" fontAlgn="ctr"/>
                      <a:r>
                        <a:rPr lang="en-US" sz="1000" b="1" i="0" u="none" strike="noStrike" dirty="0">
                          <a:solidFill>
                            <a:schemeClr val="tx1"/>
                          </a:solidFill>
                          <a:effectLst/>
                          <a:latin typeface="Arial Narrow"/>
                        </a:rPr>
                        <a:t>Brooklyn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13"/>
                  </a:ext>
                </a:extLst>
              </a:tr>
              <a:tr h="138568">
                <a:tc>
                  <a:txBody>
                    <a:bodyPr/>
                    <a:lstStyle/>
                    <a:p>
                      <a:pPr algn="ctr" fontAlgn="ctr"/>
                      <a:r>
                        <a:rPr lang="en-US" sz="1000" b="0" i="0" u="none" strike="noStrike" dirty="0">
                          <a:solidFill>
                            <a:srgbClr val="000000"/>
                          </a:solidFill>
                          <a:effectLst/>
                          <a:latin typeface="Arial Narrow"/>
                        </a:rPr>
                        <a:t>Ivana Bologna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Donald Wenz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Ronald Jackson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4"/>
                  </a:ext>
                </a:extLst>
              </a:tr>
              <a:tr h="222910">
                <a:tc>
                  <a:txBody>
                    <a:bodyPr/>
                    <a:lstStyle/>
                    <a:p>
                      <a:pPr algn="ctr" fontAlgn="ctr"/>
                      <a:r>
                        <a:rPr lang="en-US" sz="1000" b="0" i="0" u="none" strike="noStrike" dirty="0">
                          <a:solidFill>
                            <a:srgbClr val="000000"/>
                          </a:solidFill>
                          <a:effectLst/>
                          <a:latin typeface="Arial Narrow"/>
                        </a:rPr>
                        <a:t>(718) 951-5000 x6468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Arial Narrow"/>
                        </a:rPr>
                        <a:t>(718) 951-5511 / (718) 951-5444</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(718) 951-5352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5"/>
                  </a:ext>
                </a:extLst>
              </a:tr>
              <a:tr h="222910">
                <a:tc>
                  <a:txBody>
                    <a:bodyPr/>
                    <a:lstStyle/>
                    <a:p>
                      <a:pPr algn="ctr" fontAlgn="b"/>
                      <a:r>
                        <a:rPr lang="en-US" sz="1000" b="0" i="0" u="none" strike="noStrike" dirty="0" err="1">
                          <a:solidFill>
                            <a:srgbClr val="000000"/>
                          </a:solidFill>
                          <a:effectLst/>
                          <a:latin typeface="Arial Narrow"/>
                        </a:rPr>
                        <a:t>Ivana.Bologna@brooklyn.cuny.edu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Arial Narrow"/>
                        </a:rPr>
                        <a:t>dwenz@brooklyn.cuny.edu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chemeClr val="tx1"/>
                          </a:solidFill>
                          <a:effectLst/>
                          <a:latin typeface="Arial Narrow"/>
                          <a:hlinkClick r:id="rId3"/>
                        </a:rPr>
                        <a:t>RCJackson@brooklyn.cuny.edu</a:t>
                      </a:r>
                      <a:endParaRPr lang="en-US" sz="1000" b="0" i="0" u="none" strike="noStrike" dirty="0">
                        <a:solidFill>
                          <a:schemeClr val="tx1"/>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138568">
                <a:tc gridSpan="3">
                  <a:txBody>
                    <a:bodyPr/>
                    <a:lstStyle/>
                    <a:p>
                      <a:pPr algn="ctr" fontAlgn="ctr"/>
                      <a:r>
                        <a:rPr lang="en-US" sz="1000" b="1" i="0" u="none" strike="noStrike" dirty="0">
                          <a:solidFill>
                            <a:schemeClr val="tx1"/>
                          </a:solidFill>
                          <a:effectLst/>
                          <a:latin typeface="Arial Narrow"/>
                        </a:rPr>
                        <a:t>City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17"/>
                  </a:ext>
                </a:extLst>
              </a:tr>
              <a:tr h="138568">
                <a:tc>
                  <a:txBody>
                    <a:bodyPr/>
                    <a:lstStyle/>
                    <a:p>
                      <a:pPr algn="ctr" fontAlgn="ctr"/>
                      <a:r>
                        <a:rPr lang="en-US" sz="1000" b="0" i="0" u="none" strike="noStrike" dirty="0">
                          <a:solidFill>
                            <a:srgbClr val="000000"/>
                          </a:solidFill>
                          <a:effectLst/>
                          <a:latin typeface="Arial Narrow"/>
                        </a:rPr>
                        <a:t>Diana </a:t>
                      </a:r>
                      <a:r>
                        <a:rPr lang="en-US" sz="1000" b="0" i="0" u="none" strike="noStrike" dirty="0" err="1">
                          <a:solidFill>
                            <a:srgbClr val="000000"/>
                          </a:solidFill>
                          <a:effectLst/>
                          <a:latin typeface="Arial Narrow"/>
                        </a:rPr>
                        <a:t>Cuozzo</a:t>
                      </a:r>
                      <a:r>
                        <a:rPr lang="en-US" sz="1000" b="0" i="0" u="none" strike="noStrike" dirty="0">
                          <a:solidFill>
                            <a:srgbClr val="000000"/>
                          </a:solidFill>
                          <a:effectLst/>
                          <a:latin typeface="Arial Narrow"/>
                        </a:rPr>
                        <a:t>, Esq.</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Pasquale Morena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Celia P. Lloyd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8"/>
                  </a:ext>
                </a:extLst>
              </a:tr>
              <a:tr h="222910">
                <a:tc>
                  <a:txBody>
                    <a:bodyPr/>
                    <a:lstStyle/>
                    <a:p>
                      <a:pPr algn="ctr" fontAlgn="ctr"/>
                      <a:r>
                        <a:rPr lang="en-US" sz="1000" b="0" i="0" u="none" strike="noStrike" dirty="0">
                          <a:solidFill>
                            <a:srgbClr val="000000"/>
                          </a:solidFill>
                          <a:effectLst/>
                          <a:latin typeface="Arial Narrow"/>
                        </a:rPr>
                        <a:t>(212) -650 -7330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Arial Narrow"/>
                        </a:rPr>
                        <a:t>(212) 650-7997 / (212) 650-6911</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(212) 650-7859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9"/>
                  </a:ext>
                </a:extLst>
              </a:tr>
              <a:tr h="138568">
                <a:tc>
                  <a:txBody>
                    <a:bodyPr/>
                    <a:lstStyle/>
                    <a:p>
                      <a:pPr algn="ctr" fontAlgn="b"/>
                      <a:r>
                        <a:rPr lang="en-US" sz="1000" b="0" i="0" u="none" strike="noStrike" dirty="0">
                          <a:solidFill>
                            <a:srgbClr val="000000"/>
                          </a:solidFill>
                          <a:effectLst/>
                          <a:latin typeface="Arial Narrow"/>
                        </a:rPr>
                        <a:t>dcuozzo@ccny.cuny.edu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Arial Narrow"/>
                        </a:rPr>
                        <a:t>pmorena@ccny.cuny.edu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a:solidFill>
                            <a:srgbClr val="000000"/>
                          </a:solidFill>
                          <a:effectLst/>
                          <a:latin typeface="Arial Narrow"/>
                        </a:rPr>
                        <a:t>clloyd@ccny.cuny.edu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8568">
                <a:tc gridSpan="3">
                  <a:txBody>
                    <a:bodyPr/>
                    <a:lstStyle/>
                    <a:p>
                      <a:pPr algn="ctr" fontAlgn="ctr"/>
                      <a:r>
                        <a:rPr lang="en-US" sz="1000" b="1" i="0" u="none" strike="noStrike" dirty="0">
                          <a:solidFill>
                            <a:schemeClr val="tx1"/>
                          </a:solidFill>
                          <a:effectLst/>
                          <a:latin typeface="Arial Narrow"/>
                        </a:rPr>
                        <a:t>College of Staten Island</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21"/>
                  </a:ext>
                </a:extLst>
              </a:tr>
              <a:tr h="138568">
                <a:tc>
                  <a:txBody>
                    <a:bodyPr/>
                    <a:lstStyle/>
                    <a:p>
                      <a:pPr algn="ctr" fontAlgn="ctr"/>
                      <a:r>
                        <a:rPr lang="en-US" sz="1000" b="0" i="0" u="none" strike="noStrike" dirty="0">
                          <a:solidFill>
                            <a:srgbClr val="000000"/>
                          </a:solidFill>
                          <a:effectLst/>
                          <a:latin typeface="Arial Narrow"/>
                        </a:rPr>
                        <a:t>Catherine Ferrara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Michael </a:t>
                      </a:r>
                      <a:r>
                        <a:rPr lang="en-US" sz="1000" b="0" i="0" u="none" strike="noStrike" dirty="0" err="1">
                          <a:solidFill>
                            <a:srgbClr val="000000"/>
                          </a:solidFill>
                          <a:effectLst/>
                          <a:latin typeface="Arial Narrow"/>
                        </a:rPr>
                        <a:t>Lederhandler</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Jennifer </a:t>
                      </a:r>
                      <a:r>
                        <a:rPr lang="en-US" sz="1000" b="0" i="0" u="none" strike="noStrike" dirty="0" err="1">
                          <a:solidFill>
                            <a:srgbClr val="000000"/>
                          </a:solidFill>
                          <a:effectLst/>
                          <a:latin typeface="Arial Narrow"/>
                        </a:rPr>
                        <a:t>Borrero</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22"/>
                  </a:ext>
                </a:extLst>
              </a:tr>
              <a:tr h="138568">
                <a:tc>
                  <a:txBody>
                    <a:bodyPr/>
                    <a:lstStyle/>
                    <a:p>
                      <a:pPr algn="ctr" fontAlgn="ctr"/>
                      <a:r>
                        <a:rPr lang="en-US" sz="1000" b="0" i="0" u="none" strike="noStrike" dirty="0">
                          <a:solidFill>
                            <a:srgbClr val="000000"/>
                          </a:solidFill>
                          <a:effectLst/>
                          <a:latin typeface="Arial Narrow"/>
                        </a:rPr>
                        <a:t>(718) 982-2250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(718) 982-2113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(718) 982-2335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23"/>
                  </a:ext>
                </a:extLst>
              </a:tr>
              <a:tr h="222910">
                <a:tc>
                  <a:txBody>
                    <a:bodyPr/>
                    <a:lstStyle/>
                    <a:p>
                      <a:pPr algn="ctr" fontAlgn="ctr"/>
                      <a:r>
                        <a:rPr lang="en-US" sz="1000" b="0" i="0" u="none" strike="noStrike" dirty="0">
                          <a:solidFill>
                            <a:srgbClr val="000000"/>
                          </a:solidFill>
                          <a:effectLst/>
                          <a:latin typeface="Arial Narrow"/>
                        </a:rPr>
                        <a:t>Catherine.ferrara@csi.cuny.edu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Michael.lederhandler@csi.cuny.edu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Jennifer.Borrero@csi.cuny.edu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38568">
                <a:tc gridSpan="3">
                  <a:txBody>
                    <a:bodyPr/>
                    <a:lstStyle/>
                    <a:p>
                      <a:pPr algn="ctr" fontAlgn="ctr"/>
                      <a:r>
                        <a:rPr lang="en-US" sz="1000" b="1" i="0" u="none" strike="noStrike" dirty="0">
                          <a:solidFill>
                            <a:schemeClr val="tx1"/>
                          </a:solidFill>
                          <a:effectLst/>
                          <a:latin typeface="Arial Narrow"/>
                        </a:rPr>
                        <a:t>Graduate Center</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25"/>
                  </a:ext>
                </a:extLst>
              </a:tr>
              <a:tr h="138568">
                <a:tc>
                  <a:txBody>
                    <a:bodyPr/>
                    <a:lstStyle/>
                    <a:p>
                      <a:pPr algn="ctr" fontAlgn="ctr"/>
                      <a:r>
                        <a:rPr lang="en-US" sz="1000" b="0" i="0" u="none" strike="noStrike" dirty="0">
                          <a:solidFill>
                            <a:srgbClr val="000000"/>
                          </a:solidFill>
                          <a:effectLst/>
                          <a:latin typeface="Arial Narrow"/>
                        </a:rPr>
                        <a:t>Pinar </a:t>
                      </a:r>
                      <a:r>
                        <a:rPr lang="en-US" sz="1000" b="0" i="0" u="none" strike="noStrike" dirty="0" err="1">
                          <a:solidFill>
                            <a:srgbClr val="000000"/>
                          </a:solidFill>
                          <a:effectLst/>
                          <a:latin typeface="Arial Narrow"/>
                        </a:rPr>
                        <a:t>Ozgu</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John Flaherty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Matthew Schoengood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26"/>
                  </a:ext>
                </a:extLst>
              </a:tr>
              <a:tr h="222910">
                <a:tc>
                  <a:txBody>
                    <a:bodyPr/>
                    <a:lstStyle/>
                    <a:p>
                      <a:pPr algn="ctr" fontAlgn="ctr"/>
                      <a:r>
                        <a:rPr lang="en-US" sz="1000" b="0" i="0" u="none" strike="noStrike" dirty="0">
                          <a:solidFill>
                            <a:srgbClr val="000000"/>
                          </a:solidFill>
                          <a:effectLst/>
                          <a:latin typeface="Arial Narrow"/>
                        </a:rPr>
                        <a:t>(212) 817-7100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(212) 817-7761 / (212) 817-7777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(212) 817-7400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27"/>
                  </a:ext>
                </a:extLst>
              </a:tr>
              <a:tr h="138568">
                <a:tc>
                  <a:txBody>
                    <a:bodyPr/>
                    <a:lstStyle/>
                    <a:p>
                      <a:pPr algn="ctr" fontAlgn="ctr"/>
                      <a:r>
                        <a:rPr lang="en-US" sz="1000" b="0" i="0" u="none" strike="noStrike" dirty="0" err="1">
                          <a:solidFill>
                            <a:srgbClr val="000000"/>
                          </a:solidFill>
                          <a:effectLst/>
                          <a:latin typeface="Arial Narrow"/>
                        </a:rPr>
                        <a:t>pozgu@gc.cuny.edu</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jflaherty@gc.cuny.edu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mschoengood@gc.cuny.edu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8"/>
                  </a:ext>
                </a:extLst>
              </a:tr>
              <a:tr h="138568">
                <a:tc gridSpan="3">
                  <a:txBody>
                    <a:bodyPr/>
                    <a:lstStyle/>
                    <a:p>
                      <a:pPr algn="ctr" fontAlgn="ctr"/>
                      <a:r>
                        <a:rPr lang="en-US" sz="1000" b="1" i="0" u="none" strike="noStrike" dirty="0">
                          <a:solidFill>
                            <a:schemeClr val="tx1"/>
                          </a:solidFill>
                          <a:effectLst/>
                          <a:latin typeface="Arial Narrow"/>
                        </a:rPr>
                        <a:t>School of Journalism</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29"/>
                  </a:ext>
                </a:extLst>
              </a:tr>
              <a:tr h="138568">
                <a:tc>
                  <a:txBody>
                    <a:bodyPr/>
                    <a:lstStyle/>
                    <a:p>
                      <a:pPr algn="ctr" fontAlgn="ctr"/>
                      <a:r>
                        <a:rPr lang="en-US" sz="1000" b="0" i="0" u="none" strike="noStrike" baseline="0" dirty="0" err="1">
                          <a:solidFill>
                            <a:srgbClr val="000000"/>
                          </a:solidFill>
                          <a:effectLst/>
                          <a:latin typeface="Arial Narrow"/>
                        </a:rPr>
                        <a:t>Sahana</a:t>
                      </a:r>
                      <a:r>
                        <a:rPr lang="en-US" sz="1000" b="0" i="0" u="none" strike="noStrike" baseline="0" dirty="0">
                          <a:solidFill>
                            <a:srgbClr val="000000"/>
                          </a:solidFill>
                          <a:effectLst/>
                          <a:latin typeface="Arial Narrow"/>
                        </a:rPr>
                        <a:t> Gupta</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John Scully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Yahaira Castro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30"/>
                  </a:ext>
                </a:extLst>
              </a:tr>
              <a:tr h="138568">
                <a:tc>
                  <a:txBody>
                    <a:bodyPr/>
                    <a:lstStyle/>
                    <a:p>
                      <a:pPr algn="ctr" fontAlgn="ctr"/>
                      <a:r>
                        <a:rPr lang="en-US" sz="1000" b="0" i="0" u="none" strike="noStrike" dirty="0">
                          <a:solidFill>
                            <a:srgbClr val="000000"/>
                          </a:solidFill>
                          <a:effectLst/>
                          <a:latin typeface="Arial Narrow"/>
                        </a:rPr>
                        <a:t>(646) 618-7129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(646) 758-7834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(646) 758-7726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31"/>
                  </a:ext>
                </a:extLst>
              </a:tr>
              <a:tr h="222910">
                <a:tc>
                  <a:txBody>
                    <a:bodyPr/>
                    <a:lstStyle/>
                    <a:p>
                      <a:pPr algn="ctr" fontAlgn="b"/>
                      <a:r>
                        <a:rPr lang="en-US" sz="1000" b="0" i="0" u="none" strike="noStrike" dirty="0" err="1">
                          <a:solidFill>
                            <a:srgbClr val="000000"/>
                          </a:solidFill>
                          <a:effectLst/>
                          <a:latin typeface="Arial Narrow"/>
                        </a:rPr>
                        <a:t>sahana.gupta@journalism.cuny.edu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err="1">
                          <a:solidFill>
                            <a:srgbClr val="000000"/>
                          </a:solidFill>
                          <a:effectLst/>
                          <a:latin typeface="Arial Narrow"/>
                        </a:rPr>
                        <a:t>John.scully@journalism.cuny.edu</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a:solidFill>
                            <a:srgbClr val="000000"/>
                          </a:solidFill>
                          <a:effectLst/>
                          <a:latin typeface="Arial Narrow"/>
                        </a:rPr>
                        <a:t>Yahaira.castro@journalism.cuny.edu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r h="138568">
                <a:tc gridSpan="3">
                  <a:txBody>
                    <a:bodyPr/>
                    <a:lstStyle/>
                    <a:p>
                      <a:pPr algn="ctr" fontAlgn="ctr"/>
                      <a:r>
                        <a:rPr lang="en-US" sz="1000" b="1" i="0" u="none" strike="noStrike" dirty="0">
                          <a:solidFill>
                            <a:schemeClr val="tx1"/>
                          </a:solidFill>
                          <a:effectLst/>
                          <a:latin typeface="Arial Narrow"/>
                        </a:rPr>
                        <a:t>School of Law</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33"/>
                  </a:ext>
                </a:extLst>
              </a:tr>
              <a:tr h="138568">
                <a:tc>
                  <a:txBody>
                    <a:bodyPr/>
                    <a:lstStyle/>
                    <a:p>
                      <a:pPr algn="ctr" fontAlgn="ctr"/>
                      <a:r>
                        <a:rPr lang="en-US" sz="1000" b="0" i="0" u="none" strike="noStrike" dirty="0">
                          <a:solidFill>
                            <a:srgbClr val="000000"/>
                          </a:solidFill>
                          <a:effectLst/>
                          <a:latin typeface="Arial Narrow"/>
                        </a:rPr>
                        <a:t>Amanda Wright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Steve A. Katz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Yvette Wilson-Barnes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34"/>
                  </a:ext>
                </a:extLst>
              </a:tr>
              <a:tr h="222910">
                <a:tc>
                  <a:txBody>
                    <a:bodyPr/>
                    <a:lstStyle/>
                    <a:p>
                      <a:pPr algn="ctr" fontAlgn="ctr"/>
                      <a:r>
                        <a:rPr lang="en-US" sz="1000" b="0" i="0" u="none" strike="noStrike" dirty="0">
                          <a:solidFill>
                            <a:srgbClr val="000000"/>
                          </a:solidFill>
                          <a:effectLst/>
                          <a:latin typeface="Arial Narrow"/>
                        </a:rPr>
                        <a:t>(718) 340-4249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(718) 340-4271 / (718) 340-4270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(718) 340-4635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35"/>
                  </a:ext>
                </a:extLst>
              </a:tr>
              <a:tr h="222910">
                <a:tc>
                  <a:txBody>
                    <a:bodyPr/>
                    <a:lstStyle/>
                    <a:p>
                      <a:pPr algn="ctr" fontAlgn="b"/>
                      <a:r>
                        <a:rPr lang="en-US" sz="1000" b="0" i="0" u="none" strike="noStrike" dirty="0" err="1">
                          <a:solidFill>
                            <a:srgbClr val="000000"/>
                          </a:solidFill>
                          <a:effectLst/>
                          <a:latin typeface="Arial Narrow"/>
                        </a:rPr>
                        <a:t>Amanda.Wright@law.cuny.edu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katz@mail.law.cuny.edu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a:solidFill>
                            <a:srgbClr val="000000"/>
                          </a:solidFill>
                          <a:effectLst/>
                          <a:latin typeface="Arial Narrow"/>
                        </a:rPr>
                        <a:t>Yvette.Wilson-barnes@law.cuny.edu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6"/>
                  </a:ext>
                </a:extLst>
              </a:tr>
            </a:tbl>
          </a:graphicData>
        </a:graphic>
      </p:graphicFrame>
    </p:spTree>
    <p:extLst>
      <p:ext uri="{BB962C8B-B14F-4D97-AF65-F5344CB8AC3E}">
        <p14:creationId xmlns:p14="http://schemas.microsoft.com/office/powerpoint/2010/main" val="1622806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94FE423-FF42-AD40-B516-97B7DB9FEC6A}"/>
              </a:ext>
            </a:extLst>
          </p:cNvPr>
          <p:cNvSpPr>
            <a:spLocks noGrp="1"/>
          </p:cNvSpPr>
          <p:nvPr>
            <p:ph type="title"/>
          </p:nvPr>
        </p:nvSpPr>
        <p:spPr/>
        <p:txBody>
          <a:bodyPr>
            <a:noAutofit/>
          </a:bodyPr>
          <a:lstStyle/>
          <a:p>
            <a:pPr algn="l"/>
            <a:r>
              <a:rPr lang="en-US" sz="3200" b="1" i="1" dirty="0"/>
              <a:t>Title IX Coordinators, Public Safety Officers, Chief Student Affairs Officers (cont’d)</a:t>
            </a:r>
            <a:endParaRPr lang="en-US" sz="3200" dirty="0"/>
          </a:p>
        </p:txBody>
      </p:sp>
      <p:graphicFrame>
        <p:nvGraphicFramePr>
          <p:cNvPr id="6" name="Table 5">
            <a:extLst>
              <a:ext uri="{FF2B5EF4-FFF2-40B4-BE49-F238E27FC236}">
                <a16:creationId xmlns:a16="http://schemas.microsoft.com/office/drawing/2014/main" xmlns="" id="{10AD800A-6081-CD40-990B-0D128162AB9C}"/>
              </a:ext>
            </a:extLst>
          </p:cNvPr>
          <p:cNvGraphicFramePr>
            <a:graphicFrameLocks noGrp="1"/>
          </p:cNvGraphicFramePr>
          <p:nvPr>
            <p:extLst>
              <p:ext uri="{D42A27DB-BD31-4B8C-83A1-F6EECF244321}">
                <p14:modId xmlns:p14="http://schemas.microsoft.com/office/powerpoint/2010/main" val="834537909"/>
              </p:ext>
            </p:extLst>
          </p:nvPr>
        </p:nvGraphicFramePr>
        <p:xfrm>
          <a:off x="5140712" y="546410"/>
          <a:ext cx="6523464" cy="5274617"/>
        </p:xfrm>
        <a:graphic>
          <a:graphicData uri="http://schemas.openxmlformats.org/drawingml/2006/table">
            <a:tbl>
              <a:tblPr/>
              <a:tblGrid>
                <a:gridCol w="2181197">
                  <a:extLst>
                    <a:ext uri="{9D8B030D-6E8A-4147-A177-3AD203B41FA5}">
                      <a16:colId xmlns:a16="http://schemas.microsoft.com/office/drawing/2014/main" xmlns="" val="20000"/>
                    </a:ext>
                  </a:extLst>
                </a:gridCol>
                <a:gridCol w="2027543">
                  <a:extLst>
                    <a:ext uri="{9D8B030D-6E8A-4147-A177-3AD203B41FA5}">
                      <a16:colId xmlns:a16="http://schemas.microsoft.com/office/drawing/2014/main" xmlns="" val="20001"/>
                    </a:ext>
                  </a:extLst>
                </a:gridCol>
                <a:gridCol w="2314724">
                  <a:extLst>
                    <a:ext uri="{9D8B030D-6E8A-4147-A177-3AD203B41FA5}">
                      <a16:colId xmlns:a16="http://schemas.microsoft.com/office/drawing/2014/main" xmlns="" val="20002"/>
                    </a:ext>
                  </a:extLst>
                </a:gridCol>
              </a:tblGrid>
              <a:tr h="221889">
                <a:tc gridSpan="3">
                  <a:txBody>
                    <a:bodyPr/>
                    <a:lstStyle/>
                    <a:p>
                      <a:pPr algn="ctr" fontAlgn="b"/>
                      <a:r>
                        <a:rPr lang="en-US" sz="1000" b="1" i="0" u="none" strike="noStrike" dirty="0">
                          <a:solidFill>
                            <a:schemeClr val="tx1"/>
                          </a:solidFill>
                          <a:effectLst/>
                          <a:latin typeface="Arial Narrow"/>
                        </a:rPr>
                        <a:t>LaGuardia Community College</a:t>
                      </a:r>
                      <a:endParaRPr lang="en-US" sz="1000" b="0" i="0" u="none" strike="noStrike" dirty="0">
                        <a:solidFill>
                          <a:schemeClr val="tx1"/>
                        </a:solidFill>
                        <a:effectLst/>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161339">
                <a:tc>
                  <a:txBody>
                    <a:bodyPr/>
                    <a:lstStyle/>
                    <a:p>
                      <a:pPr algn="ctr" fontAlgn="ctr"/>
                      <a:r>
                        <a:rPr lang="en-US" sz="1000" b="0" i="0" u="none" strike="noStrike" dirty="0">
                          <a:solidFill>
                            <a:srgbClr val="000000"/>
                          </a:solidFill>
                          <a:effectLst/>
                          <a:latin typeface="Arial Narrow"/>
                        </a:rPr>
                        <a:t>Christopher</a:t>
                      </a:r>
                      <a:r>
                        <a:rPr lang="en-US" sz="1000" b="0" i="0" u="none" strike="noStrike" baseline="0" dirty="0">
                          <a:solidFill>
                            <a:srgbClr val="000000"/>
                          </a:solidFill>
                          <a:effectLst/>
                          <a:latin typeface="Arial Narrow"/>
                        </a:rPr>
                        <a:t> Carozza</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James Grantham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Bartholomew </a:t>
                      </a:r>
                      <a:r>
                        <a:rPr lang="en-US" sz="1000" b="0" i="0" u="none" strike="noStrike" dirty="0" err="1">
                          <a:solidFill>
                            <a:srgbClr val="000000"/>
                          </a:solidFill>
                          <a:effectLst/>
                          <a:latin typeface="Arial Narrow"/>
                        </a:rPr>
                        <a:t>Grachan</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xmlns="" val="10001"/>
                  </a:ext>
                </a:extLst>
              </a:tr>
              <a:tr h="161339">
                <a:tc>
                  <a:txBody>
                    <a:bodyPr/>
                    <a:lstStyle/>
                    <a:p>
                      <a:pPr algn="ctr" fontAlgn="ctr"/>
                      <a:r>
                        <a:rPr lang="en-US" sz="1000" b="0" i="0" u="none" strike="noStrike" dirty="0">
                          <a:solidFill>
                            <a:srgbClr val="000000"/>
                          </a:solidFill>
                          <a:effectLst/>
                          <a:latin typeface="Arial Narrow"/>
                        </a:rPr>
                        <a:t>(718) 482-5088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482-5559 / (718) 482-5558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482-5970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xmlns="" val="10002"/>
                  </a:ext>
                </a:extLst>
              </a:tr>
              <a:tr h="149994">
                <a:tc>
                  <a:txBody>
                    <a:bodyPr/>
                    <a:lstStyle/>
                    <a:p>
                      <a:pPr algn="ctr" fontAlgn="b"/>
                      <a:r>
                        <a:rPr lang="en-US" sz="1000" b="0" i="0" u="none" strike="noStrike" dirty="0">
                          <a:solidFill>
                            <a:srgbClr val="000000"/>
                          </a:solidFill>
                          <a:effectLst/>
                          <a:latin typeface="Arial Narrow"/>
                        </a:rPr>
                        <a:t>ccarozza@lagcc.cuny.edu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a:solidFill>
                            <a:srgbClr val="000000"/>
                          </a:solidFill>
                          <a:effectLst/>
                          <a:latin typeface="Arial Narrow"/>
                        </a:rPr>
                        <a:t>jgranthan@lagcc.cuny.edu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err="1">
                          <a:solidFill>
                            <a:srgbClr val="000000"/>
                          </a:solidFill>
                          <a:effectLst/>
                          <a:latin typeface="Arial Narrow"/>
                        </a:rPr>
                        <a:t>bgrachan@lagcc.cuny.edu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83898">
                <a:tc gridSpan="3">
                  <a:txBody>
                    <a:bodyPr/>
                    <a:lstStyle/>
                    <a:p>
                      <a:pPr algn="ctr" fontAlgn="ctr"/>
                      <a:r>
                        <a:rPr lang="en-US" sz="1000" b="1" i="0" u="none" strike="noStrike" dirty="0">
                          <a:solidFill>
                            <a:schemeClr val="tx1"/>
                          </a:solidFill>
                          <a:effectLst/>
                          <a:latin typeface="Arial Narrow"/>
                        </a:rPr>
                        <a:t>Lehman College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4"/>
                  </a:ext>
                </a:extLst>
              </a:tr>
              <a:tr h="149994">
                <a:tc>
                  <a:txBody>
                    <a:bodyPr/>
                    <a:lstStyle/>
                    <a:p>
                      <a:pPr algn="ctr" fontAlgn="ctr"/>
                      <a:r>
                        <a:rPr lang="en-US" sz="1000" b="0" i="0" u="none" strike="noStrike" dirty="0">
                          <a:solidFill>
                            <a:srgbClr val="000000"/>
                          </a:solidFill>
                          <a:effectLst/>
                          <a:latin typeface="Arial Narrow"/>
                        </a:rPr>
                        <a:t>Dawn Ewing-Morgan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Fausto</a:t>
                      </a:r>
                      <a:r>
                        <a:rPr lang="en-US" sz="1000" b="0" i="0" u="none" strike="noStrike" baseline="0" dirty="0">
                          <a:solidFill>
                            <a:srgbClr val="000000"/>
                          </a:solidFill>
                          <a:effectLst/>
                          <a:latin typeface="Arial Narrow"/>
                        </a:rPr>
                        <a:t> Ramirez</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Stanley Bazile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xmlns="" val="10005"/>
                  </a:ext>
                </a:extLst>
              </a:tr>
              <a:tr h="161339">
                <a:tc>
                  <a:txBody>
                    <a:bodyPr/>
                    <a:lstStyle/>
                    <a:p>
                      <a:pPr algn="ctr" fontAlgn="ctr"/>
                      <a:r>
                        <a:rPr lang="en-US" sz="1000" b="0" i="0" u="none" strike="noStrike" dirty="0">
                          <a:solidFill>
                            <a:srgbClr val="000000"/>
                          </a:solidFill>
                          <a:effectLst/>
                          <a:latin typeface="Arial Narrow"/>
                        </a:rPr>
                        <a:t>(718) 960-8111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960-8594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960-8241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xmlns="" val="10006"/>
                  </a:ext>
                </a:extLst>
              </a:tr>
              <a:tr h="161339">
                <a:tc>
                  <a:txBody>
                    <a:bodyPr/>
                    <a:lstStyle/>
                    <a:p>
                      <a:pPr algn="ctr" fontAlgn="b"/>
                      <a:r>
                        <a:rPr lang="en-US" sz="1000" b="0" i="0" u="none" strike="noStrike" dirty="0">
                          <a:solidFill>
                            <a:srgbClr val="000000"/>
                          </a:solidFill>
                          <a:effectLst/>
                          <a:latin typeface="Arial Narrow"/>
                        </a:rPr>
                        <a:t>dawn.ewing-morgan@lehman.cuny.edu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a:solidFill>
                            <a:srgbClr val="000000"/>
                          </a:solidFill>
                          <a:effectLst/>
                          <a:latin typeface="Arial Narrow"/>
                        </a:rPr>
                        <a:t>Fausto.ramariez@lehman.cuny.edu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err="1">
                          <a:solidFill>
                            <a:srgbClr val="000000"/>
                          </a:solidFill>
                          <a:effectLst/>
                          <a:latin typeface="Arial Narrow"/>
                        </a:rPr>
                        <a:t>Stanley.Bazile@lehman.cuny.edu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154003">
                <a:tc gridSpan="3">
                  <a:txBody>
                    <a:bodyPr/>
                    <a:lstStyle/>
                    <a:p>
                      <a:pPr algn="ctr" fontAlgn="ctr"/>
                      <a:r>
                        <a:rPr lang="en-US" sz="1000" b="1" i="0" u="none" strike="noStrike" dirty="0">
                          <a:solidFill>
                            <a:schemeClr val="tx1"/>
                          </a:solidFill>
                          <a:effectLst/>
                          <a:latin typeface="Arial Narrow"/>
                        </a:rPr>
                        <a:t>Macaulay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8"/>
                  </a:ext>
                </a:extLst>
              </a:tr>
              <a:tr h="149994">
                <a:tc>
                  <a:txBody>
                    <a:bodyPr/>
                    <a:lstStyle/>
                    <a:p>
                      <a:pPr algn="ctr" fontAlgn="ctr"/>
                      <a:r>
                        <a:rPr lang="en-US" sz="1000" b="0" i="0" u="none" strike="noStrike" dirty="0">
                          <a:solidFill>
                            <a:srgbClr val="000000"/>
                          </a:solidFill>
                          <a:effectLst/>
                          <a:latin typeface="Arial Narrow"/>
                        </a:rPr>
                        <a:t>Veronica Maldonado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b"/>
                      <a:r>
                        <a:rPr lang="en-US" sz="1000" b="0" i="0" u="none" strike="noStrike" dirty="0">
                          <a:solidFill>
                            <a:srgbClr val="000000"/>
                          </a:solidFill>
                          <a:effectLst/>
                          <a:latin typeface="Arial Narrow"/>
                        </a:rPr>
                        <a:t> By Campus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Chris Daversa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xmlns="" val="10009"/>
                  </a:ext>
                </a:extLst>
              </a:tr>
              <a:tr h="161339">
                <a:tc>
                  <a:txBody>
                    <a:bodyPr/>
                    <a:lstStyle/>
                    <a:p>
                      <a:pPr algn="ctr" fontAlgn="ctr"/>
                      <a:r>
                        <a:rPr lang="en-US" sz="1000" b="0" i="0" u="none" strike="noStrike" dirty="0">
                          <a:solidFill>
                            <a:srgbClr val="000000"/>
                          </a:solidFill>
                          <a:effectLst/>
                          <a:latin typeface="Arial Narrow"/>
                        </a:rPr>
                        <a:t> (212) 729-2949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b"/>
                      <a:r>
                        <a:rPr lang="en-US" sz="1000" b="0" i="0" u="none" strike="noStrike" dirty="0">
                          <a:solidFill>
                            <a:srgbClr val="000000"/>
                          </a:solidFill>
                          <a:effectLst/>
                          <a:latin typeface="Arial Narrow"/>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(212) 729-2937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xmlns="" val="10010"/>
                  </a:ext>
                </a:extLst>
              </a:tr>
              <a:tr h="149994">
                <a:tc>
                  <a:txBody>
                    <a:bodyPr/>
                    <a:lstStyle/>
                    <a:p>
                      <a:pPr algn="ctr" fontAlgn="b"/>
                      <a:r>
                        <a:rPr lang="en-US" sz="1000" b="0" i="0" u="none" strike="noStrike" dirty="0">
                          <a:solidFill>
                            <a:srgbClr val="000000"/>
                          </a:solidFill>
                          <a:effectLst/>
                          <a:latin typeface="Arial Narrow"/>
                        </a:rPr>
                        <a:t>Veronica.maldonado@Macaulay.cuny.edu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a:solidFill>
                            <a:srgbClr val="000000"/>
                          </a:solidFill>
                          <a:effectLst/>
                          <a:latin typeface="Arial Narrow"/>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err="1">
                          <a:solidFill>
                            <a:srgbClr val="000000"/>
                          </a:solidFill>
                          <a:effectLst/>
                          <a:latin typeface="Arial Narrow"/>
                        </a:rPr>
                        <a:t>Chris.daversa@mhc.cuny.edu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154003">
                <a:tc gridSpan="3">
                  <a:txBody>
                    <a:bodyPr/>
                    <a:lstStyle/>
                    <a:p>
                      <a:pPr algn="ctr" fontAlgn="ctr"/>
                      <a:r>
                        <a:rPr lang="en-US" sz="1000" b="1" i="0" u="none" strike="noStrike" dirty="0">
                          <a:solidFill>
                            <a:schemeClr val="tx1"/>
                          </a:solidFill>
                          <a:effectLst/>
                          <a:latin typeface="Arial Narrow"/>
                        </a:rPr>
                        <a:t>Medgar Evers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12"/>
                  </a:ext>
                </a:extLst>
              </a:tr>
              <a:tr h="161339">
                <a:tc>
                  <a:txBody>
                    <a:bodyPr/>
                    <a:lstStyle/>
                    <a:p>
                      <a:pPr algn="ctr" fontAlgn="ctr"/>
                      <a:r>
                        <a:rPr lang="en-US" sz="1000" b="0" i="0" u="none" strike="noStrike" dirty="0">
                          <a:solidFill>
                            <a:srgbClr val="000000"/>
                          </a:solidFill>
                          <a:effectLst/>
                          <a:latin typeface="Arial Narrow"/>
                        </a:rPr>
                        <a:t>Tanya Isaacs, Esq.(acting)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Jerry Hoffman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Dr. Alexis McLean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xmlns="" val="10013"/>
                  </a:ext>
                </a:extLst>
              </a:tr>
              <a:tr h="161339">
                <a:tc>
                  <a:txBody>
                    <a:bodyPr/>
                    <a:lstStyle/>
                    <a:p>
                      <a:pPr algn="ctr" fontAlgn="ctr"/>
                      <a:r>
                        <a:rPr lang="en-US" sz="1000" b="0" i="0" u="none" strike="noStrike" dirty="0">
                          <a:solidFill>
                            <a:srgbClr val="000000"/>
                          </a:solidFill>
                          <a:effectLst/>
                          <a:latin typeface="Arial Narrow"/>
                        </a:rPr>
                        <a:t>(718) 270-6910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270-6002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270-6447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xmlns="" val="10014"/>
                  </a:ext>
                </a:extLst>
              </a:tr>
              <a:tr h="161339">
                <a:tc>
                  <a:txBody>
                    <a:bodyPr/>
                    <a:lstStyle/>
                    <a:p>
                      <a:pPr algn="ctr" fontAlgn="b"/>
                      <a:r>
                        <a:rPr lang="en-US" sz="1000" b="0" i="0" u="none" strike="noStrike" dirty="0">
                          <a:solidFill>
                            <a:srgbClr val="000000"/>
                          </a:solidFill>
                          <a:effectLst/>
                          <a:latin typeface="Arial Narrow"/>
                        </a:rPr>
                        <a:t>tisaacs@mec.cuny.edu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err="1">
                          <a:solidFill>
                            <a:srgbClr val="000000"/>
                          </a:solidFill>
                          <a:effectLst/>
                          <a:latin typeface="Arial Narrow"/>
                        </a:rPr>
                        <a:t>jerryh@mec.cuny.edu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a:solidFill>
                            <a:srgbClr val="000000"/>
                          </a:solidFill>
                          <a:effectLst/>
                          <a:latin typeface="Arial Narrow"/>
                        </a:rPr>
                        <a:t>amclean@mec.cuny.edu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15"/>
                  </a:ext>
                </a:extLst>
              </a:tr>
              <a:tr h="154003">
                <a:tc gridSpan="3">
                  <a:txBody>
                    <a:bodyPr/>
                    <a:lstStyle/>
                    <a:p>
                      <a:pPr algn="ctr" fontAlgn="ctr"/>
                      <a:r>
                        <a:rPr lang="en-US" sz="1000" b="1" i="0" u="none" strike="noStrike" dirty="0">
                          <a:solidFill>
                            <a:schemeClr val="tx1"/>
                          </a:solidFill>
                          <a:effectLst/>
                          <a:latin typeface="Arial Narrow"/>
                        </a:rPr>
                        <a:t>New York City College of Technology</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16"/>
                  </a:ext>
                </a:extLst>
              </a:tr>
              <a:tr h="161339">
                <a:tc>
                  <a:txBody>
                    <a:bodyPr/>
                    <a:lstStyle/>
                    <a:p>
                      <a:pPr algn="ctr" fontAlgn="ctr"/>
                      <a:r>
                        <a:rPr lang="en-US" sz="1000" b="0" i="0" u="none" strike="noStrike" dirty="0">
                          <a:solidFill>
                            <a:srgbClr val="000000"/>
                          </a:solidFill>
                          <a:effectLst/>
                          <a:latin typeface="Arial Narrow"/>
                        </a:rPr>
                        <a:t>Patricia Cody, Esq.</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Stephen Trowbridge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Michel A. Hodge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xmlns="" val="10017"/>
                  </a:ext>
                </a:extLst>
              </a:tr>
              <a:tr h="260967">
                <a:tc>
                  <a:txBody>
                    <a:bodyPr/>
                    <a:lstStyle/>
                    <a:p>
                      <a:pPr algn="ctr" fontAlgn="ctr"/>
                      <a:r>
                        <a:rPr lang="en-US" sz="1000" b="0" i="0" u="none" strike="noStrike" dirty="0">
                          <a:solidFill>
                            <a:srgbClr val="000000"/>
                          </a:solidFill>
                          <a:effectLst/>
                          <a:latin typeface="Arial Narrow"/>
                        </a:rPr>
                        <a:t>(718) 260-4985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260-5550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260-4999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xmlns="" val="10018"/>
                  </a:ext>
                </a:extLst>
              </a:tr>
              <a:tr h="149994">
                <a:tc>
                  <a:txBody>
                    <a:bodyPr/>
                    <a:lstStyle/>
                    <a:p>
                      <a:pPr algn="ctr" fontAlgn="b"/>
                      <a:r>
                        <a:rPr lang="en-US" sz="1000" b="0" i="0" u="none" strike="noStrike" dirty="0">
                          <a:solidFill>
                            <a:srgbClr val="000000"/>
                          </a:solidFill>
                          <a:effectLst/>
                          <a:latin typeface="Arial Narrow"/>
                        </a:rPr>
                        <a:t>pcody@citytech.cuny.edu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err="1">
                          <a:solidFill>
                            <a:srgbClr val="000000"/>
                          </a:solidFill>
                          <a:effectLst/>
                          <a:latin typeface="Arial Narrow"/>
                        </a:rPr>
                        <a:t>strowbridge@citytech.cuny.edu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err="1">
                          <a:solidFill>
                            <a:srgbClr val="000000"/>
                          </a:solidFill>
                          <a:effectLst/>
                          <a:latin typeface="Arial Narrow"/>
                        </a:rPr>
                        <a:t>mhodge@citytech.cuny.edu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19"/>
                  </a:ext>
                </a:extLst>
              </a:tr>
              <a:tr h="154003">
                <a:tc gridSpan="3">
                  <a:txBody>
                    <a:bodyPr/>
                    <a:lstStyle/>
                    <a:p>
                      <a:pPr algn="ctr" fontAlgn="ctr"/>
                      <a:r>
                        <a:rPr lang="en-US" sz="1000" b="1" i="0" u="none" strike="noStrike" dirty="0">
                          <a:solidFill>
                            <a:schemeClr val="tx1"/>
                          </a:solidFill>
                          <a:effectLst/>
                          <a:latin typeface="Arial Narrow"/>
                        </a:rPr>
                        <a:t>Queensborough Community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20"/>
                  </a:ext>
                </a:extLst>
              </a:tr>
              <a:tr h="161339">
                <a:tc>
                  <a:txBody>
                    <a:bodyPr/>
                    <a:lstStyle/>
                    <a:p>
                      <a:pPr algn="ctr" fontAlgn="ctr"/>
                      <a:r>
                        <a:rPr lang="en-US" sz="1000" b="0" i="0" u="none" strike="noStrike" dirty="0">
                          <a:solidFill>
                            <a:srgbClr val="000000"/>
                          </a:solidFill>
                          <a:effectLst/>
                          <a:latin typeface="Arial Narrow"/>
                        </a:rPr>
                        <a:t>Belinda Delgado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John </a:t>
                      </a:r>
                      <a:r>
                        <a:rPr lang="en-US" sz="1000" b="0" i="0" u="none" strike="noStrike" dirty="0" err="1">
                          <a:solidFill>
                            <a:srgbClr val="000000"/>
                          </a:solidFill>
                          <a:effectLst/>
                          <a:latin typeface="Arial Narrow"/>
                        </a:rPr>
                        <a:t>Triola</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Brian Kerr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xmlns="" val="10021"/>
                  </a:ext>
                </a:extLst>
              </a:tr>
              <a:tr h="161339">
                <a:tc>
                  <a:txBody>
                    <a:bodyPr/>
                    <a:lstStyle/>
                    <a:p>
                      <a:pPr algn="ctr" fontAlgn="ctr"/>
                      <a:r>
                        <a:rPr lang="en-US" sz="1000" b="0" i="0" u="none" strike="noStrike" dirty="0">
                          <a:solidFill>
                            <a:srgbClr val="000000"/>
                          </a:solidFill>
                          <a:effectLst/>
                          <a:latin typeface="Arial Narrow"/>
                        </a:rPr>
                        <a:t>(718) 281-5755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631-6320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631-6351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xmlns="" val="10022"/>
                  </a:ext>
                </a:extLst>
              </a:tr>
              <a:tr h="161339">
                <a:tc>
                  <a:txBody>
                    <a:bodyPr/>
                    <a:lstStyle/>
                    <a:p>
                      <a:pPr algn="ctr" fontAlgn="b"/>
                      <a:r>
                        <a:rPr lang="en-US" sz="1000" b="0" i="0" u="none" strike="noStrike" dirty="0">
                          <a:solidFill>
                            <a:srgbClr val="000000"/>
                          </a:solidFill>
                          <a:effectLst/>
                          <a:latin typeface="Arial Narrow"/>
                        </a:rPr>
                        <a:t>bdelgado@qcc.cuny.edu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err="1">
                          <a:solidFill>
                            <a:srgbClr val="000000"/>
                          </a:solidFill>
                          <a:effectLst/>
                          <a:latin typeface="Arial Narrow"/>
                        </a:rPr>
                        <a:t>jtriolo@qcc.cuny.edu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err="1">
                          <a:solidFill>
                            <a:srgbClr val="000000"/>
                          </a:solidFill>
                          <a:effectLst/>
                          <a:latin typeface="Arial Narrow"/>
                        </a:rPr>
                        <a:t>bkerr@qcc.cuny.edu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23"/>
                  </a:ext>
                </a:extLst>
              </a:tr>
              <a:tr h="154003">
                <a:tc gridSpan="3">
                  <a:txBody>
                    <a:bodyPr/>
                    <a:lstStyle/>
                    <a:p>
                      <a:pPr algn="ctr" fontAlgn="ctr"/>
                      <a:r>
                        <a:rPr lang="en-US" sz="1000" b="1" i="0" u="none" strike="noStrike" dirty="0">
                          <a:solidFill>
                            <a:schemeClr val="tx1"/>
                          </a:solidFill>
                          <a:effectLst/>
                          <a:latin typeface="Arial Narrow"/>
                        </a:rPr>
                        <a:t>Queens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24"/>
                  </a:ext>
                </a:extLst>
              </a:tr>
              <a:tr h="205899">
                <a:tc>
                  <a:txBody>
                    <a:bodyPr/>
                    <a:lstStyle/>
                    <a:p>
                      <a:pPr algn="ctr" fontAlgn="ctr"/>
                      <a:r>
                        <a:rPr lang="en-US" sz="1000" b="0" i="0" u="none" strike="noStrike" dirty="0">
                          <a:solidFill>
                            <a:srgbClr val="000000"/>
                          </a:solidFill>
                          <a:effectLst/>
                          <a:latin typeface="Arial Narrow"/>
                        </a:rPr>
                        <a:t>Annette </a:t>
                      </a:r>
                      <a:r>
                        <a:rPr lang="en-US" sz="1000" b="0" i="0" u="none" strike="noStrike" dirty="0" err="1">
                          <a:solidFill>
                            <a:srgbClr val="000000"/>
                          </a:solidFill>
                          <a:effectLst/>
                          <a:latin typeface="Arial Narrow"/>
                        </a:rPr>
                        <a:t>Durrant</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Dr. Beth </a:t>
                      </a:r>
                      <a:r>
                        <a:rPr lang="en-US" sz="1000" b="0" i="0" u="none" strike="noStrike" dirty="0" err="1">
                          <a:solidFill>
                            <a:srgbClr val="000000"/>
                          </a:solidFill>
                          <a:effectLst/>
                          <a:latin typeface="Arial Narrow"/>
                        </a:rPr>
                        <a:t>LaManna</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Adam Rockman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xmlns="" val="10025"/>
                  </a:ext>
                </a:extLst>
              </a:tr>
              <a:tr h="142851">
                <a:tc>
                  <a:txBody>
                    <a:bodyPr/>
                    <a:lstStyle/>
                    <a:p>
                      <a:pPr algn="ctr" fontAlgn="ctr"/>
                      <a:r>
                        <a:rPr lang="en-US" sz="1000" b="0" i="0" u="none" strike="noStrike" dirty="0">
                          <a:solidFill>
                            <a:srgbClr val="000000"/>
                          </a:solidFill>
                          <a:effectLst/>
                          <a:latin typeface="Arial Narrow"/>
                        </a:rPr>
                        <a:t>(718) 997-5888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997-4446 / (718) 997-5912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997-5500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xmlns="" val="10026"/>
                  </a:ext>
                </a:extLst>
              </a:tr>
              <a:tr h="142851">
                <a:tc>
                  <a:txBody>
                    <a:bodyPr/>
                    <a:lstStyle/>
                    <a:p>
                      <a:pPr algn="ctr" fontAlgn="b"/>
                      <a:r>
                        <a:rPr lang="en-US" sz="1000" b="0" i="0" u="none" strike="noStrike" dirty="0" err="1">
                          <a:solidFill>
                            <a:srgbClr val="000000"/>
                          </a:solidFill>
                          <a:effectLst/>
                          <a:latin typeface="Arial Narrow"/>
                        </a:rPr>
                        <a:t>Annette.Durrant@qc.cuny.edu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err="1">
                          <a:solidFill>
                            <a:srgbClr val="000000"/>
                          </a:solidFill>
                          <a:effectLst/>
                          <a:latin typeface="Arial Narrow"/>
                        </a:rPr>
                        <a:t>Beth.lamanna@qc.cuny.edu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a:solidFill>
                            <a:srgbClr val="000000"/>
                          </a:solidFill>
                          <a:effectLst/>
                          <a:latin typeface="Arial Narrow"/>
                        </a:rPr>
                        <a:t>Adam.Rockman@qc.cuny.edu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27"/>
                  </a:ext>
                </a:extLst>
              </a:tr>
              <a:tr h="154003">
                <a:tc gridSpan="3">
                  <a:txBody>
                    <a:bodyPr/>
                    <a:lstStyle/>
                    <a:p>
                      <a:pPr algn="ctr" fontAlgn="ctr"/>
                      <a:r>
                        <a:rPr lang="en-US" sz="1000" b="1" i="0" u="none" strike="noStrike" dirty="0">
                          <a:solidFill>
                            <a:schemeClr val="tx1"/>
                          </a:solidFill>
                          <a:effectLst/>
                          <a:latin typeface="Arial Narrow"/>
                        </a:rPr>
                        <a:t>York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28"/>
                  </a:ext>
                </a:extLst>
              </a:tr>
              <a:tr h="161339">
                <a:tc>
                  <a:txBody>
                    <a:bodyPr/>
                    <a:lstStyle/>
                    <a:p>
                      <a:pPr algn="ctr" fontAlgn="ctr"/>
                      <a:r>
                        <a:rPr lang="en-US" sz="1000" b="0" i="0" u="none" strike="noStrike" dirty="0">
                          <a:solidFill>
                            <a:srgbClr val="000000"/>
                          </a:solidFill>
                          <a:effectLst/>
                          <a:latin typeface="Arial Narrow"/>
                        </a:rPr>
                        <a:t>Alicia </a:t>
                      </a:r>
                      <a:r>
                        <a:rPr lang="en-US" sz="1000" b="0" i="0" u="none" strike="noStrike" dirty="0" err="1">
                          <a:solidFill>
                            <a:srgbClr val="000000"/>
                          </a:solidFill>
                          <a:effectLst/>
                          <a:latin typeface="Arial Narrow"/>
                        </a:rPr>
                        <a:t>Franqui</a:t>
                      </a:r>
                      <a:r>
                        <a:rPr lang="en-US" sz="1000" b="0" i="0" u="none" strike="noStrike" dirty="0">
                          <a:solidFill>
                            <a:srgbClr val="000000"/>
                          </a:solidFill>
                          <a:effectLst/>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Rufus</a:t>
                      </a:r>
                      <a:r>
                        <a:rPr lang="en-US" sz="1000" b="0" i="0" u="none" strike="noStrike" baseline="0" dirty="0">
                          <a:solidFill>
                            <a:srgbClr val="000000"/>
                          </a:solidFill>
                          <a:effectLst/>
                          <a:latin typeface="Arial Narrow"/>
                        </a:rPr>
                        <a:t> Massiah</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en-US" sz="1000" b="0" i="0" u="none" strike="noStrike" dirty="0">
                          <a:solidFill>
                            <a:srgbClr val="000000"/>
                          </a:solidFill>
                          <a:effectLst/>
                          <a:latin typeface="Arial Narrow"/>
                        </a:rPr>
                        <a:t>La Toro Yates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xmlns="" val="10029"/>
                  </a:ext>
                </a:extLst>
              </a:tr>
              <a:tr h="161339">
                <a:tc>
                  <a:txBody>
                    <a:bodyPr/>
                    <a:lstStyle/>
                    <a:p>
                      <a:pPr algn="ctr" fontAlgn="ctr"/>
                      <a:r>
                        <a:rPr lang="en-US" sz="1000" b="0" i="0" u="none" strike="noStrike" dirty="0">
                          <a:solidFill>
                            <a:srgbClr val="000000"/>
                          </a:solidFill>
                          <a:effectLst/>
                          <a:latin typeface="Arial Narrow"/>
                        </a:rPr>
                        <a:t>(718) 262-2137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262-2222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ctr" fontAlgn="ctr"/>
                      <a:r>
                        <a:rPr lang="en-US" sz="1000" b="0" i="0" u="none" strike="noStrike" dirty="0">
                          <a:solidFill>
                            <a:srgbClr val="000000"/>
                          </a:solidFill>
                          <a:effectLst/>
                          <a:latin typeface="Arial Narrow"/>
                        </a:rPr>
                        <a:t>(718) 262-2331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xmlns="" val="10030"/>
                  </a:ext>
                </a:extLst>
              </a:tr>
              <a:tr h="149994">
                <a:tc>
                  <a:txBody>
                    <a:bodyPr/>
                    <a:lstStyle/>
                    <a:p>
                      <a:pPr algn="ctr" fontAlgn="b"/>
                      <a:r>
                        <a:rPr lang="en-US" sz="1000" b="0" i="0" u="none" strike="noStrike" dirty="0">
                          <a:solidFill>
                            <a:srgbClr val="000000"/>
                          </a:solidFill>
                          <a:effectLst/>
                          <a:latin typeface="Arial Narrow"/>
                        </a:rPr>
                        <a:t>afranqui@york.cuny.edu </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a:solidFill>
                            <a:srgbClr val="000000"/>
                          </a:solidFill>
                          <a:effectLst/>
                          <a:latin typeface="Arial Narrow"/>
                        </a:rPr>
                        <a:t>rmassiah@cuny.edu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000" b="0" i="0" u="none" strike="noStrike" dirty="0" err="1">
                          <a:solidFill>
                            <a:srgbClr val="000000"/>
                          </a:solidFill>
                          <a:effectLst/>
                          <a:latin typeface="Arial Narrow"/>
                        </a:rPr>
                        <a:t>LYates@york.cuny.edu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31"/>
                  </a:ext>
                </a:extLst>
              </a:tr>
            </a:tbl>
          </a:graphicData>
        </a:graphic>
      </p:graphicFrame>
      <p:pic>
        <p:nvPicPr>
          <p:cNvPr id="8" name="Picture 7" descr="The City University of New York Logo">
            <a:extLst>
              <a:ext uri="{FF2B5EF4-FFF2-40B4-BE49-F238E27FC236}">
                <a16:creationId xmlns:a16="http://schemas.microsoft.com/office/drawing/2014/main" xmlns="" id="{132C84F4-CA83-B245-8FCD-4B3A3D03A11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9571" y="293076"/>
            <a:ext cx="1416205" cy="989313"/>
          </a:xfrm>
          <a:prstGeom prst="rect">
            <a:avLst/>
          </a:prstGeom>
          <a:noFill/>
          <a:ln>
            <a:noFill/>
          </a:ln>
        </p:spPr>
      </p:pic>
    </p:spTree>
    <p:extLst>
      <p:ext uri="{BB962C8B-B14F-4D97-AF65-F5344CB8AC3E}">
        <p14:creationId xmlns:p14="http://schemas.microsoft.com/office/powerpoint/2010/main" val="6041217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C3C155-5A8F-B14F-88D2-A62441ACF1C5}"/>
              </a:ext>
            </a:extLst>
          </p:cNvPr>
          <p:cNvSpPr>
            <a:spLocks noGrp="1"/>
          </p:cNvSpPr>
          <p:nvPr>
            <p:ph type="title"/>
          </p:nvPr>
        </p:nvSpPr>
        <p:spPr/>
        <p:txBody>
          <a:bodyPr>
            <a:noAutofit/>
          </a:bodyPr>
          <a:lstStyle/>
          <a:p>
            <a:pPr algn="l"/>
            <a:r>
              <a:rPr lang="en-US" sz="3200" b="1" i="1" dirty="0"/>
              <a:t>Title IX Coordinators, Public Safety Officers, Chief Student Affairs Officers (cont’d)</a:t>
            </a:r>
            <a:endParaRPr lang="en-US" sz="3200" dirty="0"/>
          </a:p>
        </p:txBody>
      </p:sp>
      <p:graphicFrame>
        <p:nvGraphicFramePr>
          <p:cNvPr id="6" name="Table 5">
            <a:extLst>
              <a:ext uri="{FF2B5EF4-FFF2-40B4-BE49-F238E27FC236}">
                <a16:creationId xmlns:a16="http://schemas.microsoft.com/office/drawing/2014/main" xmlns="" id="{0EA0911F-6157-DB47-98EA-EB641FEE99A5}"/>
              </a:ext>
            </a:extLst>
          </p:cNvPr>
          <p:cNvGraphicFramePr>
            <a:graphicFrameLocks noGrp="1"/>
          </p:cNvGraphicFramePr>
          <p:nvPr>
            <p:extLst>
              <p:ext uri="{D42A27DB-BD31-4B8C-83A1-F6EECF244321}">
                <p14:modId xmlns:p14="http://schemas.microsoft.com/office/powerpoint/2010/main" val="656492646"/>
              </p:ext>
            </p:extLst>
          </p:nvPr>
        </p:nvGraphicFramePr>
        <p:xfrm>
          <a:off x="5386039" y="568712"/>
          <a:ext cx="6411952" cy="5575600"/>
        </p:xfrm>
        <a:graphic>
          <a:graphicData uri="http://schemas.openxmlformats.org/drawingml/2006/table">
            <a:tbl>
              <a:tblPr/>
              <a:tblGrid>
                <a:gridCol w="2109036">
                  <a:extLst>
                    <a:ext uri="{9D8B030D-6E8A-4147-A177-3AD203B41FA5}">
                      <a16:colId xmlns:a16="http://schemas.microsoft.com/office/drawing/2014/main" xmlns="" val="20000"/>
                    </a:ext>
                  </a:extLst>
                </a:gridCol>
                <a:gridCol w="2024188">
                  <a:extLst>
                    <a:ext uri="{9D8B030D-6E8A-4147-A177-3AD203B41FA5}">
                      <a16:colId xmlns:a16="http://schemas.microsoft.com/office/drawing/2014/main" xmlns="" val="20001"/>
                    </a:ext>
                  </a:extLst>
                </a:gridCol>
                <a:gridCol w="2278728">
                  <a:extLst>
                    <a:ext uri="{9D8B030D-6E8A-4147-A177-3AD203B41FA5}">
                      <a16:colId xmlns:a16="http://schemas.microsoft.com/office/drawing/2014/main" xmlns="" val="20002"/>
                    </a:ext>
                  </a:extLst>
                </a:gridCol>
              </a:tblGrid>
              <a:tr h="217014">
                <a:tc gridSpan="3">
                  <a:txBody>
                    <a:bodyPr/>
                    <a:lstStyle/>
                    <a:p>
                      <a:pPr algn="ctr" fontAlgn="b"/>
                      <a:r>
                        <a:rPr lang="en-US" sz="1000" b="1" i="0" u="none" strike="noStrike" dirty="0">
                          <a:solidFill>
                            <a:schemeClr val="tx1"/>
                          </a:solidFill>
                          <a:effectLst/>
                          <a:latin typeface="Arial Narrow"/>
                        </a:rPr>
                        <a:t>School of Professional Studies</a:t>
                      </a:r>
                      <a:endParaRPr lang="en-US" sz="1000" b="0" i="0" u="none" strike="noStrike" dirty="0">
                        <a:solidFill>
                          <a:schemeClr val="tx1"/>
                        </a:solidFill>
                        <a:effectLst/>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195039">
                <a:tc>
                  <a:txBody>
                    <a:bodyPr/>
                    <a:lstStyle/>
                    <a:p>
                      <a:pPr algn="ctr" fontAlgn="ctr"/>
                      <a:r>
                        <a:rPr lang="en-US" sz="1000" b="0" i="0" u="none" strike="noStrike" dirty="0">
                          <a:solidFill>
                            <a:srgbClr val="000000"/>
                          </a:solidFill>
                          <a:effectLst/>
                          <a:latin typeface="Arial Narrow"/>
                        </a:rPr>
                        <a:t>Christopher</a:t>
                      </a:r>
                      <a:r>
                        <a:rPr lang="en-US" sz="1000" b="0" i="0" u="none" strike="noStrike" baseline="0" dirty="0">
                          <a:solidFill>
                            <a:srgbClr val="000000"/>
                          </a:solidFill>
                          <a:effectLst/>
                          <a:latin typeface="Arial Narrow"/>
                        </a:rPr>
                        <a:t> Leydon</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John Flaherty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Jennifer Grace Lee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195039">
                <a:tc>
                  <a:txBody>
                    <a:bodyPr/>
                    <a:lstStyle/>
                    <a:p>
                      <a:pPr algn="ctr" fontAlgn="ctr"/>
                      <a:r>
                        <a:rPr lang="en-US" sz="1000" b="0" i="0" u="none" strike="noStrike" dirty="0">
                          <a:solidFill>
                            <a:srgbClr val="000000"/>
                          </a:solidFill>
                          <a:effectLst/>
                          <a:latin typeface="Arial Narrow"/>
                        </a:rPr>
                        <a:t>(646) 664-8616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(212) 817-7761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(646) 664-8648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2"/>
                  </a:ext>
                </a:extLst>
              </a:tr>
              <a:tr h="195039">
                <a:tc>
                  <a:txBody>
                    <a:bodyPr/>
                    <a:lstStyle/>
                    <a:p>
                      <a:pPr algn="ctr" fontAlgn="b"/>
                      <a:r>
                        <a:rPr lang="en-US" sz="1000" b="0" i="0" u="none" strike="noStrike" dirty="0">
                          <a:solidFill>
                            <a:srgbClr val="000000"/>
                          </a:solidFill>
                          <a:effectLst/>
                          <a:latin typeface="Arial Narrow"/>
                        </a:rPr>
                        <a:t>christopher.leydon@cuny.edu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jflaherty@gc.cuny.edu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a:solidFill>
                            <a:srgbClr val="000000"/>
                          </a:solidFill>
                          <a:effectLst/>
                          <a:latin typeface="Arial Narrow"/>
                        </a:rPr>
                        <a:t>Jennifergrace.lee@cuny.edu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69841">
                <a:tc gridSpan="3">
                  <a:txBody>
                    <a:bodyPr/>
                    <a:lstStyle/>
                    <a:p>
                      <a:pPr algn="ctr" fontAlgn="ctr"/>
                      <a:r>
                        <a:rPr lang="en-US" sz="1000" b="1" i="0" u="none" strike="noStrike" dirty="0">
                          <a:solidFill>
                            <a:schemeClr val="tx1"/>
                          </a:solidFill>
                          <a:effectLst/>
                          <a:latin typeface="Arial Narrow"/>
                        </a:rPr>
                        <a:t>School of Public Health</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4"/>
                  </a:ext>
                </a:extLst>
              </a:tr>
              <a:tr h="195039">
                <a:tc>
                  <a:txBody>
                    <a:bodyPr/>
                    <a:lstStyle/>
                    <a:p>
                      <a:pPr algn="ctr" fontAlgn="ctr"/>
                      <a:r>
                        <a:rPr lang="en-US" sz="1000" b="0" i="0" u="none" strike="noStrike" dirty="0" err="1">
                          <a:solidFill>
                            <a:srgbClr val="000000"/>
                          </a:solidFill>
                          <a:effectLst/>
                          <a:latin typeface="Arial Narrow"/>
                        </a:rPr>
                        <a:t>Sahana</a:t>
                      </a:r>
                      <a:r>
                        <a:rPr lang="en-US" sz="1000" b="0" i="0" u="none" strike="noStrike" dirty="0">
                          <a:solidFill>
                            <a:srgbClr val="000000"/>
                          </a:solidFill>
                          <a:effectLst/>
                          <a:latin typeface="Arial Narrow"/>
                        </a:rPr>
                        <a:t> Gupta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John Flaherty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solidFill>
                            <a:srgbClr val="000000"/>
                          </a:solidFill>
                          <a:effectLst/>
                          <a:latin typeface="Arial Narrow"/>
                        </a:rPr>
                        <a:t>Lynn Roberts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5"/>
                  </a:ext>
                </a:extLst>
              </a:tr>
              <a:tr h="195039">
                <a:tc>
                  <a:txBody>
                    <a:bodyPr/>
                    <a:lstStyle/>
                    <a:p>
                      <a:pPr algn="ctr" fontAlgn="ctr"/>
                      <a:r>
                        <a:rPr lang="en-US" sz="1000" b="0" i="0" u="none" strike="noStrike" dirty="0">
                          <a:solidFill>
                            <a:srgbClr val="000000"/>
                          </a:solidFill>
                          <a:effectLst/>
                          <a:latin typeface="Arial Narrow"/>
                        </a:rPr>
                        <a:t>(646) 618-0129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(212) 817-7761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Arial Narrow"/>
                        </a:rPr>
                        <a:t> (646) 364-0253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6"/>
                  </a:ext>
                </a:extLst>
              </a:tr>
              <a:tr h="195039">
                <a:tc>
                  <a:txBody>
                    <a:bodyPr/>
                    <a:lstStyle/>
                    <a:p>
                      <a:pPr algn="ctr" fontAlgn="b"/>
                      <a:r>
                        <a:rPr lang="en-US" sz="1000" b="0" i="0" u="none" strike="noStrike" dirty="0" err="1">
                          <a:solidFill>
                            <a:srgbClr val="000000"/>
                          </a:solidFill>
                          <a:effectLst/>
                          <a:latin typeface="Arial Narrow"/>
                        </a:rPr>
                        <a:t>Sahana.gupta@cuny.edu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Arial Narrow"/>
                        </a:rPr>
                        <a:t>jflaherty</a:t>
                      </a:r>
                      <a:r>
                        <a:rPr lang="en-US" sz="1000" b="0" i="0" u="none" strike="noStrike" dirty="0">
                          <a:solidFill>
                            <a:srgbClr val="000000"/>
                          </a:solidFill>
                          <a:effectLst/>
                          <a:latin typeface="Arial Narrow"/>
                        </a:rPr>
                        <a:t>@.cuny.edu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 </a:t>
                      </a:r>
                      <a:r>
                        <a:rPr lang="en-US" sz="1000" b="0" i="0" u="none" strike="noStrike" dirty="0" err="1">
                          <a:solidFill>
                            <a:srgbClr val="000000"/>
                          </a:solidFill>
                          <a:effectLst/>
                          <a:latin typeface="Arial Narrow"/>
                        </a:rPr>
                        <a:t>lynn.roberts@sph.cuny.edu</a:t>
                      </a:r>
                      <a:endParaRPr lang="en-US" sz="1000" b="0" i="0" u="none" strike="noStrike" dirty="0">
                        <a:solidFill>
                          <a:srgbClr val="000000"/>
                        </a:solidFill>
                        <a:effectLst/>
                        <a:latin typeface="Arial Narrow"/>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48230">
                <a:tc gridSpan="3">
                  <a:txBody>
                    <a:bodyPr/>
                    <a:lstStyle/>
                    <a:p>
                      <a:pPr algn="ctr" fontAlgn="ctr"/>
                      <a:r>
                        <a:rPr lang="en-US" sz="1000" b="1" i="0" u="none" strike="noStrike" dirty="0" err="1">
                          <a:solidFill>
                            <a:schemeClr val="tx1"/>
                          </a:solidFill>
                          <a:effectLst/>
                          <a:latin typeface="Arial Narrow"/>
                        </a:rPr>
                        <a:t>Guttman</a:t>
                      </a:r>
                      <a:r>
                        <a:rPr lang="en-US" sz="1000" b="1" i="0" u="none" strike="noStrike" dirty="0">
                          <a:solidFill>
                            <a:schemeClr val="tx1"/>
                          </a:solidFill>
                          <a:effectLst/>
                          <a:latin typeface="Arial Narrow"/>
                        </a:rPr>
                        <a:t> Community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8"/>
                  </a:ext>
                </a:extLst>
              </a:tr>
              <a:tr h="195039">
                <a:tc>
                  <a:txBody>
                    <a:bodyPr/>
                    <a:lstStyle/>
                    <a:p>
                      <a:pPr algn="ctr" fontAlgn="ctr"/>
                      <a:r>
                        <a:rPr lang="en-US" sz="1000" b="0" i="0" u="none" strike="noStrike" dirty="0">
                          <a:solidFill>
                            <a:srgbClr val="000000"/>
                          </a:solidFill>
                          <a:effectLst/>
                          <a:latin typeface="Arial Narrow"/>
                        </a:rPr>
                        <a:t>Jaclyn Helms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Anastasia Koutsidis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Charles</a:t>
                      </a:r>
                      <a:r>
                        <a:rPr lang="en-US" sz="1000" b="0" i="0" u="none" strike="noStrike" baseline="0" dirty="0">
                          <a:solidFill>
                            <a:srgbClr val="000000"/>
                          </a:solidFill>
                          <a:effectLst/>
                          <a:latin typeface="Arial Narrow"/>
                        </a:rPr>
                        <a:t> Pryor</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9"/>
                  </a:ext>
                </a:extLst>
              </a:tr>
              <a:tr h="195039">
                <a:tc>
                  <a:txBody>
                    <a:bodyPr/>
                    <a:lstStyle/>
                    <a:p>
                      <a:pPr algn="ctr" fontAlgn="ctr"/>
                      <a:r>
                        <a:rPr lang="en-US" sz="1000" b="0" i="0" u="none" strike="noStrike" dirty="0">
                          <a:solidFill>
                            <a:srgbClr val="000000"/>
                          </a:solidFill>
                          <a:effectLst/>
                          <a:latin typeface="Arial Narrow"/>
                        </a:rPr>
                        <a:t>(646) 313-8015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(646) 313-8001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(646) 313-8818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0"/>
                  </a:ext>
                </a:extLst>
              </a:tr>
              <a:tr h="195039">
                <a:tc>
                  <a:txBody>
                    <a:bodyPr/>
                    <a:lstStyle/>
                    <a:p>
                      <a:pPr algn="ctr" fontAlgn="b"/>
                      <a:r>
                        <a:rPr lang="en-US" sz="1000" b="0" i="0" u="none" strike="noStrike" dirty="0" err="1">
                          <a:solidFill>
                            <a:srgbClr val="000000"/>
                          </a:solidFill>
                          <a:effectLst/>
                          <a:latin typeface="Arial Narrow"/>
                        </a:rPr>
                        <a:t>Jaclyn.helms@guttman.cuny.edu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anastasia.koutsidis@mail.cuny.edu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a:rPr>
                        <a:t>Charles.pryor@guttman.cuny.edu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86174">
                <a:tc gridSpan="3">
                  <a:txBody>
                    <a:bodyPr/>
                    <a:lstStyle/>
                    <a:p>
                      <a:pPr algn="ctr" fontAlgn="ctr"/>
                      <a:r>
                        <a:rPr lang="en-US" sz="1000" b="1" i="0" u="none" strike="noStrike" dirty="0">
                          <a:solidFill>
                            <a:schemeClr val="tx1"/>
                          </a:solidFill>
                          <a:effectLst/>
                          <a:latin typeface="Arial Narrow"/>
                        </a:rPr>
                        <a:t>Hostos Community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12"/>
                  </a:ext>
                </a:extLst>
              </a:tr>
              <a:tr h="195039">
                <a:tc>
                  <a:txBody>
                    <a:bodyPr/>
                    <a:lstStyle/>
                    <a:p>
                      <a:pPr algn="ctr" fontAlgn="ctr"/>
                      <a:r>
                        <a:rPr lang="en-US" sz="1000" b="0" i="0" u="none" strike="noStrike" dirty="0">
                          <a:solidFill>
                            <a:srgbClr val="000000"/>
                          </a:solidFill>
                          <a:effectLst/>
                          <a:latin typeface="Arial Narrow"/>
                        </a:rPr>
                        <a:t>Lauren</a:t>
                      </a:r>
                      <a:r>
                        <a:rPr lang="en-US" sz="1000" b="0" i="0" u="none" strike="noStrike" baseline="0" dirty="0">
                          <a:solidFill>
                            <a:srgbClr val="000000"/>
                          </a:solidFill>
                          <a:effectLst/>
                          <a:latin typeface="Arial Narrow"/>
                        </a:rPr>
                        <a:t> </a:t>
                      </a:r>
                      <a:r>
                        <a:rPr lang="en-US" sz="1000" b="0" i="0" u="none" strike="noStrike" baseline="0" dirty="0" err="1">
                          <a:solidFill>
                            <a:srgbClr val="000000"/>
                          </a:solidFill>
                          <a:effectLst/>
                          <a:latin typeface="Arial Narrow"/>
                        </a:rPr>
                        <a:t>Gretina</a:t>
                      </a:r>
                      <a:r>
                        <a:rPr lang="en-US" sz="1000" b="0" i="0" u="none" strike="noStrike" baseline="0" dirty="0">
                          <a:solidFill>
                            <a:srgbClr val="000000"/>
                          </a:solidFill>
                          <a:effectLst/>
                          <a:latin typeface="Arial Narrow"/>
                        </a:rPr>
                        <a:t>, </a:t>
                      </a:r>
                      <a:r>
                        <a:rPr lang="en-US" sz="1000" b="0" i="0" u="none" strike="noStrike" baseline="0" dirty="0" err="1">
                          <a:solidFill>
                            <a:srgbClr val="000000"/>
                          </a:solidFill>
                          <a:effectLst/>
                          <a:latin typeface="Arial Narrow"/>
                        </a:rPr>
                        <a:t>Esq</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Chief Arnaldo Bernabe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Nathaniel Cruz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3"/>
                  </a:ext>
                </a:extLst>
              </a:tr>
              <a:tr h="195039">
                <a:tc>
                  <a:txBody>
                    <a:bodyPr/>
                    <a:lstStyle/>
                    <a:p>
                      <a:pPr algn="ctr" fontAlgn="b"/>
                      <a:r>
                        <a:rPr lang="en-US" sz="1000" b="0" i="0" u="none" strike="noStrike" dirty="0">
                          <a:solidFill>
                            <a:srgbClr val="000000"/>
                          </a:solidFill>
                          <a:effectLst/>
                          <a:latin typeface="Arial Narrow"/>
                        </a:rPr>
                        <a:t>(718) 518-4284</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Arial Narrow"/>
                        </a:rPr>
                        <a:t> (718) 518-6880/(917)295-1014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Arial Narrow"/>
                        </a:rPr>
                        <a:t>(718) 518-4264</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4"/>
                  </a:ext>
                </a:extLst>
              </a:tr>
              <a:tr h="195039">
                <a:tc>
                  <a:txBody>
                    <a:bodyPr/>
                    <a:lstStyle/>
                    <a:p>
                      <a:pPr algn="ctr" fontAlgn="ctr"/>
                      <a:r>
                        <a:rPr lang="en-US" sz="1000" b="0" i="0" u="none" strike="noStrike" dirty="0">
                          <a:solidFill>
                            <a:srgbClr val="000000"/>
                          </a:solidFill>
                          <a:effectLst/>
                          <a:latin typeface="Arial Narrow"/>
                        </a:rPr>
                        <a:t>Lgretina@hostos.cuny.edu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Arial Narrow"/>
                        </a:rPr>
                        <a:t>abernabe@hostos.cuny.edu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Arial Narrow"/>
                        </a:rPr>
                        <a:t>ncruz@hostos.cuny.edu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186174">
                <a:tc gridSpan="3">
                  <a:txBody>
                    <a:bodyPr/>
                    <a:lstStyle/>
                    <a:p>
                      <a:pPr algn="ctr" fontAlgn="ctr"/>
                      <a:r>
                        <a:rPr lang="en-US" sz="1000" b="1" i="0" u="none" strike="noStrike" dirty="0">
                          <a:solidFill>
                            <a:schemeClr val="tx1"/>
                          </a:solidFill>
                          <a:effectLst/>
                          <a:latin typeface="Arial Narrow"/>
                        </a:rPr>
                        <a:t> Hunter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16"/>
                  </a:ext>
                </a:extLst>
              </a:tr>
              <a:tr h="195039">
                <a:tc>
                  <a:txBody>
                    <a:bodyPr/>
                    <a:lstStyle/>
                    <a:p>
                      <a:pPr algn="ctr" fontAlgn="ctr"/>
                      <a:r>
                        <a:rPr lang="en-US" sz="1000" b="0" i="0" u="none" strike="noStrike" dirty="0">
                          <a:solidFill>
                            <a:srgbClr val="000000"/>
                          </a:solidFill>
                          <a:effectLst/>
                          <a:latin typeface="Arial Narrow"/>
                        </a:rPr>
                        <a:t>John Rose, Esq.</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Joseph </a:t>
                      </a:r>
                      <a:r>
                        <a:rPr lang="en-US" sz="1000" b="0" i="0" u="none" strike="noStrike" dirty="0" err="1">
                          <a:solidFill>
                            <a:srgbClr val="000000"/>
                          </a:solidFill>
                          <a:effectLst/>
                          <a:latin typeface="Arial Narrow"/>
                        </a:rPr>
                        <a:t>Foelsch</a:t>
                      </a:r>
                      <a:endParaRPr lang="en-US" sz="1000" b="0" i="0" u="none" strike="noStrike" dirty="0">
                        <a:solidFill>
                          <a:srgbClr val="000000"/>
                        </a:solidFill>
                        <a:effectLst/>
                        <a:latin typeface="Arial Narrow"/>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Eija Ayravainen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7"/>
                  </a:ext>
                </a:extLst>
              </a:tr>
              <a:tr h="195039">
                <a:tc>
                  <a:txBody>
                    <a:bodyPr/>
                    <a:lstStyle/>
                    <a:p>
                      <a:pPr algn="ctr" fontAlgn="ctr"/>
                      <a:r>
                        <a:rPr lang="en-US" sz="1000" b="0" i="0" u="none" strike="noStrike" dirty="0">
                          <a:solidFill>
                            <a:srgbClr val="000000"/>
                          </a:solidFill>
                          <a:effectLst/>
                          <a:latin typeface="Arial Narrow"/>
                        </a:rPr>
                        <a:t>(212) 650-3262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Arial Narrow"/>
                        </a:rPr>
                        <a:t>(212) 772-4521 / 347) 682-1645</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(212) 772-4878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18"/>
                  </a:ext>
                </a:extLst>
              </a:tr>
              <a:tr h="195039">
                <a:tc>
                  <a:txBody>
                    <a:bodyPr/>
                    <a:lstStyle/>
                    <a:p>
                      <a:pPr algn="ctr" fontAlgn="b"/>
                      <a:r>
                        <a:rPr lang="en-US" sz="1000" b="0" i="0" u="none" strike="noStrike" dirty="0" err="1">
                          <a:solidFill>
                            <a:srgbClr val="000000"/>
                          </a:solidFill>
                          <a:effectLst/>
                          <a:latin typeface="Arial Narrow"/>
                        </a:rPr>
                        <a:t>john.rose@.cuny.edu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Arial Narrow"/>
                        </a:rPr>
                        <a:t>louis.</a:t>
                      </a:r>
                      <a:r>
                        <a:rPr lang="en-US" sz="1000" b="0" i="0" u="none" strike="noStrike" dirty="0" err="1">
                          <a:solidFill>
                            <a:srgbClr val="000000"/>
                          </a:solidFill>
                          <a:effectLst/>
                          <a:latin typeface="Arial Narrow"/>
                        </a:rPr>
                        <a:t>mader</a:t>
                      </a:r>
                      <a:r>
                        <a:rPr lang="en-US" sz="1000" b="0" i="0" u="none" strike="noStrike" dirty="0">
                          <a:solidFill>
                            <a:srgbClr val="000000"/>
                          </a:solidFill>
                          <a:effectLst/>
                          <a:latin typeface="Arial Narrow"/>
                        </a:rPr>
                        <a:t>@.cuny.edu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a:solidFill>
                            <a:srgbClr val="000000"/>
                          </a:solidFill>
                          <a:effectLst/>
                          <a:latin typeface="Arial Narrow"/>
                        </a:rPr>
                        <a:t>eija.ayravainen@hunter.cuny.edu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9"/>
                  </a:ext>
                </a:extLst>
              </a:tr>
              <a:tr h="186174">
                <a:tc gridSpan="3">
                  <a:txBody>
                    <a:bodyPr/>
                    <a:lstStyle/>
                    <a:p>
                      <a:pPr algn="ctr" fontAlgn="ctr"/>
                      <a:r>
                        <a:rPr lang="en-US" sz="1000" b="1" i="0" u="none" strike="noStrike" dirty="0">
                          <a:solidFill>
                            <a:schemeClr val="tx1"/>
                          </a:solidFill>
                          <a:effectLst/>
                          <a:latin typeface="Arial Narrow"/>
                        </a:rPr>
                        <a:t>John Jay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20"/>
                  </a:ext>
                </a:extLst>
              </a:tr>
              <a:tr h="195039">
                <a:tc>
                  <a:txBody>
                    <a:bodyPr/>
                    <a:lstStyle/>
                    <a:p>
                      <a:pPr algn="ctr" fontAlgn="ctr"/>
                      <a:r>
                        <a:rPr lang="en-US" sz="1000" b="0" i="0" u="none" strike="noStrike" dirty="0">
                          <a:solidFill>
                            <a:srgbClr val="000000"/>
                          </a:solidFill>
                          <a:effectLst/>
                          <a:latin typeface="Arial Narrow"/>
                        </a:rPr>
                        <a:t>Gabriela Leal, Esq.</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Diego Redondo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Ellen Hartigan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21"/>
                  </a:ext>
                </a:extLst>
              </a:tr>
              <a:tr h="195039">
                <a:tc>
                  <a:txBody>
                    <a:bodyPr/>
                    <a:lstStyle/>
                    <a:p>
                      <a:pPr algn="ctr" fontAlgn="ctr"/>
                      <a:r>
                        <a:rPr lang="en-US" sz="1000" b="0" i="0" u="none" strike="noStrike" dirty="0">
                          <a:solidFill>
                            <a:srgbClr val="000000"/>
                          </a:solidFill>
                          <a:effectLst/>
                          <a:latin typeface="Arial Narrow"/>
                        </a:rPr>
                        <a:t>(646) 557-4409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(212) 237-8521/(212) 237-8266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(212) 237-8100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22"/>
                  </a:ext>
                </a:extLst>
              </a:tr>
              <a:tr h="195039">
                <a:tc>
                  <a:txBody>
                    <a:bodyPr/>
                    <a:lstStyle/>
                    <a:p>
                      <a:pPr algn="ctr" fontAlgn="b"/>
                      <a:r>
                        <a:rPr lang="en-US" sz="1000" b="0" i="0" u="none" strike="noStrike" dirty="0" err="1">
                          <a:solidFill>
                            <a:srgbClr val="000000"/>
                          </a:solidFill>
                          <a:effectLst/>
                          <a:latin typeface="Arial Narrow"/>
                        </a:rPr>
                        <a:t>gleal@jjay.cuny.edu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a:solidFill>
                            <a:srgbClr val="000000"/>
                          </a:solidFill>
                          <a:effectLst/>
                          <a:latin typeface="Arial Narrow"/>
                        </a:rPr>
                        <a:t>dredondo@jjay.cuny.edu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Narrow"/>
                        </a:rPr>
                        <a:t>ehartigan@</a:t>
                      </a:r>
                      <a:r>
                        <a:rPr lang="en-US" sz="1000" b="0" i="0" u="none" strike="noStrike" dirty="0">
                          <a:solidFill>
                            <a:srgbClr val="000000"/>
                          </a:solidFill>
                          <a:effectLst/>
                          <a:latin typeface="Arial Narrow"/>
                        </a:rPr>
                        <a:t>jjay.cuny.edu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86174">
                <a:tc gridSpan="3">
                  <a:txBody>
                    <a:bodyPr/>
                    <a:lstStyle/>
                    <a:p>
                      <a:pPr algn="ctr" fontAlgn="ctr"/>
                      <a:r>
                        <a:rPr lang="en-US" sz="1000" b="1" i="0" u="none" strike="noStrike" dirty="0">
                          <a:solidFill>
                            <a:schemeClr val="tx1"/>
                          </a:solidFill>
                          <a:effectLst/>
                          <a:latin typeface="Arial Narrow"/>
                        </a:rPr>
                        <a:t>Kingsborough Community College</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24"/>
                  </a:ext>
                </a:extLst>
              </a:tr>
              <a:tr h="195039">
                <a:tc>
                  <a:txBody>
                    <a:bodyPr/>
                    <a:lstStyle/>
                    <a:p>
                      <a:pPr algn="ctr" fontAlgn="ctr"/>
                      <a:r>
                        <a:rPr lang="en-US" sz="1000" b="0" i="0" u="none" strike="noStrike" dirty="0">
                          <a:solidFill>
                            <a:srgbClr val="000000"/>
                          </a:solidFill>
                          <a:effectLst/>
                          <a:latin typeface="Arial Narrow"/>
                        </a:rPr>
                        <a:t>Michael J. Valente, Esq.</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Kenneth Greene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effectLst/>
                          <a:latin typeface="Arial Narrow"/>
                        </a:rPr>
                        <a:t>Brian Mitra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25"/>
                  </a:ext>
                </a:extLst>
              </a:tr>
              <a:tr h="195039">
                <a:tc>
                  <a:txBody>
                    <a:bodyPr/>
                    <a:lstStyle/>
                    <a:p>
                      <a:pPr algn="ctr" fontAlgn="ctr"/>
                      <a:r>
                        <a:rPr lang="en-US" sz="1000" b="0" i="0" u="none" strike="noStrike" dirty="0">
                          <a:solidFill>
                            <a:srgbClr val="000000"/>
                          </a:solidFill>
                          <a:effectLst/>
                          <a:latin typeface="Arial Narrow"/>
                        </a:rPr>
                        <a:t>(718) 368-6793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(718) 368-5069 / (347) 539-6607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dirty="0">
                          <a:solidFill>
                            <a:srgbClr val="000000"/>
                          </a:solidFill>
                          <a:effectLst/>
                          <a:latin typeface="Arial Narrow"/>
                        </a:rPr>
                        <a:t>(718) 368-5563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26"/>
                  </a:ext>
                </a:extLst>
              </a:tr>
              <a:tr h="195039">
                <a:tc>
                  <a:txBody>
                    <a:bodyPr/>
                    <a:lstStyle/>
                    <a:p>
                      <a:pPr algn="ctr" fontAlgn="b"/>
                      <a:r>
                        <a:rPr lang="en-US" sz="1000" b="0" i="0" u="none" strike="noStrike" dirty="0" err="1">
                          <a:solidFill>
                            <a:srgbClr val="000000"/>
                          </a:solidFill>
                          <a:effectLst/>
                          <a:latin typeface="Arial Narrow"/>
                        </a:rPr>
                        <a:t>Michael.Valente@kbcc.cuny.edu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a:solidFill>
                            <a:srgbClr val="000000"/>
                          </a:solidFill>
                          <a:effectLst/>
                          <a:latin typeface="Arial Narrow"/>
                        </a:rPr>
                        <a:t>Kenneth.Greene@kbcc.cuny.edu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a:solidFill>
                            <a:srgbClr val="000000"/>
                          </a:solidFill>
                          <a:effectLst/>
                          <a:latin typeface="Arial Narrow"/>
                        </a:rPr>
                        <a:t>Brian.Mitra@kbcc.cuny.edu</a:t>
                      </a:r>
                      <a:endParaRPr lang="en-US" sz="10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7"/>
                  </a:ext>
                </a:extLst>
              </a:tr>
            </a:tbl>
          </a:graphicData>
        </a:graphic>
      </p:graphicFrame>
      <p:pic>
        <p:nvPicPr>
          <p:cNvPr id="8" name="Picture 7" descr="The City University of New York Logo">
            <a:extLst>
              <a:ext uri="{FF2B5EF4-FFF2-40B4-BE49-F238E27FC236}">
                <a16:creationId xmlns:a16="http://schemas.microsoft.com/office/drawing/2014/main" xmlns="" id="{4B4BF87C-4DCF-FB46-AFF9-B1A57051BAD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9571" y="293076"/>
            <a:ext cx="1416205" cy="989313"/>
          </a:xfrm>
          <a:prstGeom prst="rect">
            <a:avLst/>
          </a:prstGeom>
          <a:noFill/>
          <a:ln>
            <a:noFill/>
          </a:ln>
        </p:spPr>
      </p:pic>
    </p:spTree>
    <p:extLst>
      <p:ext uri="{BB962C8B-B14F-4D97-AF65-F5344CB8AC3E}">
        <p14:creationId xmlns:p14="http://schemas.microsoft.com/office/powerpoint/2010/main" val="15325464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6BDBA639-2A71-4A60-A71A-FF1836F546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 name="Group 11">
            <a:extLst>
              <a:ext uri="{FF2B5EF4-FFF2-40B4-BE49-F238E27FC236}">
                <a16:creationId xmlns:a16="http://schemas.microsoft.com/office/drawing/2014/main" xmlns="" id="{5E208A8B-5EBD-4532-BE72-26414FA7CF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29674" y="-59376"/>
            <a:ext cx="12515851" cy="6923798"/>
            <a:chOff x="-329674" y="-51881"/>
            <a:chExt cx="12515851" cy="6923798"/>
          </a:xfrm>
        </p:grpSpPr>
        <p:sp>
          <p:nvSpPr>
            <p:cNvPr id="13" name="Freeform 5">
              <a:extLst>
                <a:ext uri="{FF2B5EF4-FFF2-40B4-BE49-F238E27FC236}">
                  <a16:creationId xmlns:a16="http://schemas.microsoft.com/office/drawing/2014/main" xmlns="" id="{15D09196-B338-4AB5-A71B-CFD5FFCA62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6">
              <a:extLst>
                <a:ext uri="{FF2B5EF4-FFF2-40B4-BE49-F238E27FC236}">
                  <a16:creationId xmlns:a16="http://schemas.microsoft.com/office/drawing/2014/main" xmlns="" id="{F50B4463-128A-4677-A285-C017E6C543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xmlns="" id="{1D9B95CD-F023-4DFA-9678-1E02713F74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xmlns="" id="{1DDF47A8-BE7B-43F3-A500-F5A4656D83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xmlns="" id="{2DD394DE-76FB-42F8-85F2-FD436F4232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xmlns="" id="{B95F2EFB-87E6-4400-AAF3-7EB8B4F1561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xmlns="" id="{1D463476-2BC7-418C-9D6F-51444B11A7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xmlns="" id="{24011122-2495-478A-81BF-ABBDEA1DA8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xmlns="" id="{C79E87C5-E5B3-476B-B539-FC9CF4A33B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xmlns="" id="{956029CA-2B38-434D-9044-5FF3A1ECD1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xmlns="" id="{9514CFB6-E8DB-43DC-B1CD-9CC2D4B276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xmlns="" id="{BD8C1FC8-E550-45BE-9F30-822BAB3781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xmlns="" id="{D1646B5D-A7B7-41EC-9591-0E0C0F4F949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xmlns="" id="{E2118E93-481E-4843-987E-378187AA37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xmlns="" id="{77038464-F4E2-47EC-A87F-18469191E3A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xmlns="" id="{FB3BBEB1-E146-408F-95B7-EE2F269DE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xmlns="" id="{C765B285-56EC-47FC-B116-274EBBD61A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xmlns="" id="{CB4A6191-6913-42EA-905E-8A174AE2C9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xmlns="" id="{8ADEEF92-F481-475A-845C-5E940F0D55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Freeform: Shape 32">
            <a:extLst>
              <a:ext uri="{FF2B5EF4-FFF2-40B4-BE49-F238E27FC236}">
                <a16:creationId xmlns:a16="http://schemas.microsoft.com/office/drawing/2014/main" xmlns="" id="{D9C506D7-84CB-4057-A44A-465313E785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Oval 32">
            <a:extLst>
              <a:ext uri="{FF2B5EF4-FFF2-40B4-BE49-F238E27FC236}">
                <a16:creationId xmlns:a16="http://schemas.microsoft.com/office/drawing/2014/main" xmlns="" id="{7842FC68-61FD-4700-8A22-BB8B071884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xmlns="" id="{A965B85F-43E4-2143-A5B7-A60CB0E3B3F9}"/>
              </a:ext>
            </a:extLst>
          </p:cNvPr>
          <p:cNvSpPr>
            <a:spLocks noGrp="1"/>
          </p:cNvSpPr>
          <p:nvPr>
            <p:ph type="ctrTitle"/>
          </p:nvPr>
        </p:nvSpPr>
        <p:spPr>
          <a:xfrm>
            <a:off x="2616277" y="2061838"/>
            <a:ext cx="6959446" cy="1662475"/>
          </a:xfrm>
        </p:spPr>
        <p:txBody>
          <a:bodyPr>
            <a:normAutofit/>
          </a:bodyPr>
          <a:lstStyle/>
          <a:p>
            <a:r>
              <a:rPr lang="en-US" sz="8800" b="1" i="1" dirty="0"/>
              <a:t>Questions?</a:t>
            </a:r>
          </a:p>
        </p:txBody>
      </p:sp>
    </p:spTree>
    <p:extLst>
      <p:ext uri="{BB962C8B-B14F-4D97-AF65-F5344CB8AC3E}">
        <p14:creationId xmlns:p14="http://schemas.microsoft.com/office/powerpoint/2010/main" val="94450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D75627FE-0AC5-4349-AC08-45A58BEC9B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xmlns="" id="{F87AAF7B-2090-475D-9C3E-FDC03DD87A8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xmlns="" id="{F2DCEC33-4B31-44BC-99CB-9E4845DC4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3" name="Freeform 6">
              <a:extLst>
                <a:ext uri="{FF2B5EF4-FFF2-40B4-BE49-F238E27FC236}">
                  <a16:creationId xmlns:a16="http://schemas.microsoft.com/office/drawing/2014/main" xmlns="" id="{204E0A10-D288-4B22-87A1-737B0A37D1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xmlns="" id="{9A3E042E-4911-425A-84BB-04BF90D07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xmlns="" id="{3A49226D-3129-4C5A-9641-3D03BEEA79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xmlns="" id="{9CC3C315-B515-4DD8-AC22-9D8417B37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xmlns="" id="{1A961828-F78F-4D56-A98E-037806C63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xmlns="" id="{739D4F9D-3728-42C1-8302-452D51321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xmlns="" id="{B4D9647E-354D-4CA8-B4A7-39172E5EA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xmlns="" id="{A3EC74E0-5222-4ACC-BCEC-1AA189D3BC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xmlns="" id="{C0AE72B4-084D-42E6-ABED-5FD4650D4B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xmlns="" id="{C9D1F5DD-8D50-4098-8D2B-10E284752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xmlns="" id="{D48F3941-C3C7-4589-AA46-067F6BB2D0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xmlns="" id="{C16BBE9A-4BE3-4401-82C5-8041DB14E5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xmlns="" id="{06180330-CCD3-4D14-A652-D60C28252D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xmlns="" id="{616C90F6-4133-43A5-B47C-7750FE2819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xmlns="" id="{D7C03F90-E828-4414-8A53-92069FFB6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xmlns="" id="{6ADDE443-75AA-4F32-A2EE-272C4347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xmlns="" id="{ACD281C1-1D59-453F-A33A-D83E39EB06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xmlns="" id="{60217FAC-29FE-4D6B-9BB4-FF41AA756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xmlns="" id="{0D3CC33A-6E36-4A72-9965-8E20FB05D1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xmlns="" id="{F128F04E-05CD-4035-A32B-6E9ABAB931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4" name="Rectangle 33">
            <a:extLst>
              <a:ext uri="{FF2B5EF4-FFF2-40B4-BE49-F238E27FC236}">
                <a16:creationId xmlns:a16="http://schemas.microsoft.com/office/drawing/2014/main" xmlns="" id="{BC2574CF-1D35-4994-87BD-5A3378E1A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9076" y="1587426"/>
            <a:ext cx="4488025" cy="2468759"/>
          </a:xfrm>
        </p:spPr>
        <p:txBody>
          <a:bodyPr>
            <a:normAutofit/>
          </a:bodyPr>
          <a:lstStyle/>
          <a:p>
            <a:pPr algn="l"/>
            <a:r>
              <a:rPr lang="en-US" sz="3600" b="1" i="1" dirty="0">
                <a:solidFill>
                  <a:schemeClr val="tx1"/>
                </a:solidFill>
              </a:rPr>
              <a:t>Athletic Directors/Compliance Officers</a:t>
            </a:r>
          </a:p>
        </p:txBody>
      </p:sp>
      <p:cxnSp>
        <p:nvCxnSpPr>
          <p:cNvPr id="36" name="Straight Connector 35">
            <a:extLst>
              <a:ext uri="{FF2B5EF4-FFF2-40B4-BE49-F238E27FC236}">
                <a16:creationId xmlns:a16="http://schemas.microsoft.com/office/drawing/2014/main" xmlns="" id="{68B6AB33-DFE6-4FE4-94FE-C9E25424AD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892839" y="2535545"/>
            <a:ext cx="6908637" cy="3104050"/>
          </a:xfrm>
        </p:spPr>
        <p:txBody>
          <a:bodyPr>
            <a:noAutofit/>
          </a:bodyPr>
          <a:lstStyle/>
          <a:p>
            <a:pPr>
              <a:lnSpc>
                <a:spcPct val="110000"/>
              </a:lnSpc>
              <a:buFont typeface="Arial" panose="020B0604020202020204" pitchFamily="34" charset="0"/>
              <a:buChar char="•"/>
            </a:pPr>
            <a:r>
              <a:rPr lang="en-US" sz="1600" dirty="0"/>
              <a:t>Athletic Directors, Compliance Officers, and their designee will be responsible for enrolling the student-athletes into the SPARC training.</a:t>
            </a:r>
          </a:p>
          <a:p>
            <a:pPr>
              <a:lnSpc>
                <a:spcPct val="110000"/>
              </a:lnSpc>
              <a:buFont typeface="Arial" panose="020B0604020202020204" pitchFamily="34" charset="0"/>
              <a:buChar char="•"/>
            </a:pPr>
            <a:r>
              <a:rPr lang="en-US" sz="1600" dirty="0"/>
              <a:t>Responsible for ensuring that student-athletes have completed the SPARC training before they participate in any intercollegiate activity.</a:t>
            </a:r>
          </a:p>
          <a:p>
            <a:pPr>
              <a:lnSpc>
                <a:spcPct val="110000"/>
              </a:lnSpc>
              <a:buFont typeface="Arial" panose="020B0604020202020204" pitchFamily="34" charset="0"/>
              <a:buChar char="•"/>
            </a:pPr>
            <a:r>
              <a:rPr lang="en-US" sz="1600" dirty="0"/>
              <a:t>To confirm student athlete completion of SPARC, the following must be done:</a:t>
            </a:r>
          </a:p>
          <a:p>
            <a:pPr lvl="1">
              <a:lnSpc>
                <a:spcPct val="110000"/>
              </a:lnSpc>
              <a:buFontTx/>
              <a:buChar char="-"/>
            </a:pPr>
            <a:r>
              <a:rPr lang="en-US" sz="1400" dirty="0"/>
              <a:t>Athletic Directors, Compliance Officers, and their designee can run a Query on CUNYFirst for new and transfer students </a:t>
            </a:r>
          </a:p>
          <a:p>
            <a:pPr lvl="1">
              <a:lnSpc>
                <a:spcPct val="110000"/>
              </a:lnSpc>
              <a:buFontTx/>
              <a:buChar char="-"/>
            </a:pPr>
            <a:r>
              <a:rPr lang="en-US" sz="1400" dirty="0"/>
              <a:t>For returning student athletes, SPARC completion can be viewed in the Blackboard grade center</a:t>
            </a:r>
          </a:p>
          <a:p>
            <a:pPr>
              <a:lnSpc>
                <a:spcPct val="110000"/>
              </a:lnSpc>
              <a:buFont typeface="Arial" panose="020B0604020202020204" pitchFamily="34" charset="0"/>
              <a:buChar char="•"/>
            </a:pPr>
            <a:r>
              <a:rPr lang="en-US" sz="1600" dirty="0"/>
              <a:t>All athletic staff must complete the employee sexual harassment training known as E-SPARC.</a:t>
            </a:r>
          </a:p>
          <a:p>
            <a:pPr>
              <a:lnSpc>
                <a:spcPct val="110000"/>
              </a:lnSpc>
              <a:buFont typeface="Arial" panose="020B0604020202020204" pitchFamily="34" charset="0"/>
              <a:buChar char="•"/>
            </a:pPr>
            <a:r>
              <a:rPr lang="en-US" sz="1600" dirty="0"/>
              <a:t>The campus Title IX Coordinator will provide live training to athletic staff on Title IX protocol and procedures.</a:t>
            </a:r>
          </a:p>
          <a:p>
            <a:pPr marL="0" indent="0">
              <a:buNone/>
            </a:pPr>
            <a:r>
              <a:rPr lang="en-US" dirty="0"/>
              <a:t/>
            </a:r>
            <a:br>
              <a:rPr lang="en-US" dirty="0"/>
            </a:br>
            <a:endParaRPr lang="en-US" dirty="0"/>
          </a:p>
          <a:p>
            <a:pPr>
              <a:lnSpc>
                <a:spcPct val="110000"/>
              </a:lnSpc>
              <a:buFontTx/>
              <a:buChar char="-"/>
            </a:pPr>
            <a:endParaRPr lang="en-US" sz="1600" dirty="0"/>
          </a:p>
          <a:p>
            <a:pPr>
              <a:lnSpc>
                <a:spcPct val="110000"/>
              </a:lnSpc>
              <a:buFontTx/>
              <a:buChar char="-"/>
            </a:pPr>
            <a:endParaRPr lang="en-US" sz="1600" dirty="0"/>
          </a:p>
          <a:p>
            <a:pPr>
              <a:lnSpc>
                <a:spcPct val="110000"/>
              </a:lnSpc>
              <a:buFontTx/>
              <a:buChar char="-"/>
            </a:pPr>
            <a:endParaRPr lang="en-US" sz="1400" dirty="0"/>
          </a:p>
          <a:p>
            <a:pPr marL="0" indent="0">
              <a:lnSpc>
                <a:spcPct val="110000"/>
              </a:lnSpc>
              <a:buNone/>
            </a:pPr>
            <a:endParaRPr lang="en-US" sz="1400" dirty="0"/>
          </a:p>
        </p:txBody>
      </p:sp>
    </p:spTree>
    <p:extLst>
      <p:ext uri="{BB962C8B-B14F-4D97-AF65-F5344CB8AC3E}">
        <p14:creationId xmlns:p14="http://schemas.microsoft.com/office/powerpoint/2010/main" val="1294869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75627FE-0AC5-4349-AC08-45A58BEC9B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F87AAF7B-2090-475D-9C3E-FDC03DD87A8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F2DCEC33-4B31-44BC-99CB-9E4845DC4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xmlns="" id="{204E0A10-D288-4B22-87A1-737B0A37D1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9A3E042E-4911-425A-84BB-04BF90D07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3A49226D-3129-4C5A-9641-3D03BEEA79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9CC3C315-B515-4DD8-AC22-9D8417B37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1A961828-F78F-4D56-A98E-037806C63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739D4F9D-3728-42C1-8302-452D51321C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B4D9647E-354D-4CA8-B4A7-39172E5EAC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A3EC74E0-5222-4ACC-BCEC-1AA189D3BC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C0AE72B4-084D-42E6-ABED-5FD4650D4B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C9D1F5DD-8D50-4098-8D2B-10E284752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D48F3941-C3C7-4589-AA46-067F6BB2D0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C16BBE9A-4BE3-4401-82C5-8041DB14E5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06180330-CCD3-4D14-A652-D60C28252D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616C90F6-4133-43A5-B47C-7750FE2819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D7C03F90-E828-4414-8A53-92069FFB68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6ADDE443-75AA-4F32-A2EE-272C4347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ACD281C1-1D59-453F-A33A-D83E39EB06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60217FAC-29FE-4D6B-9BB4-FF41AA7565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0D3CC33A-6E36-4A72-9965-8E20FB05D1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F128F04E-05CD-4035-A32B-6E9ABAB931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xmlns="" id="{BC2574CF-1D35-4994-87BD-5A3378E1AB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1F396AE-C04B-E444-9F97-9BD5D723D6A7}"/>
              </a:ext>
            </a:extLst>
          </p:cNvPr>
          <p:cNvSpPr>
            <a:spLocks noGrp="1"/>
          </p:cNvSpPr>
          <p:nvPr>
            <p:ph type="title"/>
          </p:nvPr>
        </p:nvSpPr>
        <p:spPr>
          <a:xfrm>
            <a:off x="484189" y="960120"/>
            <a:ext cx="4026966" cy="4171278"/>
          </a:xfrm>
        </p:spPr>
        <p:txBody>
          <a:bodyPr>
            <a:normAutofit/>
          </a:bodyPr>
          <a:lstStyle/>
          <a:p>
            <a:pPr algn="l"/>
            <a:r>
              <a:rPr lang="en-US" sz="3600" b="1" i="1" dirty="0">
                <a:solidFill>
                  <a:schemeClr val="tx1"/>
                </a:solidFill>
              </a:rPr>
              <a:t>Athletic Directors/Compliance Officers (cont.)</a:t>
            </a:r>
            <a:endParaRPr lang="en-US" sz="3600" dirty="0">
              <a:solidFill>
                <a:schemeClr val="tx1"/>
              </a:solidFill>
            </a:endParaRPr>
          </a:p>
        </p:txBody>
      </p:sp>
      <p:cxnSp>
        <p:nvCxnSpPr>
          <p:cNvPr id="35" name="Straight Connector 34">
            <a:extLst>
              <a:ext uri="{FF2B5EF4-FFF2-40B4-BE49-F238E27FC236}">
                <a16:creationId xmlns:a16="http://schemas.microsoft.com/office/drawing/2014/main" xmlns="" id="{68B6AB33-DFE6-4FE4-94FE-C9E25424AD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7365759A-6DEF-024B-B9C9-4B1D512F1C56}"/>
              </a:ext>
            </a:extLst>
          </p:cNvPr>
          <p:cNvSpPr>
            <a:spLocks noGrp="1"/>
          </p:cNvSpPr>
          <p:nvPr>
            <p:ph idx="1"/>
          </p:nvPr>
        </p:nvSpPr>
        <p:spPr>
          <a:xfrm>
            <a:off x="4983163" y="960120"/>
            <a:ext cx="6810251" cy="4171278"/>
          </a:xfrm>
        </p:spPr>
        <p:txBody>
          <a:bodyPr>
            <a:normAutofit fontScale="92500"/>
          </a:bodyPr>
          <a:lstStyle/>
          <a:p>
            <a:pPr>
              <a:lnSpc>
                <a:spcPct val="150000"/>
              </a:lnSpc>
            </a:pPr>
            <a:r>
              <a:rPr lang="en-US" sz="1600" dirty="0"/>
              <a:t>The Central Office of Student Affairs will be responsible for ensuring that all student athletes complete the SPARC training. </a:t>
            </a:r>
          </a:p>
          <a:p>
            <a:pPr>
              <a:lnSpc>
                <a:spcPct val="150000"/>
              </a:lnSpc>
            </a:pPr>
            <a:r>
              <a:rPr lang="en-US" sz="1600" dirty="0"/>
              <a:t>All CUNY employees of the athletic department must complete E-SPARC and must participate in the live training.</a:t>
            </a:r>
          </a:p>
          <a:p>
            <a:pPr>
              <a:lnSpc>
                <a:spcPct val="150000"/>
              </a:lnSpc>
            </a:pPr>
            <a:r>
              <a:rPr lang="en-US" sz="1600" dirty="0"/>
              <a:t>All Research Foundation (RF) employees must complete the RF state mandated sexual harassment training and must participate in the live training.</a:t>
            </a:r>
          </a:p>
          <a:p>
            <a:pPr>
              <a:lnSpc>
                <a:spcPct val="150000"/>
              </a:lnSpc>
            </a:pPr>
            <a:r>
              <a:rPr lang="en-US" sz="1600" dirty="0"/>
              <a:t>If the athletics staff are not CUNY/RF employees, they will then be required to complete a live sexual harassment training conducted by the campus Title IX Coordinator before working with student-athletes.</a:t>
            </a:r>
          </a:p>
        </p:txBody>
      </p:sp>
    </p:spTree>
    <p:extLst>
      <p:ext uri="{BB962C8B-B14F-4D97-AF65-F5344CB8AC3E}">
        <p14:creationId xmlns:p14="http://schemas.microsoft.com/office/powerpoint/2010/main" val="2808730122"/>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6230</Words>
  <Application>Microsoft Office PowerPoint</Application>
  <PresentationFormat>Widescreen</PresentationFormat>
  <Paragraphs>685</Paragraphs>
  <Slides>76</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76</vt:i4>
      </vt:variant>
    </vt:vector>
  </HeadingPairs>
  <TitlesOfParts>
    <vt:vector size="84" baseType="lpstr">
      <vt:lpstr>Arial</vt:lpstr>
      <vt:lpstr>Arial Narrow</vt:lpstr>
      <vt:lpstr>Calibri</vt:lpstr>
      <vt:lpstr>Calibri Light</vt:lpstr>
      <vt:lpstr>Courier New</vt:lpstr>
      <vt:lpstr>Rockwell</vt:lpstr>
      <vt:lpstr>Wingdings</vt:lpstr>
      <vt:lpstr>Atlas</vt:lpstr>
      <vt:lpstr>CUNYAC Staff Title IX Sexual Assault Training</vt:lpstr>
      <vt:lpstr>Welcome!</vt:lpstr>
      <vt:lpstr>CUNY’s Commitment</vt:lpstr>
      <vt:lpstr>May 2020 Title IX Regulations – Overview </vt:lpstr>
      <vt:lpstr>Summary of Major Changes to PSM, necessitated by the regulations </vt:lpstr>
      <vt:lpstr>Who Must Take SPARC</vt:lpstr>
      <vt:lpstr>Why Athletes are “At Risk” </vt:lpstr>
      <vt:lpstr>Athletic Directors/Compliance Officers</vt:lpstr>
      <vt:lpstr>Athletic Directors/Compliance Officers (cont.)</vt:lpstr>
      <vt:lpstr>NCAA Executive Committee Statement on Sexual Violence Prevention and Complaint Resolution </vt:lpstr>
      <vt:lpstr>NCAA Executive Committee Statement on Sexual Violence Prevention and Complaint Resolution (cont.)</vt:lpstr>
      <vt:lpstr>NCAA Expanded Sexual Violence Policy Attestation</vt:lpstr>
      <vt:lpstr>The NCAA recently expanded their sexual violence policy, and student-athlete disclosure requirement which goes into effect in 2022-2023 academic year.   The attestation process for the 2020-21 and 2021-22 academic years will require schools to attest to the current policy. The 2022-2023 effective period provides the campuses time to implement the NCAA expanded policy.   </vt:lpstr>
      <vt:lpstr>Prohibited Conduct: Sexual Harassment, Gender-Based Harassment, and Sexual Violence</vt:lpstr>
      <vt:lpstr>Sexual Misconduct: Policy, Prevention, and Resources</vt:lpstr>
      <vt:lpstr>What Is Sexual Misconduct &amp; Sex Discrimination?</vt:lpstr>
      <vt:lpstr>The USDOE defines Title IX Sexual Harassment as…</vt:lpstr>
      <vt:lpstr>Title IX Sexual Harassment Matters</vt:lpstr>
      <vt:lpstr> “On the basis of sex…”  The Regulations don’t specify what this means.  CUNY’s policy interprets “based on sex” to include sexual orientation, gender, gender expression and gender identity, including transgender status.   </vt:lpstr>
      <vt:lpstr>Title IX  Sexual Harassment</vt:lpstr>
      <vt:lpstr>“That occurs in CUNY’s education program or activity...” </vt:lpstr>
      <vt:lpstr>Non-Title IX Sexual Misconduct Matters</vt:lpstr>
      <vt:lpstr>What Is Non-Title IX Sexual Misconduct?</vt:lpstr>
      <vt:lpstr>Examples of Sexual Harassment</vt:lpstr>
      <vt:lpstr>What Is Gender-Based Harassment?</vt:lpstr>
      <vt:lpstr>What Is Sexual Violence?</vt:lpstr>
      <vt:lpstr>Forms of Sexual Violence</vt:lpstr>
      <vt:lpstr>Dating/Intimate Partner/Domestic Violence</vt:lpstr>
      <vt:lpstr>Stalking</vt:lpstr>
      <vt:lpstr>Stalking (continued)</vt:lpstr>
      <vt:lpstr>Voyeurism</vt:lpstr>
      <vt:lpstr>Understanding Affirmative Consent</vt:lpstr>
      <vt:lpstr>Affirmative Consent</vt:lpstr>
      <vt:lpstr>Affirmative Consent (cont’d)</vt:lpstr>
      <vt:lpstr>CUNY Drug &amp; Alcohol Use Amnesty Policy</vt:lpstr>
      <vt:lpstr>CUNY’s Policies &amp; Procedures Against Sexual Misconduct and  Sex Discrimination</vt:lpstr>
      <vt:lpstr>CUNY’s Policies</vt:lpstr>
      <vt:lpstr>Policy on Sexual Misconduct</vt:lpstr>
      <vt:lpstr>Policy on Sexual Misconduct: Student-Employee Relationships</vt:lpstr>
      <vt:lpstr>Policy on Domestic Violence and The Workplace</vt:lpstr>
      <vt:lpstr>Policy on Reasonable Accommodations and Academic Adjustments</vt:lpstr>
      <vt:lpstr>Bystander Intervention</vt:lpstr>
      <vt:lpstr>Bystander Intervention</vt:lpstr>
      <vt:lpstr>Bystander Intervention (cont’d)</vt:lpstr>
      <vt:lpstr>Sexual Misconduct:  The Complaint Process</vt:lpstr>
      <vt:lpstr>Sexual Misconduct: Filing a Complaint</vt:lpstr>
      <vt:lpstr>If The Incident Happened Off-Campus, Can I Still File a Complaint?</vt:lpstr>
      <vt:lpstr>What Happens After a Complaint of Sexual Misconduct is Made?</vt:lpstr>
      <vt:lpstr>Student Interim &amp; Supportive Measures</vt:lpstr>
      <vt:lpstr>Employee Interim &amp; Supportive Measures</vt:lpstr>
      <vt:lpstr>Employees Required to Report Incidents of Sexual Misconduct</vt:lpstr>
      <vt:lpstr>Responsible Employees - Private</vt:lpstr>
      <vt:lpstr>Responsible Employees (cont’d)</vt:lpstr>
      <vt:lpstr>Privacy  v. Confidentiality</vt:lpstr>
      <vt:lpstr>Confidentiality: Employees</vt:lpstr>
      <vt:lpstr>Confidentiality: The Clery Act</vt:lpstr>
      <vt:lpstr>Privacy v. Confidentiality During the Investigation Process</vt:lpstr>
      <vt:lpstr>The Investigation Process</vt:lpstr>
      <vt:lpstr>Informal Resolution</vt:lpstr>
      <vt:lpstr>Filing an External Complaint</vt:lpstr>
      <vt:lpstr>The Disciplinary Process</vt:lpstr>
      <vt:lpstr>How are Penalties Imposed?</vt:lpstr>
      <vt:lpstr>Student Discipline</vt:lpstr>
      <vt:lpstr>How Does the Student Disciplinary Hearing Work?</vt:lpstr>
      <vt:lpstr>Employee Discipline</vt:lpstr>
      <vt:lpstr>Managers &amp; Supervisors</vt:lpstr>
      <vt:lpstr>What is Retaliation?</vt:lpstr>
      <vt:lpstr>Possible Penalties</vt:lpstr>
      <vt:lpstr>SPARC</vt:lpstr>
      <vt:lpstr>Who Must Take SPARC?</vt:lpstr>
      <vt:lpstr>SPARC Roles</vt:lpstr>
      <vt:lpstr>Athletic Directors &amp; Compliance Officers</vt:lpstr>
      <vt:lpstr>Title IX Coordinators, Public Safety Officers, Chief Student Affairs Officers</vt:lpstr>
      <vt:lpstr>Title IX Coordinators, Public Safety Officers, Chief Student Affairs Officers (cont’d)</vt:lpstr>
      <vt:lpstr>Title IX Coordinators, Public Safety Officers, Chief Student Affairs Officers (cont’d)</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CUNYAC Staff Title IX Sexual Assault Training</dc:title>
  <dc:creator>Julissa Alonzo</dc:creator>
  <cp:lastModifiedBy>Delgado, Belinda</cp:lastModifiedBy>
  <cp:revision>7</cp:revision>
  <dcterms:created xsi:type="dcterms:W3CDTF">2020-12-14T19:44:40Z</dcterms:created>
  <dcterms:modified xsi:type="dcterms:W3CDTF">2021-11-22T16:11:37Z</dcterms:modified>
</cp:coreProperties>
</file>