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9" r:id="rId5"/>
    <p:sldId id="258" r:id="rId6"/>
    <p:sldId id="268" r:id="rId7"/>
    <p:sldId id="260" r:id="rId8"/>
    <p:sldId id="263" r:id="rId9"/>
    <p:sldId id="264" r:id="rId10"/>
    <p:sldId id="265" r:id="rId11"/>
    <p:sldId id="262"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21" d="100"/>
          <a:sy n="121" d="100"/>
        </p:scale>
        <p:origin x="1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C90E5-E2A3-1989-B8E9-AA7E90EDFF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4F2701-7453-5F79-BFDB-96F338DDC5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B65558-6AAD-B8C7-FD8E-AECD5114AC4F}"/>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5" name="Footer Placeholder 4">
            <a:extLst>
              <a:ext uri="{FF2B5EF4-FFF2-40B4-BE49-F238E27FC236}">
                <a16:creationId xmlns:a16="http://schemas.microsoft.com/office/drawing/2014/main" id="{4A498098-EAED-6F9E-3076-8B93B33CE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2458B9-4303-C246-35AC-F097E3CCBFDB}"/>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2841829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AE34-4DF7-B1B1-23BE-32A7F87763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62C846-5E1E-868F-CA80-AA3C29E19F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8052B-A447-6714-B51A-5B2ACAE776DE}"/>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5" name="Footer Placeholder 4">
            <a:extLst>
              <a:ext uri="{FF2B5EF4-FFF2-40B4-BE49-F238E27FC236}">
                <a16:creationId xmlns:a16="http://schemas.microsoft.com/office/drawing/2014/main" id="{E3B09FFB-BCED-58AD-FC10-131005D8C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86CBB-73BB-8836-A9D3-E5570F3463B9}"/>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329102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58A3EE-CB68-093F-A1C9-372B53CEF7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1F1278-782C-9BB7-41CC-0B6DE4FF3C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51838-51B1-CE53-C0F3-C370265F58DC}"/>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5" name="Footer Placeholder 4">
            <a:extLst>
              <a:ext uri="{FF2B5EF4-FFF2-40B4-BE49-F238E27FC236}">
                <a16:creationId xmlns:a16="http://schemas.microsoft.com/office/drawing/2014/main" id="{581E0D36-C023-60D3-79CC-ECF4250B6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931B1-D55F-59EC-B180-A664FB64B9B5}"/>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167220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6C745-42B8-2F1E-6B02-3937932185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93A49B-9B7F-5740-BFEF-7A349188F2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C439E0-FBBE-0C1E-458C-25B87581164F}"/>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5" name="Footer Placeholder 4">
            <a:extLst>
              <a:ext uri="{FF2B5EF4-FFF2-40B4-BE49-F238E27FC236}">
                <a16:creationId xmlns:a16="http://schemas.microsoft.com/office/drawing/2014/main" id="{D25101AA-809D-326B-BCC9-B80E31C31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2A046E-46E4-F911-6376-361B890C35C4}"/>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68027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09D1-EABC-BFB4-244C-65A66173B9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68FB81-C77B-1019-CF5D-292AE858ABF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E39EA1-26E6-0226-6802-34975BE20074}"/>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5" name="Footer Placeholder 4">
            <a:extLst>
              <a:ext uri="{FF2B5EF4-FFF2-40B4-BE49-F238E27FC236}">
                <a16:creationId xmlns:a16="http://schemas.microsoft.com/office/drawing/2014/main" id="{E8D8649B-9CC6-3E49-2F7F-0ADFEF383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BEFE3-1F25-359C-E92F-58CD24D7BF5B}"/>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413815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7B34C-D6E3-64A0-DEEC-A41B519AE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F4B91C-99F3-616E-FD7E-1512347CC6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01A0E5-D465-1213-0C60-3776B44D2D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D7FD6E-B964-0261-5118-84F83364D386}"/>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6" name="Footer Placeholder 5">
            <a:extLst>
              <a:ext uri="{FF2B5EF4-FFF2-40B4-BE49-F238E27FC236}">
                <a16:creationId xmlns:a16="http://schemas.microsoft.com/office/drawing/2014/main" id="{70602739-0CAB-0732-E486-4674056EC6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6032A-3A8C-22BA-9BED-84B9B32125F0}"/>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126765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81EF3-208D-73F6-10FD-9FC3EA01B2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3F5987-129A-53A3-D0C2-7FA6120BC9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2C72BC-21B6-61F9-F441-9971ED9C34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B497B-34FF-9185-31D1-176378DAF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EC618E-75B7-FC1E-37F8-4CEF83E841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E381C-2B48-C0C2-8E89-4316117EA234}"/>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8" name="Footer Placeholder 7">
            <a:extLst>
              <a:ext uri="{FF2B5EF4-FFF2-40B4-BE49-F238E27FC236}">
                <a16:creationId xmlns:a16="http://schemas.microsoft.com/office/drawing/2014/main" id="{BF2F746E-AB06-C12F-0CA9-AD87E6C16E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21ADE7-099E-88C9-DA6A-31D182058A35}"/>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417308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8A06-5CB4-4E91-0AF3-A9864AE4F6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5C55E-E238-7319-2A4F-DEB5CF2C3792}"/>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4" name="Footer Placeholder 3">
            <a:extLst>
              <a:ext uri="{FF2B5EF4-FFF2-40B4-BE49-F238E27FC236}">
                <a16:creationId xmlns:a16="http://schemas.microsoft.com/office/drawing/2014/main" id="{AF55A64E-8C82-5983-041E-2080E854C0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232BA6-2AA4-7511-1755-295CF63DD922}"/>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150627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6489AE-5F4F-8081-4327-25041BB43978}"/>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3" name="Footer Placeholder 2">
            <a:extLst>
              <a:ext uri="{FF2B5EF4-FFF2-40B4-BE49-F238E27FC236}">
                <a16:creationId xmlns:a16="http://schemas.microsoft.com/office/drawing/2014/main" id="{0FE0F976-A29E-555D-F2E4-EE0FAD0679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889322-F279-58D8-B0B1-F6C15969558C}"/>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3899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A77-A6F9-BBD1-D859-F8EE615570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CF2A80-F209-572E-296D-C2934943EB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6EA2F1-0CC0-A754-6443-095119137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0E2143-A96C-1B14-2EBC-389E67749B10}"/>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6" name="Footer Placeholder 5">
            <a:extLst>
              <a:ext uri="{FF2B5EF4-FFF2-40B4-BE49-F238E27FC236}">
                <a16:creationId xmlns:a16="http://schemas.microsoft.com/office/drawing/2014/main" id="{F51A3C8B-7141-0F60-9122-7B7977BEA3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748C40-5F1A-D4B1-DB0A-1E820F6C73DE}"/>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392130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1806-EAEE-07C6-C6F8-A0ED2045F2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EADF28-4F73-9F0E-F6B1-141F37A7B3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E238F7-A9D1-369A-5EF0-E17D8E372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7104AF-8132-097B-9DBE-E3B7CD10F2E0}"/>
              </a:ext>
            </a:extLst>
          </p:cNvPr>
          <p:cNvSpPr>
            <a:spLocks noGrp="1"/>
          </p:cNvSpPr>
          <p:nvPr>
            <p:ph type="dt" sz="half" idx="10"/>
          </p:nvPr>
        </p:nvSpPr>
        <p:spPr/>
        <p:txBody>
          <a:bodyPr/>
          <a:lstStyle/>
          <a:p>
            <a:fld id="{61E6692B-48D7-47A2-B39B-46E856736847}" type="datetimeFigureOut">
              <a:rPr lang="en-US" smtClean="0"/>
              <a:t>9/20/2024</a:t>
            </a:fld>
            <a:endParaRPr lang="en-US"/>
          </a:p>
        </p:txBody>
      </p:sp>
      <p:sp>
        <p:nvSpPr>
          <p:cNvPr id="6" name="Footer Placeholder 5">
            <a:extLst>
              <a:ext uri="{FF2B5EF4-FFF2-40B4-BE49-F238E27FC236}">
                <a16:creationId xmlns:a16="http://schemas.microsoft.com/office/drawing/2014/main" id="{6EB7BF53-C4DA-7566-A2E5-134850A4BB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C6DB4-90F1-E180-8EC6-620AE2F31515}"/>
              </a:ext>
            </a:extLst>
          </p:cNvPr>
          <p:cNvSpPr>
            <a:spLocks noGrp="1"/>
          </p:cNvSpPr>
          <p:nvPr>
            <p:ph type="sldNum" sz="quarter" idx="12"/>
          </p:nvPr>
        </p:nvSpPr>
        <p:spPr/>
        <p:txBody>
          <a:bodyPr/>
          <a:lstStyle/>
          <a:p>
            <a:fld id="{CA015DF3-2A28-444F-94A4-AF6F52E1D159}" type="slidenum">
              <a:rPr lang="en-US" smtClean="0"/>
              <a:t>‹#›</a:t>
            </a:fld>
            <a:endParaRPr lang="en-US"/>
          </a:p>
        </p:txBody>
      </p:sp>
    </p:spTree>
    <p:extLst>
      <p:ext uri="{BB962C8B-B14F-4D97-AF65-F5344CB8AC3E}">
        <p14:creationId xmlns:p14="http://schemas.microsoft.com/office/powerpoint/2010/main" val="3201439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D2C2D2-CBD0-3411-1136-E09273259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7B13E5-5F75-EA9C-B047-8523488ED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DD2A4B-626A-E59B-CA98-4F2B835C3E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1E6692B-48D7-47A2-B39B-46E856736847}" type="datetimeFigureOut">
              <a:rPr lang="en-US" smtClean="0"/>
              <a:t>9/20/2024</a:t>
            </a:fld>
            <a:endParaRPr lang="en-US"/>
          </a:p>
        </p:txBody>
      </p:sp>
      <p:sp>
        <p:nvSpPr>
          <p:cNvPr id="5" name="Footer Placeholder 4">
            <a:extLst>
              <a:ext uri="{FF2B5EF4-FFF2-40B4-BE49-F238E27FC236}">
                <a16:creationId xmlns:a16="http://schemas.microsoft.com/office/drawing/2014/main" id="{68F1D629-4C1A-7EC5-235C-3985118FCD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3C93579-F235-3F8D-924E-B1E2D02804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A015DF3-2A28-444F-94A4-AF6F52E1D159}" type="slidenum">
              <a:rPr lang="en-US" smtClean="0"/>
              <a:t>‹#›</a:t>
            </a:fld>
            <a:endParaRPr lang="en-US"/>
          </a:p>
        </p:txBody>
      </p:sp>
    </p:spTree>
    <p:extLst>
      <p:ext uri="{BB962C8B-B14F-4D97-AF65-F5344CB8AC3E}">
        <p14:creationId xmlns:p14="http://schemas.microsoft.com/office/powerpoint/2010/main" val="160916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jedcampus.org/uncategorized/using-data-to-engage-stakeholders-in-jed-camp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jedcampus.org/playbook-search/sample-statements-from-jed-campuses-mission-values-and-vision/" TargetMode="External"/><Relationship Id="rId2" Type="http://schemas.openxmlformats.org/officeDocument/2006/relationships/hyperlink" Target="https://vimeo.com/70419895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rive.google.com/file/d/19AbNMjONw0KWnOyE8kv-nXfLbS2Lww6x/view?usp=shar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jedcampus.org/playbook-search/sample-school-websites-that-highlight-jed-campus-work/" TargetMode="External"/><Relationship Id="rId2" Type="http://schemas.openxmlformats.org/officeDocument/2006/relationships/hyperlink" Target="https://drive.google.com/file/d/1qPQb-yr9LKsIMSLOiORuHhs5p0FbTm5S/view?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DD441F-51C2-20BD-1575-786E2356AF41}"/>
              </a:ext>
            </a:extLst>
          </p:cNvPr>
          <p:cNvSpPr>
            <a:spLocks noGrp="1"/>
          </p:cNvSpPr>
          <p:nvPr>
            <p:ph type="title"/>
          </p:nvPr>
        </p:nvSpPr>
        <p:spPr>
          <a:xfrm>
            <a:off x="572493" y="238539"/>
            <a:ext cx="11018520" cy="1434415"/>
          </a:xfrm>
        </p:spPr>
        <p:txBody>
          <a:bodyPr anchor="b">
            <a:normAutofit/>
          </a:bodyPr>
          <a:lstStyle/>
          <a:p>
            <a:r>
              <a:rPr lang="en-US" sz="5400"/>
              <a:t>JED at QCC</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808971-8A77-0967-9F19-C7F3D857BE7D}"/>
              </a:ext>
            </a:extLst>
          </p:cNvPr>
          <p:cNvSpPr>
            <a:spLocks noGrp="1"/>
          </p:cNvSpPr>
          <p:nvPr>
            <p:ph idx="1"/>
          </p:nvPr>
        </p:nvSpPr>
        <p:spPr>
          <a:xfrm>
            <a:off x="572493" y="2071316"/>
            <a:ext cx="6713552" cy="4119172"/>
          </a:xfrm>
        </p:spPr>
        <p:txBody>
          <a:bodyPr anchor="t">
            <a:normAutofit/>
          </a:bodyPr>
          <a:lstStyle/>
          <a:p>
            <a:pPr marL="0" indent="0">
              <a:buNone/>
            </a:pPr>
            <a:r>
              <a:rPr lang="en-US" sz="1900">
                <a:effectLst/>
                <a:latin typeface="Times New Roman" panose="02020603050405020304" pitchFamily="18" charset="0"/>
                <a:ea typeface="Aptos" panose="020B0004020202020204" pitchFamily="34" charset="0"/>
              </a:rPr>
              <a:t>The </a:t>
            </a:r>
            <a:r>
              <a:rPr lang="en-US" sz="1900" b="1">
                <a:effectLst/>
                <a:latin typeface="Times New Roman" panose="02020603050405020304" pitchFamily="18" charset="0"/>
                <a:ea typeface="Aptos" panose="020B0004020202020204" pitchFamily="34" charset="0"/>
              </a:rPr>
              <a:t>JED Campus Program</a:t>
            </a:r>
            <a:r>
              <a:rPr lang="en-US" sz="1900">
                <a:effectLst/>
                <a:latin typeface="Times New Roman" panose="02020603050405020304" pitchFamily="18" charset="0"/>
                <a:ea typeface="Aptos" panose="020B0004020202020204" pitchFamily="34" charset="0"/>
              </a:rPr>
              <a:t> is a four-year collaboration between JED and key stakeholders from across the campus community to assess and strengthen mental health, substance misuse and suicide prevention systems on campus. </a:t>
            </a:r>
            <a:br>
              <a:rPr lang="en-US" sz="1900">
                <a:effectLst/>
                <a:latin typeface="Times New Roman" panose="02020603050405020304" pitchFamily="18" charset="0"/>
                <a:ea typeface="Aptos" panose="020B0004020202020204" pitchFamily="34" charset="0"/>
              </a:rPr>
            </a:br>
            <a:endParaRPr lang="en-US" sz="1900">
              <a:effectLst/>
              <a:latin typeface="Times New Roman" panose="02020603050405020304" pitchFamily="18" charset="0"/>
              <a:ea typeface="Aptos" panose="020B0004020202020204" pitchFamily="34" charset="0"/>
            </a:endParaRPr>
          </a:p>
          <a:p>
            <a:pPr marL="0" indent="0">
              <a:buNone/>
            </a:pPr>
            <a:r>
              <a:rPr lang="en-US" sz="1900">
                <a:effectLst/>
                <a:latin typeface="Times New Roman" panose="02020603050405020304" pitchFamily="18" charset="0"/>
                <a:ea typeface="Aptos" panose="020B0004020202020204" pitchFamily="34" charset="0"/>
              </a:rPr>
              <a:t>JED provides assessment tools, expert guidance, and customized technical assistance to support implementation of recommended practices.  </a:t>
            </a:r>
            <a:br>
              <a:rPr lang="en-US" sz="1900">
                <a:effectLst/>
                <a:latin typeface="Times New Roman" panose="02020603050405020304" pitchFamily="18" charset="0"/>
                <a:ea typeface="Aptos" panose="020B0004020202020204" pitchFamily="34" charset="0"/>
              </a:rPr>
            </a:br>
            <a:endParaRPr lang="en-US" sz="1900">
              <a:effectLst/>
              <a:latin typeface="Times New Roman" panose="02020603050405020304" pitchFamily="18" charset="0"/>
              <a:ea typeface="Aptos" panose="020B0004020202020204" pitchFamily="34" charset="0"/>
            </a:endParaRPr>
          </a:p>
          <a:p>
            <a:pPr marL="0" indent="0">
              <a:buNone/>
            </a:pPr>
            <a:r>
              <a:rPr lang="en-US" sz="1900">
                <a:effectLst/>
                <a:latin typeface="Times New Roman" panose="02020603050405020304" pitchFamily="18" charset="0"/>
                <a:ea typeface="Aptos" panose="020B0004020202020204" pitchFamily="34" charset="0"/>
              </a:rPr>
              <a:t>A critical element of success is a shared vision that student well-being is everyone’s responsibility and linked to student and institutional success.</a:t>
            </a:r>
            <a:br>
              <a:rPr lang="en-US" sz="1900">
                <a:effectLst/>
                <a:latin typeface="Times New Roman" panose="02020603050405020304" pitchFamily="18" charset="0"/>
                <a:ea typeface="Aptos" panose="020B0004020202020204" pitchFamily="34" charset="0"/>
              </a:rPr>
            </a:br>
            <a:br>
              <a:rPr lang="en-US" sz="1900">
                <a:effectLst/>
                <a:latin typeface="Times New Roman" panose="02020603050405020304" pitchFamily="18" charset="0"/>
                <a:ea typeface="Aptos" panose="020B0004020202020204" pitchFamily="34" charset="0"/>
              </a:rPr>
            </a:br>
            <a:endParaRPr lang="en-US" sz="1900"/>
          </a:p>
        </p:txBody>
      </p:sp>
      <p:pic>
        <p:nvPicPr>
          <p:cNvPr id="4" name="Picture 3">
            <a:extLst>
              <a:ext uri="{FF2B5EF4-FFF2-40B4-BE49-F238E27FC236}">
                <a16:creationId xmlns:a16="http://schemas.microsoft.com/office/drawing/2014/main" id="{67BF239A-612B-122B-7312-4E8F86C38161}"/>
              </a:ext>
            </a:extLst>
          </p:cNvPr>
          <p:cNvPicPr>
            <a:picLocks noChangeAspect="1"/>
          </p:cNvPicPr>
          <p:nvPr/>
        </p:nvPicPr>
        <p:blipFill>
          <a:blip r:embed="rId2"/>
          <a:srcRect l="1871" r="2" b="2"/>
          <a:stretch/>
        </p:blipFill>
        <p:spPr>
          <a:xfrm>
            <a:off x="7675658" y="2093976"/>
            <a:ext cx="3941064" cy="4096512"/>
          </a:xfrm>
          <a:prstGeom prst="rect">
            <a:avLst/>
          </a:prstGeom>
        </p:spPr>
      </p:pic>
    </p:spTree>
    <p:extLst>
      <p:ext uri="{BB962C8B-B14F-4D97-AF65-F5344CB8AC3E}">
        <p14:creationId xmlns:p14="http://schemas.microsoft.com/office/powerpoint/2010/main" val="2481242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6E0B-E573-AAF3-49B8-F67876611E80}"/>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9F2247F3-65FD-06A0-C28B-286F09E53304}"/>
              </a:ext>
            </a:extLst>
          </p:cNvPr>
          <p:cNvGraphicFramePr>
            <a:graphicFrameLocks noGrp="1"/>
          </p:cNvGraphicFramePr>
          <p:nvPr>
            <p:ph idx="1"/>
            <p:extLst>
              <p:ext uri="{D42A27DB-BD31-4B8C-83A1-F6EECF244321}">
                <p14:modId xmlns:p14="http://schemas.microsoft.com/office/powerpoint/2010/main" val="524958686"/>
              </p:ext>
            </p:extLst>
          </p:nvPr>
        </p:nvGraphicFramePr>
        <p:xfrm>
          <a:off x="838200" y="1654334"/>
          <a:ext cx="10515600" cy="4351338"/>
        </p:xfrm>
        <a:graphic>
          <a:graphicData uri="http://schemas.openxmlformats.org/drawingml/2006/table">
            <a:tbl>
              <a:tblPr/>
              <a:tblGrid>
                <a:gridCol w="1537369">
                  <a:extLst>
                    <a:ext uri="{9D8B030D-6E8A-4147-A177-3AD203B41FA5}">
                      <a16:colId xmlns:a16="http://schemas.microsoft.com/office/drawing/2014/main" val="1969535044"/>
                    </a:ext>
                  </a:extLst>
                </a:gridCol>
                <a:gridCol w="1086407">
                  <a:extLst>
                    <a:ext uri="{9D8B030D-6E8A-4147-A177-3AD203B41FA5}">
                      <a16:colId xmlns:a16="http://schemas.microsoft.com/office/drawing/2014/main" val="3013331808"/>
                    </a:ext>
                  </a:extLst>
                </a:gridCol>
                <a:gridCol w="2593028">
                  <a:extLst>
                    <a:ext uri="{9D8B030D-6E8A-4147-A177-3AD203B41FA5}">
                      <a16:colId xmlns:a16="http://schemas.microsoft.com/office/drawing/2014/main" val="162498283"/>
                    </a:ext>
                  </a:extLst>
                </a:gridCol>
                <a:gridCol w="3822923">
                  <a:extLst>
                    <a:ext uri="{9D8B030D-6E8A-4147-A177-3AD203B41FA5}">
                      <a16:colId xmlns:a16="http://schemas.microsoft.com/office/drawing/2014/main" val="2334094763"/>
                    </a:ext>
                  </a:extLst>
                </a:gridCol>
                <a:gridCol w="1475873">
                  <a:extLst>
                    <a:ext uri="{9D8B030D-6E8A-4147-A177-3AD203B41FA5}">
                      <a16:colId xmlns:a16="http://schemas.microsoft.com/office/drawing/2014/main" val="2435622304"/>
                    </a:ext>
                  </a:extLst>
                </a:gridCol>
              </a:tblGrid>
              <a:tr h="4351338">
                <a:tc>
                  <a:txBody>
                    <a:bodyPr/>
                    <a:lstStyle/>
                    <a:p>
                      <a:pPr algn="ctr" rtl="0" fontAlgn="ctr"/>
                      <a:r>
                        <a:rPr lang="en-US" sz="1400" b="1">
                          <a:effectLst/>
                        </a:rPr>
                        <a:t>Strategic Planning</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7E1CD"/>
                    </a:solidFill>
                  </a:tcPr>
                </a:tc>
                <a:tc>
                  <a:txBody>
                    <a:bodyPr/>
                    <a:lstStyle/>
                    <a:p>
                      <a:pPr algn="ctr" rtl="0" fontAlgn="ctr"/>
                      <a:r>
                        <a:rPr lang="en-US" sz="1400" dirty="0">
                          <a:effectLst/>
                        </a:rPr>
                        <a:t>1.4</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dirty="0">
                          <a:effectLst/>
                        </a:rPr>
                        <a:t>Collect data on student utilization and incidents on campus related to mental health/substance misuse</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ctr"/>
                      <a:r>
                        <a:rPr lang="en-US" sz="1400">
                          <a:effectLst/>
                        </a:rPr>
                        <a:t>Consider all the methods you are utilizing to collect data. Consider also the different software being used for tracking of mental health and substance misuse incidents. It would be good to collect data on mental health services utilization, substance misuse service utilization, incidents related to mental health, and incidents related to substance use. Consider ways in which data could be better collected and consolidated in one location or software. You have some good data collected currently and it would be worth creating a plan now of who will analyze this data and utilize it to direct our work going forward.</a:t>
                      </a:r>
                      <a:br>
                        <a:rPr lang="en-US" sz="1400">
                          <a:effectLst/>
                        </a:rPr>
                      </a:br>
                      <a:br>
                        <a:rPr lang="en-US" sz="1400">
                          <a:effectLst/>
                        </a:rPr>
                      </a:br>
                      <a:endParaRPr lang="en-US" sz="1400">
                        <a:effectLst/>
                      </a:endParaRP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dirty="0">
                          <a:effectLst/>
                          <a:latin typeface="arial" panose="020B0604020202020204" pitchFamily="34" charset="0"/>
                        </a:rPr>
                        <a:t>Yellow</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349579674"/>
                  </a:ext>
                </a:extLst>
              </a:tr>
            </a:tbl>
          </a:graphicData>
        </a:graphic>
      </p:graphicFrame>
    </p:spTree>
    <p:extLst>
      <p:ext uri="{BB962C8B-B14F-4D97-AF65-F5344CB8AC3E}">
        <p14:creationId xmlns:p14="http://schemas.microsoft.com/office/powerpoint/2010/main" val="185116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92EA4-7327-2644-F99A-AB11E17BEDB2}"/>
              </a:ext>
            </a:extLst>
          </p:cNvPr>
          <p:cNvSpPr>
            <a:spLocks noGrp="1"/>
          </p:cNvSpPr>
          <p:nvPr>
            <p:ph type="title"/>
          </p:nvPr>
        </p:nvSpPr>
        <p:spPr/>
        <p:txBody>
          <a:bodyPr/>
          <a:lstStyle/>
          <a:p>
            <a:r>
              <a:rPr lang="en-US"/>
              <a:t>Next Steps</a:t>
            </a:r>
          </a:p>
        </p:txBody>
      </p:sp>
      <p:graphicFrame>
        <p:nvGraphicFramePr>
          <p:cNvPr id="4" name="Content Placeholder 3">
            <a:extLst>
              <a:ext uri="{FF2B5EF4-FFF2-40B4-BE49-F238E27FC236}">
                <a16:creationId xmlns:a16="http://schemas.microsoft.com/office/drawing/2014/main" id="{BC775948-BF76-9109-3EE3-C9180E15728A}"/>
              </a:ext>
            </a:extLst>
          </p:cNvPr>
          <p:cNvGraphicFramePr>
            <a:graphicFrameLocks noGrp="1"/>
          </p:cNvGraphicFramePr>
          <p:nvPr>
            <p:ph idx="1"/>
            <p:extLst>
              <p:ext uri="{D42A27DB-BD31-4B8C-83A1-F6EECF244321}">
                <p14:modId xmlns:p14="http://schemas.microsoft.com/office/powerpoint/2010/main" val="4124221244"/>
              </p:ext>
            </p:extLst>
          </p:nvPr>
        </p:nvGraphicFramePr>
        <p:xfrm>
          <a:off x="922283" y="1332186"/>
          <a:ext cx="10160876" cy="4780166"/>
        </p:xfrm>
        <a:graphic>
          <a:graphicData uri="http://schemas.openxmlformats.org/drawingml/2006/table">
            <a:tbl>
              <a:tblPr/>
              <a:tblGrid>
                <a:gridCol w="1485508">
                  <a:extLst>
                    <a:ext uri="{9D8B030D-6E8A-4147-A177-3AD203B41FA5}">
                      <a16:colId xmlns:a16="http://schemas.microsoft.com/office/drawing/2014/main" val="3668638106"/>
                    </a:ext>
                  </a:extLst>
                </a:gridCol>
                <a:gridCol w="1049759">
                  <a:extLst>
                    <a:ext uri="{9D8B030D-6E8A-4147-A177-3AD203B41FA5}">
                      <a16:colId xmlns:a16="http://schemas.microsoft.com/office/drawing/2014/main" val="1915183081"/>
                    </a:ext>
                  </a:extLst>
                </a:gridCol>
                <a:gridCol w="2505557">
                  <a:extLst>
                    <a:ext uri="{9D8B030D-6E8A-4147-A177-3AD203B41FA5}">
                      <a16:colId xmlns:a16="http://schemas.microsoft.com/office/drawing/2014/main" val="2911563501"/>
                    </a:ext>
                  </a:extLst>
                </a:gridCol>
                <a:gridCol w="3693964">
                  <a:extLst>
                    <a:ext uri="{9D8B030D-6E8A-4147-A177-3AD203B41FA5}">
                      <a16:colId xmlns:a16="http://schemas.microsoft.com/office/drawing/2014/main" val="3609249174"/>
                    </a:ext>
                  </a:extLst>
                </a:gridCol>
                <a:gridCol w="1426088">
                  <a:extLst>
                    <a:ext uri="{9D8B030D-6E8A-4147-A177-3AD203B41FA5}">
                      <a16:colId xmlns:a16="http://schemas.microsoft.com/office/drawing/2014/main" val="664287849"/>
                    </a:ext>
                  </a:extLst>
                </a:gridCol>
              </a:tblGrid>
              <a:tr h="4780166">
                <a:tc>
                  <a:txBody>
                    <a:bodyPr/>
                    <a:lstStyle/>
                    <a:p>
                      <a:pPr algn="ctr" rtl="0" fontAlgn="ctr"/>
                      <a:r>
                        <a:rPr lang="en-US" sz="1400" b="1" dirty="0">
                          <a:effectLst/>
                        </a:rPr>
                        <a:t>Strategic Planning</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7E1CD"/>
                    </a:solidFill>
                  </a:tcPr>
                </a:tc>
                <a:tc>
                  <a:txBody>
                    <a:bodyPr/>
                    <a:lstStyle/>
                    <a:p>
                      <a:pPr algn="ctr" rtl="0" fontAlgn="ctr"/>
                      <a:r>
                        <a:rPr lang="en-US" sz="1400">
                          <a:effectLst/>
                        </a:rPr>
                        <a:t>1.5</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dirty="0">
                          <a:effectLst/>
                        </a:rPr>
                        <a:t>Annually analyze data that is collected by demographic group to inform strategic planning</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ctr"/>
                      <a:r>
                        <a:rPr lang="en-US" sz="1400">
                          <a:effectLst/>
                        </a:rPr>
                        <a:t>As you move forward with implementing action steps from the JED work, consider keeping ways to evaluate the effectiveness of programs already in place and those that you implement from this process. JED recommends analyzing data related to mental health and substance misuse by:</a:t>
                      </a:r>
                      <a:br>
                        <a:rPr lang="en-US" sz="1400">
                          <a:effectLst/>
                        </a:rPr>
                      </a:br>
                      <a:br>
                        <a:rPr lang="en-US" sz="1400">
                          <a:effectLst/>
                        </a:rPr>
                      </a:br>
                      <a:r>
                        <a:rPr lang="en-US" sz="1400">
                          <a:effectLst/>
                        </a:rPr>
                        <a:t>1. gender</a:t>
                      </a:r>
                      <a:br>
                        <a:rPr lang="en-US" sz="1400">
                          <a:effectLst/>
                        </a:rPr>
                      </a:br>
                      <a:r>
                        <a:rPr lang="en-US" sz="1400">
                          <a:effectLst/>
                        </a:rPr>
                        <a:t>2. race/ethnicity</a:t>
                      </a:r>
                      <a:br>
                        <a:rPr lang="en-US" sz="1400">
                          <a:effectLst/>
                        </a:rPr>
                      </a:br>
                      <a:r>
                        <a:rPr lang="en-US" sz="1400">
                          <a:effectLst/>
                        </a:rPr>
                        <a:t>3. country of origin</a:t>
                      </a:r>
                      <a:br>
                        <a:rPr lang="en-US" sz="1400">
                          <a:effectLst/>
                        </a:rPr>
                      </a:br>
                      <a:r>
                        <a:rPr lang="en-US" sz="1400">
                          <a:effectLst/>
                        </a:rPr>
                        <a:t>4. sexual orientation</a:t>
                      </a:r>
                      <a:br>
                        <a:rPr lang="en-US" sz="1400">
                          <a:effectLst/>
                        </a:rPr>
                      </a:br>
                      <a:r>
                        <a:rPr lang="en-US" sz="1400">
                          <a:effectLst/>
                        </a:rPr>
                        <a:t>5. gender identity </a:t>
                      </a:r>
                      <a:br>
                        <a:rPr lang="en-US" sz="1400">
                          <a:effectLst/>
                        </a:rPr>
                      </a:br>
                      <a:r>
                        <a:rPr lang="en-US" sz="1400">
                          <a:effectLst/>
                        </a:rPr>
                        <a:t>6. first generation status</a:t>
                      </a:r>
                      <a:br>
                        <a:rPr lang="en-US" sz="1400">
                          <a:effectLst/>
                        </a:rPr>
                      </a:br>
                      <a:r>
                        <a:rPr lang="en-US" sz="1400">
                          <a:effectLst/>
                        </a:rPr>
                        <a:t>7. veteran status</a:t>
                      </a:r>
                      <a:br>
                        <a:rPr lang="en-US" sz="1400">
                          <a:effectLst/>
                        </a:rPr>
                      </a:br>
                      <a:r>
                        <a:rPr lang="en-US" sz="1400">
                          <a:effectLst/>
                        </a:rPr>
                        <a:t>8. other groups deemed as a priority </a:t>
                      </a:r>
                      <a:br>
                        <a:rPr lang="en-US" sz="1400">
                          <a:effectLst/>
                        </a:rPr>
                      </a:br>
                      <a:br>
                        <a:rPr lang="en-US" sz="1400">
                          <a:effectLst/>
                        </a:rPr>
                      </a:br>
                      <a:endParaRPr lang="en-US" sz="1400">
                        <a:effectLst/>
                      </a:endParaRP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dirty="0">
                          <a:effectLst/>
                        </a:rPr>
                        <a:t>Yellow</a:t>
                      </a:r>
                    </a:p>
                  </a:txBody>
                  <a:tcPr marL="21584" marR="21584"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995633249"/>
                  </a:ext>
                </a:extLst>
              </a:tr>
            </a:tbl>
          </a:graphicData>
        </a:graphic>
      </p:graphicFrame>
    </p:spTree>
    <p:extLst>
      <p:ext uri="{BB962C8B-B14F-4D97-AF65-F5344CB8AC3E}">
        <p14:creationId xmlns:p14="http://schemas.microsoft.com/office/powerpoint/2010/main" val="4030352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699FF-6D47-8482-741E-FF47A7ADAE2C}"/>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4C9FECDB-E4C7-7155-64B7-864419EA9791}"/>
              </a:ext>
            </a:extLst>
          </p:cNvPr>
          <p:cNvGraphicFramePr>
            <a:graphicFrameLocks noGrp="1"/>
          </p:cNvGraphicFramePr>
          <p:nvPr>
            <p:ph idx="1"/>
            <p:extLst>
              <p:ext uri="{D42A27DB-BD31-4B8C-83A1-F6EECF244321}">
                <p14:modId xmlns:p14="http://schemas.microsoft.com/office/powerpoint/2010/main" val="644288900"/>
              </p:ext>
            </p:extLst>
          </p:nvPr>
        </p:nvGraphicFramePr>
        <p:xfrm>
          <a:off x="838200" y="1820917"/>
          <a:ext cx="10144126" cy="4343400"/>
        </p:xfrm>
        <a:graphic>
          <a:graphicData uri="http://schemas.openxmlformats.org/drawingml/2006/table">
            <a:tbl>
              <a:tblPr/>
              <a:tblGrid>
                <a:gridCol w="1483059">
                  <a:extLst>
                    <a:ext uri="{9D8B030D-6E8A-4147-A177-3AD203B41FA5}">
                      <a16:colId xmlns:a16="http://schemas.microsoft.com/office/drawing/2014/main" val="2888722655"/>
                    </a:ext>
                  </a:extLst>
                </a:gridCol>
                <a:gridCol w="1048029">
                  <a:extLst>
                    <a:ext uri="{9D8B030D-6E8A-4147-A177-3AD203B41FA5}">
                      <a16:colId xmlns:a16="http://schemas.microsoft.com/office/drawing/2014/main" val="615635443"/>
                    </a:ext>
                  </a:extLst>
                </a:gridCol>
                <a:gridCol w="2501427">
                  <a:extLst>
                    <a:ext uri="{9D8B030D-6E8A-4147-A177-3AD203B41FA5}">
                      <a16:colId xmlns:a16="http://schemas.microsoft.com/office/drawing/2014/main" val="2806653488"/>
                    </a:ext>
                  </a:extLst>
                </a:gridCol>
                <a:gridCol w="3687874">
                  <a:extLst>
                    <a:ext uri="{9D8B030D-6E8A-4147-A177-3AD203B41FA5}">
                      <a16:colId xmlns:a16="http://schemas.microsoft.com/office/drawing/2014/main" val="2712555518"/>
                    </a:ext>
                  </a:extLst>
                </a:gridCol>
                <a:gridCol w="1423737">
                  <a:extLst>
                    <a:ext uri="{9D8B030D-6E8A-4147-A177-3AD203B41FA5}">
                      <a16:colId xmlns:a16="http://schemas.microsoft.com/office/drawing/2014/main" val="3982905959"/>
                    </a:ext>
                  </a:extLst>
                </a:gridCol>
              </a:tblGrid>
              <a:tr h="4343400">
                <a:tc>
                  <a:txBody>
                    <a:bodyPr/>
                    <a:lstStyle/>
                    <a:p>
                      <a:pPr algn="ctr" rtl="0" fontAlgn="ctr"/>
                      <a:r>
                        <a:rPr lang="en-US" b="1">
                          <a:effectLst/>
                        </a:rPr>
                        <a:t>Strategic Planning</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7E1CD"/>
                    </a:solidFill>
                  </a:tcPr>
                </a:tc>
                <a:tc>
                  <a:txBody>
                    <a:bodyPr/>
                    <a:lstStyle/>
                    <a:p>
                      <a:pPr algn="ctr" rtl="0" fontAlgn="ctr"/>
                      <a:r>
                        <a:rPr lang="en-US" dirty="0">
                          <a:effectLst/>
                        </a:rPr>
                        <a:t>1.6</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dirty="0">
                          <a:effectLst/>
                        </a:rPr>
                        <a:t>Share/utilize data analysis to inform current and future mental health and substance use initiatives</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ctr"/>
                      <a:r>
                        <a:rPr lang="en-US" sz="1100" i="0">
                          <a:solidFill>
                            <a:srgbClr val="000000"/>
                          </a:solidFill>
                          <a:effectLst/>
                          <a:latin typeface="Calibri" panose="020F0502020204030204" pitchFamily="34" charset="0"/>
                        </a:rPr>
                        <a:t>As you analyze your data, make sure you are utilizing it to inform the direction of your team and any future work you do as part of the JED Campus program. Consider ways to utilize the data you collect to better promote all of the efforts already occurring on your campus as well as to identify any gaps in support that could be beneficial to your students. It would be good to share the data: </a:t>
                      </a:r>
                      <a:br>
                        <a:rPr lang="en-US" sz="1100" i="0">
                          <a:solidFill>
                            <a:srgbClr val="000000"/>
                          </a:solidFill>
                          <a:effectLst/>
                          <a:latin typeface="Calibri" panose="020F0502020204030204" pitchFamily="34" charset="0"/>
                        </a:rPr>
                      </a:b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1. publicly via a website</a:t>
                      </a: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2. in presentations to upper administration </a:t>
                      </a: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3. in presentations for boards of trustees</a:t>
                      </a: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4. at conferences and other professional organization events</a:t>
                      </a: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5. in quality improvement working groups on campus to improve services</a:t>
                      </a:r>
                      <a:br>
                        <a:rPr lang="en-US" sz="1100" i="0">
                          <a:solidFill>
                            <a:srgbClr val="000000"/>
                          </a:solidFill>
                          <a:effectLst/>
                          <a:latin typeface="Calibri" panose="020F0502020204030204" pitchFamily="34" charset="0"/>
                        </a:rPr>
                      </a:b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Resources &amp; Examples:</a:t>
                      </a:r>
                      <a:br>
                        <a:rPr lang="en-US" sz="1100" i="0">
                          <a:solidFill>
                            <a:srgbClr val="000000"/>
                          </a:solidFill>
                          <a:effectLst/>
                          <a:latin typeface="Calibri" panose="020F0502020204030204" pitchFamily="34" charset="0"/>
                        </a:rPr>
                      </a:br>
                      <a:r>
                        <a:rPr lang="en-US" sz="1100" i="0" u="sng">
                          <a:solidFill>
                            <a:srgbClr val="1155CC"/>
                          </a:solidFill>
                          <a:effectLst/>
                          <a:latin typeface="Calibri" panose="020F0502020204030204" pitchFamily="34" charset="0"/>
                          <a:hlinkClick r:id="rId2"/>
                        </a:rPr>
                        <a:t>Using Data to Engage Campu Stakeholders in JED Campus Work</a:t>
                      </a:r>
                      <a:endParaRPr lang="en-US">
                        <a:effectLst/>
                      </a:endParaRP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b="1" dirty="0">
                          <a:effectLst/>
                        </a:rPr>
                        <a:t>Yellow</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0256592"/>
                  </a:ext>
                </a:extLst>
              </a:tr>
            </a:tbl>
          </a:graphicData>
        </a:graphic>
      </p:graphicFrame>
    </p:spTree>
    <p:extLst>
      <p:ext uri="{BB962C8B-B14F-4D97-AF65-F5344CB8AC3E}">
        <p14:creationId xmlns:p14="http://schemas.microsoft.com/office/powerpoint/2010/main" val="1065821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8943-9D39-EE69-1F98-B73FB75BCC6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CD51CDF-A215-2FD1-301E-603647DB08C5}"/>
              </a:ext>
            </a:extLst>
          </p:cNvPr>
          <p:cNvSpPr>
            <a:spLocks noGrp="1"/>
          </p:cNvSpPr>
          <p:nvPr>
            <p:ph idx="1"/>
          </p:nvPr>
        </p:nvSpPr>
        <p:spPr/>
        <p:txBody>
          <a:bodyPr/>
          <a:lstStyle/>
          <a:p>
            <a:r>
              <a:rPr lang="en-US" dirty="0"/>
              <a:t>Teams formed to tackle specific objectives</a:t>
            </a:r>
          </a:p>
        </p:txBody>
      </p:sp>
    </p:spTree>
    <p:extLst>
      <p:ext uri="{BB962C8B-B14F-4D97-AF65-F5344CB8AC3E}">
        <p14:creationId xmlns:p14="http://schemas.microsoft.com/office/powerpoint/2010/main" val="382688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541CEA24-8518-4C08-A11E-B7E64FB3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90ACC6-94C7-F2B0-053D-EF3804244982}"/>
              </a:ext>
            </a:extLst>
          </p:cNvPr>
          <p:cNvSpPr>
            <a:spLocks noGrp="1"/>
          </p:cNvSpPr>
          <p:nvPr>
            <p:ph type="ctrTitle"/>
          </p:nvPr>
        </p:nvSpPr>
        <p:spPr>
          <a:xfrm>
            <a:off x="4918515" y="1016000"/>
            <a:ext cx="6092786" cy="729673"/>
          </a:xfrm>
        </p:spPr>
        <p:txBody>
          <a:bodyPr anchor="b">
            <a:normAutofit fontScale="90000"/>
          </a:bodyPr>
          <a:lstStyle/>
          <a:p>
            <a:pPr algn="l"/>
            <a:r>
              <a:rPr lang="en-US" sz="4800" dirty="0"/>
              <a:t>JED 4 yr plan</a:t>
            </a:r>
          </a:p>
        </p:txBody>
      </p:sp>
      <p:sp>
        <p:nvSpPr>
          <p:cNvPr id="3" name="Subtitle 2">
            <a:extLst>
              <a:ext uri="{FF2B5EF4-FFF2-40B4-BE49-F238E27FC236}">
                <a16:creationId xmlns:a16="http://schemas.microsoft.com/office/drawing/2014/main" id="{1D9B1F45-CB3C-FF3C-D184-B7808DBCE234}"/>
              </a:ext>
            </a:extLst>
          </p:cNvPr>
          <p:cNvSpPr>
            <a:spLocks noGrp="1"/>
          </p:cNvSpPr>
          <p:nvPr>
            <p:ph type="subTitle" idx="1"/>
          </p:nvPr>
        </p:nvSpPr>
        <p:spPr>
          <a:xfrm>
            <a:off x="4349136" y="1881049"/>
            <a:ext cx="6808388" cy="4076610"/>
          </a:xfrm>
        </p:spPr>
        <p:txBody>
          <a:bodyPr>
            <a:normAutofit/>
          </a:bodyPr>
          <a:lstStyle/>
          <a:p>
            <a:pPr algn="l"/>
            <a:r>
              <a:rPr lang="en-US" sz="2000" b="1" kern="100" dirty="0">
                <a:effectLst/>
                <a:latin typeface="Times New Roman" panose="02020603050405020304" pitchFamily="18" charset="0"/>
                <a:ea typeface="Aptos" panose="020B0004020202020204" pitchFamily="34" charset="0"/>
              </a:rPr>
              <a:t>The JED Campus 4-Year Timeline consists of:</a:t>
            </a:r>
          </a:p>
          <a:p>
            <a:pPr algn="l"/>
            <a:br>
              <a:rPr lang="en-US" sz="2000" b="1" kern="100" dirty="0">
                <a:effectLst/>
                <a:latin typeface="Times New Roman" panose="02020603050405020304" pitchFamily="18" charset="0"/>
                <a:ea typeface="Aptos" panose="020B0004020202020204" pitchFamily="34" charset="0"/>
              </a:rPr>
            </a:br>
            <a:r>
              <a:rPr lang="en-US" sz="2000" b="1" u="sng" kern="100" dirty="0">
                <a:effectLst/>
                <a:latin typeface="Times New Roman" panose="02020603050405020304" pitchFamily="18" charset="0"/>
                <a:ea typeface="Aptos" panose="020B0004020202020204" pitchFamily="34" charset="0"/>
              </a:rPr>
              <a:t>Year 1</a:t>
            </a:r>
            <a:r>
              <a:rPr lang="en-US" sz="2000" kern="100" dirty="0">
                <a:effectLst/>
                <a:latin typeface="Times New Roman" panose="02020603050405020304" pitchFamily="18" charset="0"/>
                <a:ea typeface="Aptos" panose="020B0004020202020204" pitchFamily="34" charset="0"/>
              </a:rPr>
              <a:t> – Assessment and Strategic Planning which includes a Baseline Assessment and Healthy Minds Survey with the University of Michigan.  Year 1 includes a campus site visit and strategic plan creation.</a:t>
            </a:r>
          </a:p>
          <a:p>
            <a:pPr algn="l"/>
            <a:br>
              <a:rPr lang="en-US" sz="2000" kern="100" dirty="0">
                <a:effectLst/>
                <a:latin typeface="Times New Roman" panose="02020603050405020304" pitchFamily="18" charset="0"/>
                <a:ea typeface="Aptos" panose="020B0004020202020204" pitchFamily="34" charset="0"/>
              </a:rPr>
            </a:br>
            <a:r>
              <a:rPr lang="en-US" sz="2000" b="1" u="sng" kern="100" dirty="0">
                <a:effectLst/>
                <a:latin typeface="Times New Roman" panose="02020603050405020304" pitchFamily="18" charset="0"/>
                <a:ea typeface="Aptos" panose="020B0004020202020204" pitchFamily="34" charset="0"/>
              </a:rPr>
              <a:t>Year 2 &amp; 3</a:t>
            </a:r>
            <a:r>
              <a:rPr lang="en-US" sz="2000" kern="100" dirty="0">
                <a:effectLst/>
                <a:latin typeface="Times New Roman" panose="02020603050405020304" pitchFamily="18" charset="0"/>
                <a:ea typeface="Aptos" panose="020B0004020202020204" pitchFamily="34" charset="0"/>
              </a:rPr>
              <a:t> – is all about implementing that strategic plan and utilizing various JED resources and learning opportunities.</a:t>
            </a:r>
          </a:p>
          <a:p>
            <a:pPr algn="l"/>
            <a:br>
              <a:rPr lang="en-US" sz="2000" kern="100" dirty="0">
                <a:effectLst/>
                <a:latin typeface="Times New Roman" panose="02020603050405020304" pitchFamily="18" charset="0"/>
                <a:ea typeface="Aptos" panose="020B0004020202020204" pitchFamily="34" charset="0"/>
              </a:rPr>
            </a:br>
            <a:r>
              <a:rPr lang="en-US" sz="2000" b="1" u="sng" kern="100" dirty="0">
                <a:effectLst/>
                <a:latin typeface="Times New Roman" panose="02020603050405020304" pitchFamily="18" charset="0"/>
                <a:ea typeface="Aptos" panose="020B0004020202020204" pitchFamily="34" charset="0"/>
              </a:rPr>
              <a:t>Year 4</a:t>
            </a:r>
            <a:r>
              <a:rPr lang="en-US" sz="2000" kern="100" dirty="0">
                <a:effectLst/>
                <a:latin typeface="Times New Roman" panose="02020603050405020304" pitchFamily="18" charset="0"/>
                <a:ea typeface="Aptos" panose="020B0004020202020204" pitchFamily="34" charset="0"/>
              </a:rPr>
              <a:t> – is like year 1 in that we will do some post assessments and think about goal setting and sustainability after the program is wrapped up.</a:t>
            </a:r>
          </a:p>
          <a:p>
            <a:pPr algn="l"/>
            <a:endParaRPr lang="en-US" sz="1500" dirty="0"/>
          </a:p>
        </p:txBody>
      </p:sp>
      <p:cxnSp>
        <p:nvCxnSpPr>
          <p:cNvPr id="24" name="Straight Connector 23">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4AA74EAB-FD76-4F40-A962-CEADC3054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425172"/>
            <a:ext cx="1469410" cy="46953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Picture 3">
            <a:extLst>
              <a:ext uri="{FF2B5EF4-FFF2-40B4-BE49-F238E27FC236}">
                <a16:creationId xmlns:a16="http://schemas.microsoft.com/office/drawing/2014/main" id="{1D037B9D-1AC9-9B05-65C0-0BD63204BC25}"/>
              </a:ext>
            </a:extLst>
          </p:cNvPr>
          <p:cNvPicPr>
            <a:picLocks noChangeAspect="1"/>
          </p:cNvPicPr>
          <p:nvPr/>
        </p:nvPicPr>
        <p:blipFill>
          <a:blip r:embed="rId2"/>
          <a:stretch>
            <a:fillRect/>
          </a:stretch>
        </p:blipFill>
        <p:spPr>
          <a:xfrm>
            <a:off x="238171" y="564523"/>
            <a:ext cx="3756276" cy="3831401"/>
          </a:xfrm>
          <a:prstGeom prst="rect">
            <a:avLst/>
          </a:prstGeom>
        </p:spPr>
      </p:pic>
    </p:spTree>
    <p:extLst>
      <p:ext uri="{BB962C8B-B14F-4D97-AF65-F5344CB8AC3E}">
        <p14:creationId xmlns:p14="http://schemas.microsoft.com/office/powerpoint/2010/main" val="142303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8C296C-8A35-F5B0-5FAF-D92FB3BBD8BF}"/>
              </a:ext>
            </a:extLst>
          </p:cNvPr>
          <p:cNvSpPr>
            <a:spLocks noGrp="1"/>
          </p:cNvSpPr>
          <p:nvPr>
            <p:ph type="title"/>
          </p:nvPr>
        </p:nvSpPr>
        <p:spPr>
          <a:xfrm>
            <a:off x="572493" y="238539"/>
            <a:ext cx="11018520" cy="1434415"/>
          </a:xfrm>
        </p:spPr>
        <p:txBody>
          <a:bodyPr anchor="b">
            <a:normAutofit/>
          </a:bodyPr>
          <a:lstStyle/>
          <a:p>
            <a:r>
              <a:rPr lang="en-US" sz="5400"/>
              <a:t>JED Campus Visit</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300F7FD-E7AB-1607-ADE4-48DFAA6C433B}"/>
              </a:ext>
            </a:extLst>
          </p:cNvPr>
          <p:cNvSpPr>
            <a:spLocks noGrp="1"/>
          </p:cNvSpPr>
          <p:nvPr>
            <p:ph idx="1"/>
          </p:nvPr>
        </p:nvSpPr>
        <p:spPr>
          <a:xfrm>
            <a:off x="572493" y="2071315"/>
            <a:ext cx="6713552" cy="4548145"/>
          </a:xfrm>
        </p:spPr>
        <p:txBody>
          <a:bodyPr anchor="t">
            <a:normAutofit/>
          </a:bodyPr>
          <a:lstStyle/>
          <a:p>
            <a:pPr marL="0" indent="0">
              <a:buNone/>
            </a:pPr>
            <a:r>
              <a:rPr lang="en-US" sz="1900" b="1" kern="100" dirty="0">
                <a:effectLst/>
                <a:latin typeface="Times New Roman" panose="02020603050405020304" pitchFamily="18" charset="0"/>
                <a:ea typeface="Aptos" panose="020B0004020202020204" pitchFamily="34" charset="0"/>
              </a:rPr>
              <a:t>The JED Campus Visit took place at Queensborough Community College on </a:t>
            </a:r>
            <a:br>
              <a:rPr lang="en-US" sz="1900" b="1" kern="100" dirty="0">
                <a:latin typeface="Times New Roman" panose="02020603050405020304" pitchFamily="18" charset="0"/>
                <a:ea typeface="Aptos" panose="020B0004020202020204" pitchFamily="34" charset="0"/>
              </a:rPr>
            </a:br>
            <a:r>
              <a:rPr lang="en-US" sz="1900" b="1" kern="100" dirty="0">
                <a:effectLst/>
                <a:latin typeface="Times New Roman" panose="02020603050405020304" pitchFamily="18" charset="0"/>
                <a:ea typeface="Aptos" panose="020B0004020202020204" pitchFamily="34" charset="0"/>
              </a:rPr>
              <a:t>Thursday, May 2</a:t>
            </a:r>
            <a:r>
              <a:rPr lang="en-US" sz="1900" b="1" kern="100" baseline="30000" dirty="0">
                <a:effectLst/>
                <a:latin typeface="Times New Roman" panose="02020603050405020304" pitchFamily="18" charset="0"/>
                <a:ea typeface="Aptos" panose="020B0004020202020204" pitchFamily="34" charset="0"/>
              </a:rPr>
              <a:t>nd,</a:t>
            </a:r>
            <a:r>
              <a:rPr lang="en-US" sz="1900" b="1" kern="100" dirty="0">
                <a:effectLst/>
                <a:latin typeface="Times New Roman" panose="02020603050405020304" pitchFamily="18" charset="0"/>
                <a:ea typeface="Aptos" panose="020B0004020202020204" pitchFamily="34" charset="0"/>
              </a:rPr>
              <a:t> and Friday May 3</a:t>
            </a:r>
            <a:r>
              <a:rPr lang="en-US" sz="1900" b="1" kern="100" baseline="30000" dirty="0">
                <a:effectLst/>
                <a:latin typeface="Times New Roman" panose="02020603050405020304" pitchFamily="18" charset="0"/>
                <a:ea typeface="Aptos" panose="020B0004020202020204" pitchFamily="34" charset="0"/>
              </a:rPr>
              <a:t>rd</a:t>
            </a:r>
            <a:r>
              <a:rPr lang="en-US" sz="1900" b="1" kern="100" dirty="0">
                <a:effectLst/>
                <a:latin typeface="Times New Roman" panose="02020603050405020304" pitchFamily="18" charset="0"/>
                <a:ea typeface="Aptos" panose="020B0004020202020204" pitchFamily="34" charset="0"/>
              </a:rPr>
              <a:t>.</a:t>
            </a:r>
            <a:r>
              <a:rPr lang="en-US" sz="1900" kern="100" dirty="0">
                <a:effectLst/>
                <a:latin typeface="Times New Roman" panose="02020603050405020304" pitchFamily="18" charset="0"/>
                <a:ea typeface="Aptos" panose="020B0004020202020204" pitchFamily="34" charset="0"/>
              </a:rPr>
              <a:t> </a:t>
            </a:r>
            <a:br>
              <a:rPr lang="en-US" sz="1900" kern="100" dirty="0">
                <a:effectLst/>
                <a:latin typeface="Times New Roman" panose="02020603050405020304" pitchFamily="18" charset="0"/>
                <a:ea typeface="Aptos" panose="020B0004020202020204" pitchFamily="34" charset="0"/>
              </a:rPr>
            </a:br>
            <a:r>
              <a:rPr lang="en-US" sz="1900" kern="100" dirty="0">
                <a:effectLst/>
                <a:latin typeface="Times New Roman" panose="02020603050405020304" pitchFamily="18" charset="0"/>
                <a:ea typeface="Aptos" panose="020B0004020202020204" pitchFamily="34" charset="0"/>
              </a:rPr>
              <a:t> </a:t>
            </a:r>
            <a:br>
              <a:rPr lang="en-US" sz="1900" kern="100" dirty="0">
                <a:effectLst/>
                <a:latin typeface="Times New Roman" panose="02020603050405020304" pitchFamily="18" charset="0"/>
                <a:ea typeface="Aptos" panose="020B0004020202020204" pitchFamily="34" charset="0"/>
              </a:rPr>
            </a:br>
            <a:r>
              <a:rPr lang="en-US" sz="1900" kern="100" dirty="0">
                <a:effectLst/>
                <a:latin typeface="Times New Roman" panose="02020603050405020304" pitchFamily="18" charset="0"/>
                <a:ea typeface="Aptos" panose="020B0004020202020204" pitchFamily="34" charset="0"/>
              </a:rPr>
              <a:t>A Campus Advisor and Subject Matter Expert from JED </a:t>
            </a:r>
            <a:r>
              <a:rPr lang="en-US" sz="1900" kern="100" dirty="0">
                <a:latin typeface="Times New Roman" panose="02020603050405020304" pitchFamily="18" charset="0"/>
                <a:ea typeface="Aptos" panose="020B0004020202020204" pitchFamily="34" charset="0"/>
              </a:rPr>
              <a:t>ca</a:t>
            </a:r>
            <a:r>
              <a:rPr lang="en-US" sz="1900" kern="100" dirty="0">
                <a:effectLst/>
                <a:latin typeface="Times New Roman" panose="02020603050405020304" pitchFamily="18" charset="0"/>
                <a:ea typeface="Aptos" panose="020B0004020202020204" pitchFamily="34" charset="0"/>
              </a:rPr>
              <a:t>me to campus in order to learn more about the QCC campus.  They met with the </a:t>
            </a:r>
            <a:r>
              <a:rPr lang="en-US" sz="1900" b="1" kern="100" dirty="0">
                <a:effectLst/>
                <a:latin typeface="Times New Roman" panose="02020603050405020304" pitchFamily="18" charset="0"/>
                <a:ea typeface="Aptos" panose="020B0004020202020204" pitchFamily="34" charset="0"/>
              </a:rPr>
              <a:t>JED Campus Team</a:t>
            </a:r>
            <a:r>
              <a:rPr lang="en-US" sz="1900" kern="100" dirty="0">
                <a:effectLst/>
                <a:latin typeface="Times New Roman" panose="02020603050405020304" pitchFamily="18" charset="0"/>
                <a:ea typeface="Aptos" panose="020B0004020202020204" pitchFamily="34" charset="0"/>
              </a:rPr>
              <a:t> and shared some of the data that was collected with the group.  </a:t>
            </a:r>
          </a:p>
          <a:p>
            <a:pPr marL="0" indent="0">
              <a:buNone/>
            </a:pPr>
            <a:br>
              <a:rPr lang="en-US" sz="1900" kern="100" dirty="0">
                <a:effectLst/>
                <a:latin typeface="Times New Roman" panose="02020603050405020304" pitchFamily="18" charset="0"/>
                <a:ea typeface="Aptos" panose="020B0004020202020204" pitchFamily="34" charset="0"/>
              </a:rPr>
            </a:br>
            <a:r>
              <a:rPr lang="en-US" sz="1900" kern="100" dirty="0">
                <a:effectLst/>
                <a:latin typeface="Times New Roman" panose="02020603050405020304" pitchFamily="18" charset="0"/>
                <a:ea typeface="Aptos" panose="020B0004020202020204" pitchFamily="34" charset="0"/>
              </a:rPr>
              <a:t>On the first day of the site visit, the Campus Advisor met with staff from the Counseling Center to learn more about that office.  They also took a tour of the campus and </a:t>
            </a:r>
            <a:r>
              <a:rPr lang="en-US" sz="1900" kern="100" dirty="0">
                <a:latin typeface="Times New Roman" panose="02020603050405020304" pitchFamily="18" charset="0"/>
                <a:ea typeface="Aptos" panose="020B0004020202020204" pitchFamily="34" charset="0"/>
              </a:rPr>
              <a:t>he</a:t>
            </a:r>
            <a:r>
              <a:rPr lang="en-US" sz="1900" kern="100" dirty="0">
                <a:effectLst/>
                <a:latin typeface="Times New Roman" panose="02020603050405020304" pitchFamily="18" charset="0"/>
                <a:ea typeface="Aptos" panose="020B0004020202020204" pitchFamily="34" charset="0"/>
              </a:rPr>
              <a:t>ld a student focus group to hear more about the student experience.  </a:t>
            </a:r>
            <a:br>
              <a:rPr lang="en-US" sz="1900" kern="100" dirty="0">
                <a:effectLst/>
                <a:latin typeface="Times New Roman" panose="02020603050405020304" pitchFamily="18" charset="0"/>
                <a:ea typeface="Aptos" panose="020B0004020202020204" pitchFamily="34" charset="0"/>
              </a:rPr>
            </a:br>
            <a:r>
              <a:rPr lang="en-US" sz="1900" kern="100" dirty="0">
                <a:effectLst/>
                <a:latin typeface="Times New Roman" panose="02020603050405020304" pitchFamily="18" charset="0"/>
                <a:ea typeface="Aptos" panose="020B0004020202020204" pitchFamily="34" charset="0"/>
              </a:rPr>
              <a:t>On Day 2 of the Site Visit, the Campus Advisor </a:t>
            </a:r>
            <a:r>
              <a:rPr lang="en-US" sz="1900" kern="100" dirty="0">
                <a:latin typeface="Times New Roman" panose="02020603050405020304" pitchFamily="18" charset="0"/>
                <a:ea typeface="Aptos" panose="020B0004020202020204" pitchFamily="34" charset="0"/>
              </a:rPr>
              <a:t>m</a:t>
            </a:r>
            <a:r>
              <a:rPr lang="en-US" sz="1900" kern="100" dirty="0">
                <a:effectLst/>
                <a:latin typeface="Times New Roman" panose="02020603050405020304" pitchFamily="18" charset="0"/>
                <a:ea typeface="Aptos" panose="020B0004020202020204" pitchFamily="34" charset="0"/>
              </a:rPr>
              <a:t>et with the JED Campus team to lead a workshop in order to facilitate conversation and provide recommendations.</a:t>
            </a:r>
          </a:p>
          <a:p>
            <a:endParaRPr lang="en-US" sz="1900" dirty="0"/>
          </a:p>
        </p:txBody>
      </p:sp>
      <p:pic>
        <p:nvPicPr>
          <p:cNvPr id="4" name="Picture 3">
            <a:extLst>
              <a:ext uri="{FF2B5EF4-FFF2-40B4-BE49-F238E27FC236}">
                <a16:creationId xmlns:a16="http://schemas.microsoft.com/office/drawing/2014/main" id="{4C51E2A2-578A-F0A7-DEFF-5ADE6020E7BB}"/>
              </a:ext>
            </a:extLst>
          </p:cNvPr>
          <p:cNvPicPr>
            <a:picLocks noChangeAspect="1"/>
          </p:cNvPicPr>
          <p:nvPr/>
        </p:nvPicPr>
        <p:blipFill>
          <a:blip r:embed="rId2"/>
          <a:srcRect l="1871" r="2" b="2"/>
          <a:stretch/>
        </p:blipFill>
        <p:spPr>
          <a:xfrm>
            <a:off x="7675658" y="2093976"/>
            <a:ext cx="3941064" cy="4096512"/>
          </a:xfrm>
          <a:prstGeom prst="rect">
            <a:avLst/>
          </a:prstGeom>
        </p:spPr>
      </p:pic>
    </p:spTree>
    <p:extLst>
      <p:ext uri="{BB962C8B-B14F-4D97-AF65-F5344CB8AC3E}">
        <p14:creationId xmlns:p14="http://schemas.microsoft.com/office/powerpoint/2010/main" val="199053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FD5FEA-72C4-064A-2237-E415BB469775}"/>
              </a:ext>
            </a:extLst>
          </p:cNvPr>
          <p:cNvSpPr>
            <a:spLocks noGrp="1"/>
          </p:cNvSpPr>
          <p:nvPr>
            <p:ph type="title"/>
          </p:nvPr>
        </p:nvSpPr>
        <p:spPr>
          <a:xfrm>
            <a:off x="572493" y="238539"/>
            <a:ext cx="11018520" cy="1434415"/>
          </a:xfrm>
        </p:spPr>
        <p:txBody>
          <a:bodyPr anchor="b">
            <a:normAutofit/>
          </a:bodyPr>
          <a:lstStyle/>
          <a:p>
            <a:r>
              <a:rPr lang="en-US" sz="5400"/>
              <a:t>HMS Study Data </a:t>
            </a:r>
            <a:r>
              <a:rPr lang="en-US" sz="5400">
                <a:highlight>
                  <a:srgbClr val="FFFF00"/>
                </a:highlight>
              </a:rPr>
              <a:t>Highlights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F8B9742-3244-5255-7612-FA9629ACBFB4}"/>
              </a:ext>
            </a:extLst>
          </p:cNvPr>
          <p:cNvSpPr>
            <a:spLocks noGrp="1"/>
          </p:cNvSpPr>
          <p:nvPr>
            <p:ph idx="1"/>
          </p:nvPr>
        </p:nvSpPr>
        <p:spPr>
          <a:xfrm>
            <a:off x="572493" y="1708421"/>
            <a:ext cx="7370780" cy="4911039"/>
          </a:xfrm>
        </p:spPr>
        <p:txBody>
          <a:bodyPr anchor="t">
            <a:normAutofit lnSpcReduction="10000"/>
          </a:bodyPr>
          <a:lstStyle/>
          <a:p>
            <a:pPr marL="0" indent="0">
              <a:buNone/>
            </a:pPr>
            <a:r>
              <a:rPr lang="en-US" sz="2000" dirty="0"/>
              <a:t>Full Reports are available for viewing</a:t>
            </a:r>
          </a:p>
          <a:p>
            <a:r>
              <a:rPr lang="en-US" sz="2000" dirty="0"/>
              <a:t>Of 585 students surveyed, 27% scored 10 or higher on the GAD 7, 11% scored 15 or above</a:t>
            </a:r>
          </a:p>
          <a:p>
            <a:r>
              <a:rPr lang="en-US" sz="2000" dirty="0"/>
              <a:t>Of 604 students surveyed, 35% showed some form of depression based on the PHQ-9, 19.6% showed major depression</a:t>
            </a:r>
          </a:p>
          <a:p>
            <a:r>
              <a:rPr lang="en-US" sz="2000" dirty="0"/>
              <a:t>Of 600 responses, 15.8% reported using marijuana in the past 30 days and 17% reported binge drinking in the past 2 weeks</a:t>
            </a:r>
          </a:p>
          <a:p>
            <a:r>
              <a:rPr lang="en-US" sz="2000" dirty="0"/>
              <a:t>Of 551 students surveyed, 15% report to using psychotropic medication in the past year, of 517 who responded, 9% report that they currently use psychiatric medication</a:t>
            </a:r>
          </a:p>
          <a:p>
            <a:r>
              <a:rPr lang="en-US" sz="2000" dirty="0"/>
              <a:t>Of 606 students, 11% report suicidal ideation in the past year and 5% of 607 students actually had a plan</a:t>
            </a:r>
          </a:p>
          <a:p>
            <a:pPr marL="0" indent="0">
              <a:buNone/>
            </a:pPr>
            <a:r>
              <a:rPr lang="en-US" sz="2000" dirty="0"/>
              <a:t>This data can be broken down by gender, race, years in school and more.  It can also be compared to data from similar colleges.</a:t>
            </a:r>
          </a:p>
          <a:p>
            <a:endParaRPr lang="en-US" sz="1700" dirty="0"/>
          </a:p>
        </p:txBody>
      </p:sp>
      <p:pic>
        <p:nvPicPr>
          <p:cNvPr id="4" name="Picture 3">
            <a:extLst>
              <a:ext uri="{FF2B5EF4-FFF2-40B4-BE49-F238E27FC236}">
                <a16:creationId xmlns:a16="http://schemas.microsoft.com/office/drawing/2014/main" id="{C5B99930-52F9-BB7B-C7FD-60BB40CB2638}"/>
              </a:ext>
            </a:extLst>
          </p:cNvPr>
          <p:cNvPicPr>
            <a:picLocks noChangeAspect="1"/>
          </p:cNvPicPr>
          <p:nvPr/>
        </p:nvPicPr>
        <p:blipFill>
          <a:blip r:embed="rId2"/>
          <a:srcRect r="3794"/>
          <a:stretch/>
        </p:blipFill>
        <p:spPr>
          <a:xfrm>
            <a:off x="7675658" y="2093976"/>
            <a:ext cx="3941064" cy="4096512"/>
          </a:xfrm>
          <a:prstGeom prst="rect">
            <a:avLst/>
          </a:prstGeom>
        </p:spPr>
      </p:pic>
    </p:spTree>
    <p:extLst>
      <p:ext uri="{BB962C8B-B14F-4D97-AF65-F5344CB8AC3E}">
        <p14:creationId xmlns:p14="http://schemas.microsoft.com/office/powerpoint/2010/main" val="1589957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D17C53-49C2-0004-6F45-1ECBBEBB663E}"/>
              </a:ext>
            </a:extLst>
          </p:cNvPr>
          <p:cNvSpPr>
            <a:spLocks noGrp="1"/>
          </p:cNvSpPr>
          <p:nvPr>
            <p:ph type="title"/>
          </p:nvPr>
        </p:nvSpPr>
        <p:spPr>
          <a:xfrm>
            <a:off x="841248" y="548640"/>
            <a:ext cx="3600860" cy="5431536"/>
          </a:xfrm>
        </p:spPr>
        <p:txBody>
          <a:bodyPr>
            <a:normAutofit/>
          </a:bodyPr>
          <a:lstStyle/>
          <a:p>
            <a:r>
              <a:rPr lang="en-US" sz="5400"/>
              <a:t>Outcome of Visit</a:t>
            </a: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5C068C54-C0A6-61BA-4B78-1C6277677765}"/>
              </a:ext>
            </a:extLst>
          </p:cNvPr>
          <p:cNvSpPr>
            <a:spLocks noGrp="1"/>
          </p:cNvSpPr>
          <p:nvPr>
            <p:ph idx="1"/>
          </p:nvPr>
        </p:nvSpPr>
        <p:spPr>
          <a:xfrm>
            <a:off x="5126418" y="552091"/>
            <a:ext cx="6585661" cy="6088854"/>
          </a:xfrm>
        </p:spPr>
        <p:txBody>
          <a:bodyPr anchor="ctr">
            <a:normAutofit lnSpcReduction="10000"/>
          </a:bodyPr>
          <a:lstStyle/>
          <a:p>
            <a:pPr marL="0" indent="0">
              <a:buNone/>
            </a:pPr>
            <a:endParaRPr lang="en-US" sz="1900" b="1" dirty="0"/>
          </a:p>
          <a:p>
            <a:pPr marL="0" indent="0">
              <a:buNone/>
            </a:pPr>
            <a:endParaRPr lang="en-US" sz="1900" b="1" dirty="0"/>
          </a:p>
          <a:p>
            <a:pPr marL="0" indent="0">
              <a:buNone/>
            </a:pPr>
            <a:r>
              <a:rPr lang="en-US" sz="3600" b="1" dirty="0"/>
              <a:t>Strategic Plan</a:t>
            </a:r>
          </a:p>
          <a:p>
            <a:pPr marL="0" indent="0">
              <a:buNone/>
            </a:pPr>
            <a:r>
              <a:rPr lang="en-US" sz="3600" dirty="0"/>
              <a:t>Six Action Steps</a:t>
            </a:r>
          </a:p>
          <a:p>
            <a:pPr marL="0" indent="0">
              <a:buNone/>
            </a:pPr>
            <a:endParaRPr lang="en-US" sz="1900" dirty="0"/>
          </a:p>
          <a:p>
            <a:pPr marL="0" indent="0">
              <a:buNone/>
            </a:pPr>
            <a:r>
              <a:rPr lang="en-US" sz="1900" dirty="0">
                <a:effectLst/>
              </a:rPr>
              <a:t>1. Implement campus wide educational campaigns that promote shared responsibility for student emotional well-being</a:t>
            </a:r>
          </a:p>
          <a:p>
            <a:pPr marL="0" indent="0">
              <a:buNone/>
            </a:pPr>
            <a:r>
              <a:rPr lang="en-US" sz="1900" dirty="0">
                <a:effectLst/>
              </a:rPr>
              <a:t>2. Ensure your JED Campus team has representation from diverse stakeholders across campus</a:t>
            </a:r>
          </a:p>
          <a:p>
            <a:pPr marL="0" indent="0">
              <a:buNone/>
            </a:pPr>
            <a:r>
              <a:rPr lang="en-US" sz="1900" dirty="0"/>
              <a:t>3. </a:t>
            </a:r>
            <a:r>
              <a:rPr lang="en-US" sz="1900" dirty="0">
                <a:effectLst/>
              </a:rPr>
              <a:t>Ensure the campus community is aware of the JED Campus strategic plan and the work of the task force</a:t>
            </a:r>
          </a:p>
          <a:p>
            <a:pPr marL="0" indent="0">
              <a:buNone/>
            </a:pPr>
            <a:r>
              <a:rPr lang="en-US" sz="1900" dirty="0">
                <a:effectLst/>
              </a:rPr>
              <a:t>4. Collect data on student utilization and incidents on campus related to mental health/substance misuse</a:t>
            </a:r>
          </a:p>
          <a:p>
            <a:pPr marL="0" indent="0">
              <a:buNone/>
            </a:pPr>
            <a:r>
              <a:rPr lang="en-US" sz="1900" dirty="0">
                <a:effectLst/>
              </a:rPr>
              <a:t>5. Annually analyze data that is collected by demographic group to inform strategic planning</a:t>
            </a:r>
          </a:p>
          <a:p>
            <a:pPr marL="0" indent="0">
              <a:buNone/>
            </a:pPr>
            <a:r>
              <a:rPr lang="en-US" sz="1900" dirty="0">
                <a:effectLst/>
              </a:rPr>
              <a:t>6. Share/utilize data analysis to inform current and future mental health and substance use initiatives</a:t>
            </a:r>
          </a:p>
          <a:p>
            <a:pPr marL="0" indent="0">
              <a:buNone/>
            </a:pPr>
            <a:endParaRPr lang="en-US" sz="1900" dirty="0">
              <a:effectLst/>
            </a:endParaRPr>
          </a:p>
          <a:p>
            <a:endParaRPr lang="en-US" sz="1900" dirty="0">
              <a:effectLst/>
            </a:endParaRPr>
          </a:p>
          <a:p>
            <a:endParaRPr lang="en-US" sz="1900" dirty="0"/>
          </a:p>
        </p:txBody>
      </p:sp>
    </p:spTree>
    <p:extLst>
      <p:ext uri="{BB962C8B-B14F-4D97-AF65-F5344CB8AC3E}">
        <p14:creationId xmlns:p14="http://schemas.microsoft.com/office/powerpoint/2010/main" val="358022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7F95C-4062-A551-D81E-B4ADD64816EB}"/>
              </a:ext>
            </a:extLst>
          </p:cNvPr>
          <p:cNvSpPr>
            <a:spLocks noGrp="1"/>
          </p:cNvSpPr>
          <p:nvPr>
            <p:ph type="title"/>
          </p:nvPr>
        </p:nvSpPr>
        <p:spPr>
          <a:xfrm>
            <a:off x="841248" y="548640"/>
            <a:ext cx="3600860" cy="5431536"/>
          </a:xfrm>
        </p:spPr>
        <p:txBody>
          <a:bodyPr>
            <a:normAutofit/>
          </a:bodyPr>
          <a:lstStyle/>
          <a:p>
            <a:r>
              <a:rPr lang="en-US" sz="5400"/>
              <a:t>JED Strategic Plan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15D532-EEE0-B8C9-DDD6-F0D13003889D}"/>
              </a:ext>
            </a:extLst>
          </p:cNvPr>
          <p:cNvSpPr>
            <a:spLocks noGrp="1"/>
          </p:cNvSpPr>
          <p:nvPr>
            <p:ph idx="1"/>
          </p:nvPr>
        </p:nvSpPr>
        <p:spPr>
          <a:xfrm>
            <a:off x="5126418" y="552091"/>
            <a:ext cx="6224335" cy="5431536"/>
          </a:xfrm>
        </p:spPr>
        <p:txBody>
          <a:bodyPr anchor="ctr">
            <a:normAutofit/>
          </a:bodyPr>
          <a:lstStyle/>
          <a:p>
            <a:pPr marL="0" marR="0" indent="0">
              <a:spcBef>
                <a:spcPts val="0"/>
              </a:spcBef>
              <a:spcAft>
                <a:spcPts val="0"/>
              </a:spcAft>
              <a:buNone/>
            </a:pPr>
            <a:r>
              <a:rPr lang="en-US" sz="1700">
                <a:effectLst/>
                <a:latin typeface="Arial" panose="020B0604020202020204" pitchFamily="34" charset="0"/>
                <a:ea typeface="Aptos" panose="020B0004020202020204" pitchFamily="34" charset="0"/>
                <a:cs typeface="Aptos" panose="020B0004020202020204" pitchFamily="34" charset="0"/>
              </a:rPr>
              <a:t>As per JED Liaison Liz Bracken: “I know it can seem daunting at first as it is very comprehensive but remember that you and your team will have three years to work on it”. </a:t>
            </a:r>
            <a:r>
              <a:rPr lang="en-US" sz="1700">
                <a:effectLst/>
                <a:latin typeface="Aptos" panose="020B0004020202020204" pitchFamily="34" charset="0"/>
                <a:ea typeface="Aptos" panose="020B0004020202020204" pitchFamily="34" charset="0"/>
                <a:cs typeface="Aptos" panose="020B0004020202020204" pitchFamily="34" charset="0"/>
              </a:rPr>
              <a:t> </a:t>
            </a:r>
          </a:p>
          <a:p>
            <a:pPr marL="0" marR="0" indent="0">
              <a:spcBef>
                <a:spcPts val="0"/>
              </a:spcBef>
              <a:spcAft>
                <a:spcPts val="0"/>
              </a:spcAft>
              <a:buNone/>
            </a:pPr>
            <a:endParaRPr lang="en-US" sz="1700">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1700">
                <a:effectLst/>
                <a:latin typeface="Aptos" panose="020B0004020202020204" pitchFamily="34" charset="0"/>
                <a:ea typeface="Aptos" panose="020B0004020202020204" pitchFamily="34" charset="0"/>
                <a:cs typeface="Aptos" panose="020B0004020202020204" pitchFamily="34" charset="0"/>
              </a:rPr>
              <a:t>The Strategic Plan</a:t>
            </a:r>
            <a:r>
              <a:rPr lang="en-US" sz="1700">
                <a:effectLst/>
                <a:latin typeface="Arial" panose="020B0604020202020204" pitchFamily="34" charset="0"/>
                <a:ea typeface="Aptos" panose="020B0004020202020204" pitchFamily="34" charset="0"/>
                <a:cs typeface="Aptos" panose="020B0004020202020204" pitchFamily="34" charset="0"/>
              </a:rPr>
              <a:t> is organized by the JED Campus domain areas, and each action step has a description in the "JED Notes" column. </a:t>
            </a:r>
          </a:p>
          <a:p>
            <a:pPr marL="0" marR="0" indent="0">
              <a:spcBef>
                <a:spcPts val="0"/>
              </a:spcBef>
              <a:spcAft>
                <a:spcPts val="0"/>
              </a:spcAft>
              <a:buNone/>
            </a:pPr>
            <a:r>
              <a:rPr lang="en-US" sz="1700">
                <a:effectLst/>
                <a:highlight>
                  <a:srgbClr val="00FF00"/>
                </a:highlight>
                <a:latin typeface="Arial" panose="020B0604020202020204" pitchFamily="34" charset="0"/>
                <a:ea typeface="Aptos" panose="020B0004020202020204" pitchFamily="34" charset="0"/>
                <a:cs typeface="Aptos" panose="020B0004020202020204" pitchFamily="34" charset="0"/>
              </a:rPr>
              <a:t>It will be important, as you move into the implementation phase and begin working on the strategic plan, that you provide updates in this sheet in the "Team Notes" column.</a:t>
            </a:r>
            <a:r>
              <a:rPr lang="en-US" sz="1700">
                <a:effectLst/>
                <a:latin typeface="Arial" panose="020B0604020202020204" pitchFamily="34" charset="0"/>
                <a:ea typeface="Aptos" panose="020B0004020202020204" pitchFamily="34" charset="0"/>
                <a:cs typeface="Aptos" panose="020B0004020202020204" pitchFamily="34" charset="0"/>
              </a:rPr>
              <a:t> </a:t>
            </a:r>
          </a:p>
          <a:p>
            <a:pPr marL="0" marR="0" indent="0">
              <a:spcBef>
                <a:spcPts val="0"/>
              </a:spcBef>
              <a:spcAft>
                <a:spcPts val="0"/>
              </a:spcAft>
              <a:buNone/>
            </a:pPr>
            <a:endParaRPr lang="en-US" sz="1700">
              <a:latin typeface="Arial" panose="020B06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1700">
                <a:effectLst/>
                <a:latin typeface="Arial" panose="020B0604020202020204" pitchFamily="34" charset="0"/>
                <a:ea typeface="Aptos" panose="020B0004020202020204" pitchFamily="34" charset="0"/>
                <a:cs typeface="Aptos" panose="020B0004020202020204" pitchFamily="34" charset="0"/>
              </a:rPr>
              <a:t>This lets us know about the progress you are making as it is getting done, which is indicated in the </a:t>
            </a:r>
            <a:r>
              <a:rPr lang="en-US" sz="1700">
                <a:effectLst/>
                <a:highlight>
                  <a:srgbClr val="FFFF00"/>
                </a:highlight>
                <a:latin typeface="Arial" panose="020B0604020202020204" pitchFamily="34" charset="0"/>
                <a:ea typeface="Aptos" panose="020B0004020202020204" pitchFamily="34" charset="0"/>
                <a:cs typeface="Aptos" panose="020B0004020202020204" pitchFamily="34" charset="0"/>
              </a:rPr>
              <a:t>"Status" column as red (not started), yellow (in progress), or green (complete).</a:t>
            </a:r>
            <a:r>
              <a:rPr lang="en-US" sz="1700">
                <a:effectLst/>
                <a:latin typeface="Arial" panose="020B0604020202020204" pitchFamily="34" charset="0"/>
                <a:ea typeface="Aptos" panose="020B0004020202020204" pitchFamily="34" charset="0"/>
                <a:cs typeface="Aptos" panose="020B0004020202020204" pitchFamily="34" charset="0"/>
              </a:rPr>
              <a:t> </a:t>
            </a:r>
          </a:p>
          <a:p>
            <a:pPr marL="0" marR="0" indent="0">
              <a:spcBef>
                <a:spcPts val="0"/>
              </a:spcBef>
              <a:spcAft>
                <a:spcPts val="0"/>
              </a:spcAft>
              <a:buNone/>
            </a:pPr>
            <a:endParaRPr lang="en-US" sz="1700">
              <a:latin typeface="Arial" panose="020B06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1700">
                <a:effectLst/>
                <a:latin typeface="Arial" panose="020B0604020202020204" pitchFamily="34" charset="0"/>
                <a:ea typeface="Aptos" panose="020B0004020202020204" pitchFamily="34" charset="0"/>
                <a:cs typeface="Aptos" panose="020B0004020202020204" pitchFamily="34" charset="0"/>
              </a:rPr>
              <a:t>The status is determined by the questions you answered in the baseline assessment and from what I’ve learned from the campus visit. I will update it during our quarterly calls to discuss progress updates and share resources you may need.</a:t>
            </a:r>
            <a:endParaRPr lang="en-US" sz="1700">
              <a:effectLst/>
              <a:latin typeface="Aptos" panose="020B0004020202020204" pitchFamily="34" charset="0"/>
              <a:ea typeface="Aptos" panose="020B0004020202020204" pitchFamily="34" charset="0"/>
              <a:cs typeface="Aptos" panose="020B0004020202020204" pitchFamily="34" charset="0"/>
            </a:endParaRPr>
          </a:p>
          <a:p>
            <a:endParaRPr lang="en-US" sz="1700"/>
          </a:p>
        </p:txBody>
      </p:sp>
    </p:spTree>
    <p:extLst>
      <p:ext uri="{BB962C8B-B14F-4D97-AF65-F5344CB8AC3E}">
        <p14:creationId xmlns:p14="http://schemas.microsoft.com/office/powerpoint/2010/main" val="14651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BC0B5-AFBF-19A2-5BAC-ABC2672C7E81}"/>
              </a:ext>
            </a:extLst>
          </p:cNvPr>
          <p:cNvSpPr>
            <a:spLocks noGrp="1"/>
          </p:cNvSpPr>
          <p:nvPr>
            <p:ph type="title"/>
          </p:nvPr>
        </p:nvSpPr>
        <p:spPr/>
        <p:txBody>
          <a:bodyPr/>
          <a:lstStyle/>
          <a:p>
            <a:r>
              <a:rPr lang="en-US" dirty="0"/>
              <a:t>JED Strategic Plan</a:t>
            </a:r>
          </a:p>
        </p:txBody>
      </p:sp>
      <p:graphicFrame>
        <p:nvGraphicFramePr>
          <p:cNvPr id="7" name="Content Placeholder 6">
            <a:extLst>
              <a:ext uri="{FF2B5EF4-FFF2-40B4-BE49-F238E27FC236}">
                <a16:creationId xmlns:a16="http://schemas.microsoft.com/office/drawing/2014/main" id="{D58622B5-AAB7-DC97-A9F6-FB94D1EA170C}"/>
              </a:ext>
            </a:extLst>
          </p:cNvPr>
          <p:cNvGraphicFramePr>
            <a:graphicFrameLocks noGrp="1"/>
          </p:cNvGraphicFramePr>
          <p:nvPr>
            <p:ph idx="1"/>
            <p:extLst>
              <p:ext uri="{D42A27DB-BD31-4B8C-83A1-F6EECF244321}">
                <p14:modId xmlns:p14="http://schemas.microsoft.com/office/powerpoint/2010/main" val="1527437626"/>
              </p:ext>
            </p:extLst>
          </p:nvPr>
        </p:nvGraphicFramePr>
        <p:xfrm>
          <a:off x="1209675" y="1300655"/>
          <a:ext cx="9772650" cy="4745421"/>
        </p:xfrm>
        <a:graphic>
          <a:graphicData uri="http://schemas.openxmlformats.org/drawingml/2006/table">
            <a:tbl>
              <a:tblPr/>
              <a:tblGrid>
                <a:gridCol w="1428750">
                  <a:extLst>
                    <a:ext uri="{9D8B030D-6E8A-4147-A177-3AD203B41FA5}">
                      <a16:colId xmlns:a16="http://schemas.microsoft.com/office/drawing/2014/main" val="1704453039"/>
                    </a:ext>
                  </a:extLst>
                </a:gridCol>
                <a:gridCol w="1009650">
                  <a:extLst>
                    <a:ext uri="{9D8B030D-6E8A-4147-A177-3AD203B41FA5}">
                      <a16:colId xmlns:a16="http://schemas.microsoft.com/office/drawing/2014/main" val="3069077762"/>
                    </a:ext>
                  </a:extLst>
                </a:gridCol>
                <a:gridCol w="2409825">
                  <a:extLst>
                    <a:ext uri="{9D8B030D-6E8A-4147-A177-3AD203B41FA5}">
                      <a16:colId xmlns:a16="http://schemas.microsoft.com/office/drawing/2014/main" val="3040821022"/>
                    </a:ext>
                  </a:extLst>
                </a:gridCol>
                <a:gridCol w="3552825">
                  <a:extLst>
                    <a:ext uri="{9D8B030D-6E8A-4147-A177-3AD203B41FA5}">
                      <a16:colId xmlns:a16="http://schemas.microsoft.com/office/drawing/2014/main" val="790080430"/>
                    </a:ext>
                  </a:extLst>
                </a:gridCol>
                <a:gridCol w="1371600">
                  <a:extLst>
                    <a:ext uri="{9D8B030D-6E8A-4147-A177-3AD203B41FA5}">
                      <a16:colId xmlns:a16="http://schemas.microsoft.com/office/drawing/2014/main" val="2156401987"/>
                    </a:ext>
                  </a:extLst>
                </a:gridCol>
              </a:tblGrid>
              <a:tr h="4745421">
                <a:tc>
                  <a:txBody>
                    <a:bodyPr/>
                    <a:lstStyle/>
                    <a:p>
                      <a:pPr algn="ctr" rtl="0" fontAlgn="ctr"/>
                      <a:r>
                        <a:rPr lang="en-US" b="1">
                          <a:effectLst/>
                        </a:rPr>
                        <a:t>Strategic Planning</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7E1CD"/>
                    </a:solidFill>
                  </a:tcPr>
                </a:tc>
                <a:tc>
                  <a:txBody>
                    <a:bodyPr/>
                    <a:lstStyle/>
                    <a:p>
                      <a:pPr algn="ctr" rtl="0" fontAlgn="ctr"/>
                      <a:r>
                        <a:rPr lang="en-US">
                          <a:effectLst/>
                        </a:rPr>
                        <a:t>1.1</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dirty="0">
                          <a:effectLst/>
                        </a:rPr>
                        <a:t>Implement campus wide educational campaigns that promote shared responsibility for student emotional well-being</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ctr"/>
                      <a:r>
                        <a:rPr lang="en-US" sz="1100" i="0" dirty="0">
                          <a:solidFill>
                            <a:srgbClr val="000000"/>
                          </a:solidFill>
                          <a:effectLst/>
                          <a:latin typeface="Calibri" panose="020F0502020204030204" pitchFamily="34" charset="0"/>
                        </a:rPr>
                        <a:t>JED strongly recommends that campuses communicate the story of their efforts related to mental health and emotional wellbeing. It's important that senior leadership be involved in communicating this campus-wide commitment. Here are some helpful steps:</a:t>
                      </a:r>
                      <a:br>
                        <a:rPr lang="en-US" sz="1100" i="0" dirty="0">
                          <a:solidFill>
                            <a:srgbClr val="000000"/>
                          </a:solidFill>
                          <a:effectLst/>
                          <a:latin typeface="Calibri" panose="020F0502020204030204" pitchFamily="34" charset="0"/>
                        </a:rPr>
                      </a:br>
                      <a:br>
                        <a:rPr lang="en-US" sz="1100" i="0" dirty="0">
                          <a:solidFill>
                            <a:srgbClr val="000000"/>
                          </a:solidFill>
                          <a:effectLst/>
                          <a:latin typeface="Calibri" panose="020F0502020204030204" pitchFamily="34" charset="0"/>
                        </a:rPr>
                      </a:br>
                      <a:r>
                        <a:rPr lang="en-US" sz="1100" i="0" dirty="0">
                          <a:solidFill>
                            <a:srgbClr val="000000"/>
                          </a:solidFill>
                          <a:effectLst/>
                          <a:latin typeface="Calibri" panose="020F0502020204030204" pitchFamily="34" charset="0"/>
                        </a:rPr>
                        <a:t>1. Create an overall communication plan to continue to articulate that student, staff, and faculty mental health and well-being are institutional priorities that should target </a:t>
                      </a:r>
                      <a:r>
                        <a:rPr lang="en-US" sz="1100" i="0" dirty="0" err="1">
                          <a:solidFill>
                            <a:srgbClr val="000000"/>
                          </a:solidFill>
                          <a:effectLst/>
                          <a:latin typeface="Calibri" panose="020F0502020204030204" pitchFamily="34" charset="0"/>
                        </a:rPr>
                        <a:t>target</a:t>
                      </a:r>
                      <a:r>
                        <a:rPr lang="en-US" sz="1100" i="0" dirty="0">
                          <a:solidFill>
                            <a:srgbClr val="000000"/>
                          </a:solidFill>
                          <a:effectLst/>
                          <a:latin typeface="Calibri" panose="020F0502020204030204" pitchFamily="34" charset="0"/>
                        </a:rPr>
                        <a:t> faculty, staff, parents, and students.</a:t>
                      </a:r>
                      <a:br>
                        <a:rPr lang="en-US" sz="1100" i="0" dirty="0">
                          <a:solidFill>
                            <a:srgbClr val="000000"/>
                          </a:solidFill>
                          <a:effectLst/>
                          <a:latin typeface="Calibri" panose="020F0502020204030204" pitchFamily="34" charset="0"/>
                        </a:rPr>
                      </a:br>
                      <a:r>
                        <a:rPr lang="en-US" sz="1100" i="0" dirty="0">
                          <a:solidFill>
                            <a:srgbClr val="000000"/>
                          </a:solidFill>
                          <a:effectLst/>
                          <a:latin typeface="Calibri" panose="020F0502020204030204" pitchFamily="34" charset="0"/>
                        </a:rPr>
                        <a:t>2. Campaign messages should be sent once per semester.</a:t>
                      </a:r>
                      <a:br>
                        <a:rPr lang="en-US" sz="1100" i="0" dirty="0">
                          <a:solidFill>
                            <a:srgbClr val="000000"/>
                          </a:solidFill>
                          <a:effectLst/>
                          <a:latin typeface="Calibri" panose="020F0502020204030204" pitchFamily="34" charset="0"/>
                        </a:rPr>
                      </a:br>
                      <a:r>
                        <a:rPr lang="en-US" sz="1100" i="0" dirty="0">
                          <a:solidFill>
                            <a:srgbClr val="000000"/>
                          </a:solidFill>
                          <a:effectLst/>
                          <a:latin typeface="Calibri" panose="020F0502020204030204" pitchFamily="34" charset="0"/>
                        </a:rPr>
                        <a:t>3. Campaigns should explicitly include commitments to support a diverse student population.</a:t>
                      </a:r>
                      <a:br>
                        <a:rPr lang="en-US" sz="1100" i="0" dirty="0">
                          <a:solidFill>
                            <a:srgbClr val="000000"/>
                          </a:solidFill>
                          <a:effectLst/>
                          <a:latin typeface="Calibri" panose="020F0502020204030204" pitchFamily="34" charset="0"/>
                        </a:rPr>
                      </a:br>
                      <a:br>
                        <a:rPr lang="en-US" sz="1100" i="0" dirty="0">
                          <a:solidFill>
                            <a:srgbClr val="000000"/>
                          </a:solidFill>
                          <a:effectLst/>
                          <a:latin typeface="Calibri" panose="020F0502020204030204" pitchFamily="34" charset="0"/>
                        </a:rPr>
                      </a:br>
                      <a:r>
                        <a:rPr lang="en-US" sz="1100" i="0" dirty="0">
                          <a:solidFill>
                            <a:srgbClr val="000000"/>
                          </a:solidFill>
                          <a:effectLst/>
                          <a:latin typeface="Calibri" panose="020F0502020204030204" pitchFamily="34" charset="0"/>
                        </a:rPr>
                        <a:t>Resources &amp; Examples:</a:t>
                      </a:r>
                      <a:br>
                        <a:rPr lang="en-US" sz="1100" i="0" dirty="0">
                          <a:solidFill>
                            <a:srgbClr val="000000"/>
                          </a:solidFill>
                          <a:effectLst/>
                          <a:latin typeface="Calibri" panose="020F0502020204030204" pitchFamily="34" charset="0"/>
                        </a:rPr>
                      </a:br>
                      <a:r>
                        <a:rPr lang="en-US" sz="1100" i="0" u="sng" dirty="0">
                          <a:solidFill>
                            <a:srgbClr val="1155CC"/>
                          </a:solidFill>
                          <a:effectLst/>
                          <a:latin typeface="Calibri" panose="020F0502020204030204" pitchFamily="34" charset="0"/>
                          <a:hlinkClick r:id="rId2"/>
                        </a:rPr>
                        <a:t>Campus President Announcement on Mental Health Awareness Month</a:t>
                      </a:r>
                      <a:br>
                        <a:rPr lang="en-US" sz="1100" i="0" u="sng" dirty="0">
                          <a:solidFill>
                            <a:srgbClr val="1155CC"/>
                          </a:solidFill>
                          <a:effectLst/>
                          <a:latin typeface="Calibri" panose="020F0502020204030204" pitchFamily="34" charset="0"/>
                        </a:rPr>
                      </a:br>
                      <a:r>
                        <a:rPr lang="en-US" sz="1100" i="0" u="sng" dirty="0">
                          <a:solidFill>
                            <a:srgbClr val="1155CC"/>
                          </a:solidFill>
                          <a:effectLst/>
                          <a:latin typeface="Calibri" panose="020F0502020204030204" pitchFamily="34" charset="0"/>
                          <a:hlinkClick r:id="rId3"/>
                        </a:rPr>
                        <a:t>Sample Statements from JED Campuses: Mission, Values, and Vision</a:t>
                      </a:r>
                      <a:endParaRPr lang="en-US" dirty="0">
                        <a:effectLst/>
                      </a:endParaRP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b="1" dirty="0">
                          <a:effectLst/>
                          <a:latin typeface="arial" panose="020B0604020202020204" pitchFamily="34" charset="0"/>
                        </a:rPr>
                        <a:t>Red</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A9999"/>
                    </a:solidFill>
                  </a:tcPr>
                </a:tc>
                <a:extLst>
                  <a:ext uri="{0D108BD9-81ED-4DB2-BD59-A6C34878D82A}">
                    <a16:rowId xmlns:a16="http://schemas.microsoft.com/office/drawing/2014/main" val="3750731192"/>
                  </a:ext>
                </a:extLst>
              </a:tr>
            </a:tbl>
          </a:graphicData>
        </a:graphic>
      </p:graphicFrame>
    </p:spTree>
    <p:extLst>
      <p:ext uri="{BB962C8B-B14F-4D97-AF65-F5344CB8AC3E}">
        <p14:creationId xmlns:p14="http://schemas.microsoft.com/office/powerpoint/2010/main" val="3989728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36A2C-2FE7-EF8B-B3EF-225A757046BB}"/>
              </a:ext>
            </a:extLst>
          </p:cNvPr>
          <p:cNvSpPr>
            <a:spLocks noGrp="1"/>
          </p:cNvSpPr>
          <p:nvPr>
            <p:ph type="title"/>
          </p:nvPr>
        </p:nvSpPr>
        <p:spPr>
          <a:xfrm>
            <a:off x="838200" y="365126"/>
            <a:ext cx="10515600" cy="872468"/>
          </a:xfrm>
        </p:spPr>
        <p:txBody>
          <a:bodyPr/>
          <a:lstStyle/>
          <a:p>
            <a:endParaRPr lang="en-US" dirty="0"/>
          </a:p>
        </p:txBody>
      </p:sp>
      <p:graphicFrame>
        <p:nvGraphicFramePr>
          <p:cNvPr id="4" name="Content Placeholder 3">
            <a:extLst>
              <a:ext uri="{FF2B5EF4-FFF2-40B4-BE49-F238E27FC236}">
                <a16:creationId xmlns:a16="http://schemas.microsoft.com/office/drawing/2014/main" id="{C29875C6-CB04-23F9-13C5-7226D700BA59}"/>
              </a:ext>
            </a:extLst>
          </p:cNvPr>
          <p:cNvGraphicFramePr>
            <a:graphicFrameLocks noGrp="1"/>
          </p:cNvGraphicFramePr>
          <p:nvPr>
            <p:ph idx="1"/>
            <p:extLst>
              <p:ext uri="{D42A27DB-BD31-4B8C-83A1-F6EECF244321}">
                <p14:modId xmlns:p14="http://schemas.microsoft.com/office/powerpoint/2010/main" val="2469681024"/>
              </p:ext>
            </p:extLst>
          </p:nvPr>
        </p:nvGraphicFramePr>
        <p:xfrm>
          <a:off x="1217861" y="1371600"/>
          <a:ext cx="9756277" cy="4809014"/>
        </p:xfrm>
        <a:graphic>
          <a:graphicData uri="http://schemas.openxmlformats.org/drawingml/2006/table">
            <a:tbl>
              <a:tblPr/>
              <a:tblGrid>
                <a:gridCol w="1426356">
                  <a:extLst>
                    <a:ext uri="{9D8B030D-6E8A-4147-A177-3AD203B41FA5}">
                      <a16:colId xmlns:a16="http://schemas.microsoft.com/office/drawing/2014/main" val="99635030"/>
                    </a:ext>
                  </a:extLst>
                </a:gridCol>
                <a:gridCol w="1007958">
                  <a:extLst>
                    <a:ext uri="{9D8B030D-6E8A-4147-A177-3AD203B41FA5}">
                      <a16:colId xmlns:a16="http://schemas.microsoft.com/office/drawing/2014/main" val="1971399011"/>
                    </a:ext>
                  </a:extLst>
                </a:gridCol>
                <a:gridCol w="2405788">
                  <a:extLst>
                    <a:ext uri="{9D8B030D-6E8A-4147-A177-3AD203B41FA5}">
                      <a16:colId xmlns:a16="http://schemas.microsoft.com/office/drawing/2014/main" val="323594883"/>
                    </a:ext>
                  </a:extLst>
                </a:gridCol>
                <a:gridCol w="3546873">
                  <a:extLst>
                    <a:ext uri="{9D8B030D-6E8A-4147-A177-3AD203B41FA5}">
                      <a16:colId xmlns:a16="http://schemas.microsoft.com/office/drawing/2014/main" val="2533604703"/>
                    </a:ext>
                  </a:extLst>
                </a:gridCol>
                <a:gridCol w="1369302">
                  <a:extLst>
                    <a:ext uri="{9D8B030D-6E8A-4147-A177-3AD203B41FA5}">
                      <a16:colId xmlns:a16="http://schemas.microsoft.com/office/drawing/2014/main" val="687689306"/>
                    </a:ext>
                  </a:extLst>
                </a:gridCol>
              </a:tblGrid>
              <a:tr h="4809014">
                <a:tc>
                  <a:txBody>
                    <a:bodyPr/>
                    <a:lstStyle/>
                    <a:p>
                      <a:pPr algn="ctr" rtl="0" fontAlgn="ctr"/>
                      <a:r>
                        <a:rPr lang="en-US" sz="1800" b="1">
                          <a:effectLst/>
                        </a:rPr>
                        <a:t>Strategic Planning</a:t>
                      </a:r>
                    </a:p>
                  </a:txBody>
                  <a:tcPr marL="28527" marR="28527"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7E1CD"/>
                    </a:solidFill>
                  </a:tcPr>
                </a:tc>
                <a:tc>
                  <a:txBody>
                    <a:bodyPr/>
                    <a:lstStyle/>
                    <a:p>
                      <a:pPr algn="ctr" rtl="0" fontAlgn="ctr"/>
                      <a:r>
                        <a:rPr lang="en-US" sz="1800">
                          <a:effectLst/>
                        </a:rPr>
                        <a:t>1.2</a:t>
                      </a:r>
                    </a:p>
                  </a:txBody>
                  <a:tcPr marL="28527" marR="28527"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800" dirty="0">
                          <a:effectLst/>
                        </a:rPr>
                        <a:t>Ensure your JED Campus team has representation from diverse stakeholders across campus</a:t>
                      </a:r>
                    </a:p>
                  </a:txBody>
                  <a:tcPr marL="28527" marR="28527"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ctr"/>
                      <a:r>
                        <a:rPr lang="en-US" sz="1100" i="0">
                          <a:solidFill>
                            <a:srgbClr val="000000"/>
                          </a:solidFill>
                          <a:effectLst/>
                          <a:latin typeface="Calibri" panose="020F0502020204030204" pitchFamily="34" charset="0"/>
                        </a:rPr>
                        <a:t>Bringing together a cross-campus JED team reinforces your commitment to emotional health on campus as a shared responsibility. Given the complexity of the strategic tasks ahead, the size of the committee, and the amount of tasks placed on your leads, we strongly suggest forming a steering committee with individuals in leadership roles for well-defined subcommittees. JED recommends:</a:t>
                      </a:r>
                      <a:br>
                        <a:rPr lang="en-US" sz="1100" i="0">
                          <a:solidFill>
                            <a:srgbClr val="000000"/>
                          </a:solidFill>
                          <a:effectLst/>
                          <a:latin typeface="Calibri" panose="020F0502020204030204" pitchFamily="34" charset="0"/>
                        </a:rPr>
                      </a:b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1. Throughout the JED Campus program, continue to monitor who should be on your JED team. Strive to get as many people represented on your task force from JED's recommendations, or that are meaningful representatives from departments that will help you push the work forward. link list of suggested team members</a:t>
                      </a: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2. The task force includes upper administration. It would be good to identify and inform a “champion” among senior leadership to help establish a solid communication flow about JED initiatives and progress. Communications templates for senior leadership can be found in the JED Campus Playbook. </a:t>
                      </a:r>
                      <a:br>
                        <a:rPr lang="en-US" sz="1100" i="0">
                          <a:solidFill>
                            <a:srgbClr val="000000"/>
                          </a:solidFill>
                          <a:effectLst/>
                          <a:latin typeface="Calibri" panose="020F0502020204030204" pitchFamily="34" charset="0"/>
                        </a:rPr>
                      </a:b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One idea discussed during your campus visit was to involve students in this work wherever appropriate. </a:t>
                      </a:r>
                      <a:br>
                        <a:rPr lang="en-US" sz="1100" i="0">
                          <a:solidFill>
                            <a:srgbClr val="000000"/>
                          </a:solidFill>
                          <a:effectLst/>
                          <a:latin typeface="Calibri" panose="020F0502020204030204" pitchFamily="34" charset="0"/>
                        </a:rPr>
                      </a:br>
                      <a:br>
                        <a:rPr lang="en-US" sz="1100" i="0">
                          <a:solidFill>
                            <a:srgbClr val="000000"/>
                          </a:solidFill>
                          <a:effectLst/>
                          <a:latin typeface="Calibri" panose="020F0502020204030204" pitchFamily="34" charset="0"/>
                        </a:rPr>
                      </a:br>
                      <a:r>
                        <a:rPr lang="en-US" sz="1100" i="0">
                          <a:solidFill>
                            <a:srgbClr val="000000"/>
                          </a:solidFill>
                          <a:effectLst/>
                          <a:latin typeface="Calibri" panose="020F0502020204030204" pitchFamily="34" charset="0"/>
                        </a:rPr>
                        <a:t>Resources &amp; Examples:</a:t>
                      </a:r>
                      <a:br>
                        <a:rPr lang="en-US" sz="1100" i="0">
                          <a:solidFill>
                            <a:srgbClr val="000000"/>
                          </a:solidFill>
                          <a:effectLst/>
                          <a:latin typeface="Calibri" panose="020F0502020204030204" pitchFamily="34" charset="0"/>
                        </a:rPr>
                      </a:br>
                      <a:r>
                        <a:rPr lang="en-US" sz="1100" i="0" u="sng">
                          <a:solidFill>
                            <a:srgbClr val="1155CC"/>
                          </a:solidFill>
                          <a:effectLst/>
                          <a:latin typeface="Calibri" panose="020F0502020204030204" pitchFamily="34" charset="0"/>
                          <a:hlinkClick r:id="rId2"/>
                        </a:rPr>
                        <a:t>Building Your JED Campus Team</a:t>
                      </a:r>
                      <a:endParaRPr lang="en-US" sz="1800">
                        <a:effectLst/>
                      </a:endParaRPr>
                    </a:p>
                  </a:txBody>
                  <a:tcPr marL="28527" marR="28527"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800" b="1" dirty="0">
                          <a:effectLst/>
                          <a:latin typeface="arial" panose="020B0604020202020204" pitchFamily="34" charset="0"/>
                        </a:rPr>
                        <a:t>Yellow</a:t>
                      </a:r>
                    </a:p>
                  </a:txBody>
                  <a:tcPr marL="28527" marR="28527"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630269194"/>
                  </a:ext>
                </a:extLst>
              </a:tr>
            </a:tbl>
          </a:graphicData>
        </a:graphic>
      </p:graphicFrame>
    </p:spTree>
    <p:extLst>
      <p:ext uri="{BB962C8B-B14F-4D97-AF65-F5344CB8AC3E}">
        <p14:creationId xmlns:p14="http://schemas.microsoft.com/office/powerpoint/2010/main" val="2672157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5105-1F3B-8E9B-E67E-C503773800CB}"/>
              </a:ext>
            </a:extLst>
          </p:cNvPr>
          <p:cNvSpPr>
            <a:spLocks noGrp="1"/>
          </p:cNvSpPr>
          <p:nvPr>
            <p:ph type="title"/>
          </p:nvPr>
        </p:nvSpPr>
        <p:spPr>
          <a:xfrm>
            <a:off x="838200" y="365125"/>
            <a:ext cx="10515600" cy="840937"/>
          </a:xfrm>
        </p:spPr>
        <p:txBody>
          <a:bodyPr/>
          <a:lstStyle/>
          <a:p>
            <a:endParaRPr lang="en-US" dirty="0"/>
          </a:p>
        </p:txBody>
      </p:sp>
      <p:graphicFrame>
        <p:nvGraphicFramePr>
          <p:cNvPr id="4" name="Content Placeholder 3">
            <a:extLst>
              <a:ext uri="{FF2B5EF4-FFF2-40B4-BE49-F238E27FC236}">
                <a16:creationId xmlns:a16="http://schemas.microsoft.com/office/drawing/2014/main" id="{E76239C0-5A1E-1274-EAC7-99DD109E7AE7}"/>
              </a:ext>
            </a:extLst>
          </p:cNvPr>
          <p:cNvGraphicFramePr>
            <a:graphicFrameLocks noGrp="1"/>
          </p:cNvGraphicFramePr>
          <p:nvPr>
            <p:ph idx="1"/>
            <p:extLst>
              <p:ext uri="{D42A27DB-BD31-4B8C-83A1-F6EECF244321}">
                <p14:modId xmlns:p14="http://schemas.microsoft.com/office/powerpoint/2010/main" val="3073557291"/>
              </p:ext>
            </p:extLst>
          </p:nvPr>
        </p:nvGraphicFramePr>
        <p:xfrm>
          <a:off x="922283" y="1340069"/>
          <a:ext cx="10373710" cy="5068614"/>
        </p:xfrm>
        <a:graphic>
          <a:graphicData uri="http://schemas.openxmlformats.org/drawingml/2006/table">
            <a:tbl>
              <a:tblPr/>
              <a:tblGrid>
                <a:gridCol w="1516625">
                  <a:extLst>
                    <a:ext uri="{9D8B030D-6E8A-4147-A177-3AD203B41FA5}">
                      <a16:colId xmlns:a16="http://schemas.microsoft.com/office/drawing/2014/main" val="2047733951"/>
                    </a:ext>
                  </a:extLst>
                </a:gridCol>
                <a:gridCol w="1071748">
                  <a:extLst>
                    <a:ext uri="{9D8B030D-6E8A-4147-A177-3AD203B41FA5}">
                      <a16:colId xmlns:a16="http://schemas.microsoft.com/office/drawing/2014/main" val="1101879859"/>
                    </a:ext>
                  </a:extLst>
                </a:gridCol>
                <a:gridCol w="2558039">
                  <a:extLst>
                    <a:ext uri="{9D8B030D-6E8A-4147-A177-3AD203B41FA5}">
                      <a16:colId xmlns:a16="http://schemas.microsoft.com/office/drawing/2014/main" val="2303344242"/>
                    </a:ext>
                  </a:extLst>
                </a:gridCol>
                <a:gridCol w="3771339">
                  <a:extLst>
                    <a:ext uri="{9D8B030D-6E8A-4147-A177-3AD203B41FA5}">
                      <a16:colId xmlns:a16="http://schemas.microsoft.com/office/drawing/2014/main" val="3057805418"/>
                    </a:ext>
                  </a:extLst>
                </a:gridCol>
                <a:gridCol w="1455959">
                  <a:extLst>
                    <a:ext uri="{9D8B030D-6E8A-4147-A177-3AD203B41FA5}">
                      <a16:colId xmlns:a16="http://schemas.microsoft.com/office/drawing/2014/main" val="3899909381"/>
                    </a:ext>
                  </a:extLst>
                </a:gridCol>
              </a:tblGrid>
              <a:tr h="5068614">
                <a:tc>
                  <a:txBody>
                    <a:bodyPr/>
                    <a:lstStyle/>
                    <a:p>
                      <a:pPr algn="ctr" rtl="0" fontAlgn="ctr"/>
                      <a:r>
                        <a:rPr lang="en-US" sz="1500" b="1" dirty="0">
                          <a:effectLst/>
                        </a:rPr>
                        <a:t>Strategic Planning</a:t>
                      </a:r>
                    </a:p>
                  </a:txBody>
                  <a:tcPr marL="23926" marR="23926"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7E1CD"/>
                    </a:solidFill>
                  </a:tcPr>
                </a:tc>
                <a:tc>
                  <a:txBody>
                    <a:bodyPr/>
                    <a:lstStyle/>
                    <a:p>
                      <a:pPr algn="ctr" rtl="0" fontAlgn="ctr"/>
                      <a:r>
                        <a:rPr lang="en-US" sz="1500">
                          <a:effectLst/>
                        </a:rPr>
                        <a:t>1.3</a:t>
                      </a:r>
                    </a:p>
                  </a:txBody>
                  <a:tcPr marL="23926" marR="23926"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500" dirty="0">
                          <a:effectLst/>
                        </a:rPr>
                        <a:t>Ensure the campus community is aware of the JED Campus strategic plan and the work of the task force</a:t>
                      </a:r>
                    </a:p>
                  </a:txBody>
                  <a:tcPr marL="23926" marR="23926"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ctr"/>
                      <a:r>
                        <a:rPr lang="en-US" sz="900" i="0" dirty="0">
                          <a:solidFill>
                            <a:srgbClr val="000000"/>
                          </a:solidFill>
                          <a:effectLst/>
                          <a:latin typeface="Calibri" panose="020F0502020204030204" pitchFamily="34" charset="0"/>
                        </a:rPr>
                        <a:t>Develop strategies for maintaining the momentum created in the initial campus visit. This will include strong messaging about a JED Campus campaign to senior leadership and members of the community. You will want to establish priorities to be delegated to subcommittees who can then support your efforts in terms of messaging the work you are doing as part of JED Campus. JED recommends: </a:t>
                      </a:r>
                      <a:br>
                        <a:rPr lang="en-US" sz="900" i="0" dirty="0">
                          <a:solidFill>
                            <a:srgbClr val="000000"/>
                          </a:solidFill>
                          <a:effectLst/>
                          <a:latin typeface="Calibri" panose="020F0502020204030204" pitchFamily="34" charset="0"/>
                        </a:rPr>
                      </a:br>
                      <a:br>
                        <a:rPr lang="en-US" sz="900" i="0" dirty="0">
                          <a:solidFill>
                            <a:srgbClr val="000000"/>
                          </a:solidFill>
                          <a:effectLst/>
                          <a:latin typeface="Calibri" panose="020F0502020204030204" pitchFamily="34" charset="0"/>
                        </a:rPr>
                      </a:br>
                      <a:r>
                        <a:rPr lang="en-US" sz="900" i="0" dirty="0">
                          <a:solidFill>
                            <a:srgbClr val="000000"/>
                          </a:solidFill>
                          <a:effectLst/>
                          <a:latin typeface="Calibri" panose="020F0502020204030204" pitchFamily="34" charset="0"/>
                        </a:rPr>
                        <a:t>1. Sharing the strategic plan with faculty, staff, students, and the rest of the campus community such as alumni and families/caregivers. </a:t>
                      </a:r>
                      <a:br>
                        <a:rPr lang="en-US" sz="900" i="0" dirty="0">
                          <a:solidFill>
                            <a:srgbClr val="000000"/>
                          </a:solidFill>
                          <a:effectLst/>
                          <a:latin typeface="Calibri" panose="020F0502020204030204" pitchFamily="34" charset="0"/>
                        </a:rPr>
                      </a:br>
                      <a:r>
                        <a:rPr lang="en-US" sz="900" i="0" dirty="0">
                          <a:solidFill>
                            <a:srgbClr val="000000"/>
                          </a:solidFill>
                          <a:effectLst/>
                          <a:latin typeface="Calibri" panose="020F0502020204030204" pitchFamily="34" charset="0"/>
                        </a:rPr>
                        <a:t>2. Leadership should annually update faculty, staff, students, and parents on strategic plan progress. Many campuses create a JED website and house it either within their counseling webpage or a separate webpage on their college website. This can include information about JED Campus, information on your strategic plan, links to health and wellness resources on campus, a list of JED Campus team members, etc.</a:t>
                      </a:r>
                      <a:br>
                        <a:rPr lang="en-US" sz="900" i="0" dirty="0">
                          <a:solidFill>
                            <a:srgbClr val="000000"/>
                          </a:solidFill>
                          <a:effectLst/>
                          <a:latin typeface="Calibri" panose="020F0502020204030204" pitchFamily="34" charset="0"/>
                        </a:rPr>
                      </a:br>
                      <a:r>
                        <a:rPr lang="en-US" sz="900" i="0" dirty="0">
                          <a:solidFill>
                            <a:srgbClr val="000000"/>
                          </a:solidFill>
                          <a:effectLst/>
                          <a:latin typeface="Calibri" panose="020F0502020204030204" pitchFamily="34" charset="0"/>
                        </a:rPr>
                        <a:t>3. The JED Campus strategic plan should be integrated with the institution’s broader strategic plan. This serves both to share with the campus the work your team is doing as well as to make your institutional priority clear.</a:t>
                      </a:r>
                      <a:br>
                        <a:rPr lang="en-US" sz="900" i="0" dirty="0">
                          <a:solidFill>
                            <a:srgbClr val="000000"/>
                          </a:solidFill>
                          <a:effectLst/>
                          <a:latin typeface="Calibri" panose="020F0502020204030204" pitchFamily="34" charset="0"/>
                        </a:rPr>
                      </a:br>
                      <a:br>
                        <a:rPr lang="en-US" sz="900" i="0" dirty="0">
                          <a:solidFill>
                            <a:srgbClr val="000000"/>
                          </a:solidFill>
                          <a:effectLst/>
                          <a:latin typeface="Calibri" panose="020F0502020204030204" pitchFamily="34" charset="0"/>
                        </a:rPr>
                      </a:br>
                      <a:r>
                        <a:rPr lang="en-US" sz="900" i="0" dirty="0">
                          <a:solidFill>
                            <a:srgbClr val="000000"/>
                          </a:solidFill>
                          <a:effectLst/>
                          <a:latin typeface="Calibri" panose="020F0502020204030204" pitchFamily="34" charset="0"/>
                        </a:rPr>
                        <a:t>During your campus visit, one breakout group shared the importance of ensuring </a:t>
                      </a:r>
                      <a:r>
                        <a:rPr lang="en-US" sz="900" i="0" dirty="0" err="1">
                          <a:solidFill>
                            <a:srgbClr val="000000"/>
                          </a:solidFill>
                          <a:effectLst/>
                          <a:latin typeface="Calibri" panose="020F0502020204030204" pitchFamily="34" charset="0"/>
                        </a:rPr>
                        <a:t>communicaitons</a:t>
                      </a:r>
                      <a:r>
                        <a:rPr lang="en-US" sz="900" i="0" dirty="0">
                          <a:solidFill>
                            <a:srgbClr val="000000"/>
                          </a:solidFill>
                          <a:effectLst/>
                          <a:latin typeface="Calibri" panose="020F0502020204030204" pitchFamily="34" charset="0"/>
                        </a:rPr>
                        <a:t> are available in multiple languages for a variety of audiences. </a:t>
                      </a:r>
                      <a:br>
                        <a:rPr lang="en-US" sz="900" i="0" dirty="0">
                          <a:solidFill>
                            <a:srgbClr val="000000"/>
                          </a:solidFill>
                          <a:effectLst/>
                          <a:latin typeface="Calibri" panose="020F0502020204030204" pitchFamily="34" charset="0"/>
                        </a:rPr>
                      </a:br>
                      <a:br>
                        <a:rPr lang="en-US" sz="900" i="0" dirty="0">
                          <a:solidFill>
                            <a:srgbClr val="000000"/>
                          </a:solidFill>
                          <a:effectLst/>
                          <a:latin typeface="Calibri" panose="020F0502020204030204" pitchFamily="34" charset="0"/>
                        </a:rPr>
                      </a:br>
                      <a:r>
                        <a:rPr lang="en-US" sz="900" i="0" dirty="0">
                          <a:solidFill>
                            <a:srgbClr val="000000"/>
                          </a:solidFill>
                          <a:effectLst/>
                          <a:latin typeface="Calibri" panose="020F0502020204030204" pitchFamily="34" charset="0"/>
                        </a:rPr>
                        <a:t>Resources &amp; Examples:</a:t>
                      </a:r>
                      <a:br>
                        <a:rPr lang="en-US" sz="900" i="0" dirty="0">
                          <a:solidFill>
                            <a:srgbClr val="000000"/>
                          </a:solidFill>
                          <a:effectLst/>
                          <a:latin typeface="Calibri" panose="020F0502020204030204" pitchFamily="34" charset="0"/>
                        </a:rPr>
                      </a:br>
                      <a:r>
                        <a:rPr lang="en-US" sz="900" i="0" u="sng" dirty="0">
                          <a:solidFill>
                            <a:srgbClr val="1155CC"/>
                          </a:solidFill>
                          <a:effectLst/>
                          <a:latin typeface="Calibri" panose="020F0502020204030204" pitchFamily="34" charset="0"/>
                          <a:hlinkClick r:id="rId2"/>
                        </a:rPr>
                        <a:t>Communication Toolkit</a:t>
                      </a:r>
                      <a:br>
                        <a:rPr lang="en-US" sz="900" i="0" u="sng" dirty="0">
                          <a:solidFill>
                            <a:srgbClr val="1155CC"/>
                          </a:solidFill>
                          <a:effectLst/>
                          <a:latin typeface="Calibri" panose="020F0502020204030204" pitchFamily="34" charset="0"/>
                        </a:rPr>
                      </a:br>
                      <a:r>
                        <a:rPr lang="en-US" sz="900" i="0" u="sng" dirty="0">
                          <a:solidFill>
                            <a:srgbClr val="1155CC"/>
                          </a:solidFill>
                          <a:effectLst/>
                          <a:latin typeface="Calibri" panose="020F0502020204030204" pitchFamily="34" charset="0"/>
                          <a:hlinkClick r:id="rId3"/>
                        </a:rPr>
                        <a:t>Sample School Websites and Statements</a:t>
                      </a:r>
                      <a:endParaRPr lang="en-US" sz="1500" dirty="0">
                        <a:effectLst/>
                      </a:endParaRPr>
                    </a:p>
                  </a:txBody>
                  <a:tcPr marL="23926" marR="23926"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500" b="1" dirty="0">
                          <a:effectLst/>
                        </a:rPr>
                        <a:t>Red</a:t>
                      </a:r>
                    </a:p>
                  </a:txBody>
                  <a:tcPr marL="23926" marR="23926"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A9999"/>
                    </a:solidFill>
                  </a:tcPr>
                </a:tc>
                <a:extLst>
                  <a:ext uri="{0D108BD9-81ED-4DB2-BD59-A6C34878D82A}">
                    <a16:rowId xmlns:a16="http://schemas.microsoft.com/office/drawing/2014/main" val="637780958"/>
                  </a:ext>
                </a:extLst>
              </a:tr>
            </a:tbl>
          </a:graphicData>
        </a:graphic>
      </p:graphicFrame>
    </p:spTree>
    <p:extLst>
      <p:ext uri="{BB962C8B-B14F-4D97-AF65-F5344CB8AC3E}">
        <p14:creationId xmlns:p14="http://schemas.microsoft.com/office/powerpoint/2010/main" val="2972331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250</TotalTime>
  <Words>1857</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Aptos Display</vt:lpstr>
      <vt:lpstr>Arial</vt:lpstr>
      <vt:lpstr>Arial</vt:lpstr>
      <vt:lpstr>Calibri</vt:lpstr>
      <vt:lpstr>Helvetica Neue Medium</vt:lpstr>
      <vt:lpstr>Times New Roman</vt:lpstr>
      <vt:lpstr>Office Theme</vt:lpstr>
      <vt:lpstr>JED at QCC</vt:lpstr>
      <vt:lpstr>JED 4 yr plan</vt:lpstr>
      <vt:lpstr>JED Campus Visit</vt:lpstr>
      <vt:lpstr>HMS Study Data Highlights</vt:lpstr>
      <vt:lpstr>Outcome of Visit</vt:lpstr>
      <vt:lpstr>JED Strategic Plan</vt:lpstr>
      <vt:lpstr>JED Strategic Plan</vt:lpstr>
      <vt:lpstr>PowerPoint Presentation</vt:lpstr>
      <vt:lpstr>PowerPoint Presentation</vt:lpstr>
      <vt:lpstr>PowerPoint Presentation</vt:lpstr>
      <vt:lpstr>Next Steps</vt:lpstr>
      <vt:lpstr>PowerPoint Presentation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Lisa Halstead</dc:creator>
  <cp:lastModifiedBy>Lisa Halstead</cp:lastModifiedBy>
  <cp:revision>5</cp:revision>
  <dcterms:created xsi:type="dcterms:W3CDTF">2024-09-16T00:42:03Z</dcterms:created>
  <dcterms:modified xsi:type="dcterms:W3CDTF">2024-09-20T15:10:41Z</dcterms:modified>
</cp:coreProperties>
</file>