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20"/>
  </p:notesMasterIdLst>
  <p:sldIdLst>
    <p:sldId id="256" r:id="rId2"/>
    <p:sldId id="269" r:id="rId3"/>
    <p:sldId id="281" r:id="rId4"/>
    <p:sldId id="282" r:id="rId5"/>
    <p:sldId id="283" r:id="rId6"/>
    <p:sldId id="284" r:id="rId7"/>
    <p:sldId id="285" r:id="rId8"/>
    <p:sldId id="274" r:id="rId9"/>
    <p:sldId id="275" r:id="rId10"/>
    <p:sldId id="286" r:id="rId11"/>
    <p:sldId id="287" r:id="rId12"/>
    <p:sldId id="289" r:id="rId13"/>
    <p:sldId id="278" r:id="rId14"/>
    <p:sldId id="288" r:id="rId15"/>
    <p:sldId id="277" r:id="rId16"/>
    <p:sldId id="279" r:id="rId17"/>
    <p:sldId id="268" r:id="rId18"/>
    <p:sldId id="280" r:id="rId19"/>
  </p:sldIdLst>
  <p:sldSz cx="9144000" cy="5143500" type="screen16x9"/>
  <p:notesSz cx="6858000" cy="9144000"/>
  <p:embeddedFontLst>
    <p:embeddedFont>
      <p:font typeface="Cambria" panose="02040503050406030204" pitchFamily="18" charset="0"/>
      <p:regular r:id="rId21"/>
      <p:bold r:id="rId21"/>
      <p:italic r:id="rId21"/>
      <p:boldItalic r:id="rId21"/>
    </p:embeddedFont>
    <p:embeddedFont>
      <p:font typeface="Economica" panose="02000506040000020004" pitchFamily="2" charset="77"/>
      <p:regular r:id="rId21"/>
      <p:bold r:id="rId21"/>
      <p:italic r:id="rId21"/>
      <p:boldItalic r:id="rId21"/>
    </p:embeddedFont>
    <p:embeddedFont>
      <p:font typeface="Open Sans" panose="020B0606030504020204" pitchFamily="34" charset="0"/>
      <p:regular r:id="rId21"/>
      <p:bold r:id="rId21"/>
      <p:italic r:id="rId21"/>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8"/>
    <p:restoredTop sz="94558"/>
  </p:normalViewPr>
  <p:slideViewPr>
    <p:cSldViewPr snapToGrid="0">
      <p:cViewPr varScale="1">
        <p:scale>
          <a:sx n="140" d="100"/>
          <a:sy n="140" d="100"/>
        </p:scale>
        <p:origin x="216" y="4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NUL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6fa3c89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6fa3c89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6fa3c89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6fa3c8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47145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6fa3c89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6fa3c8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5038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a:extLst>
            <a:ext uri="{FF2B5EF4-FFF2-40B4-BE49-F238E27FC236}">
              <a16:creationId xmlns:a16="http://schemas.microsoft.com/office/drawing/2014/main" id="{B7F22153-FC90-176D-F741-AF3A08BAB813}"/>
            </a:ext>
          </a:extLst>
        </p:cNvPr>
        <p:cNvGrpSpPr/>
        <p:nvPr/>
      </p:nvGrpSpPr>
      <p:grpSpPr>
        <a:xfrm>
          <a:off x="0" y="0"/>
          <a:ext cx="0" cy="0"/>
          <a:chOff x="0" y="0"/>
          <a:chExt cx="0" cy="0"/>
        </a:xfrm>
      </p:grpSpPr>
      <p:sp>
        <p:nvSpPr>
          <p:cNvPr id="76" name="Google Shape;76;gc6fa3c898_0_10:notes">
            <a:extLst>
              <a:ext uri="{FF2B5EF4-FFF2-40B4-BE49-F238E27FC236}">
                <a16:creationId xmlns:a16="http://schemas.microsoft.com/office/drawing/2014/main" id="{342A7C74-8530-5722-6989-D92B03DF2D1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6fa3c898_0_10:notes">
            <a:extLst>
              <a:ext uri="{FF2B5EF4-FFF2-40B4-BE49-F238E27FC236}">
                <a16:creationId xmlns:a16="http://schemas.microsoft.com/office/drawing/2014/main" id="{F14E97A0-C8A4-8D47-1A47-154E450B6B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3146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6fa3c89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6fa3c8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0191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6fa3c89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6fa3c8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5135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6fa3c89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6fa3c8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8217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f3d34f14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6f3d34f14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6f3d34f14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6f3d34f14e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865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6fa3c89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6fa3c8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9674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6fa3c89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6fa3c8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5046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6fa3c89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6fa3c8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8198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6fa3c89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6fa3c8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7685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6fa3c89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6fa3c8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1062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6fa3c89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6fa3c8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013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6fa3c89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6fa3c8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689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6fa3c89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6fa3c89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6769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rtl="0">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rtl="0">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rtl="0">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rtl="0">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rtl="0">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rtl="0">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rtl="0">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rtl="0">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11EE32-6190-FABE-2CD9-1FC3920E6B45}"/>
              </a:ext>
            </a:extLst>
          </p:cNvPr>
          <p:cNvSpPr>
            <a:spLocks noGrp="1"/>
          </p:cNvSpPr>
          <p:nvPr>
            <p:ph type="dt" sz="half" idx="10"/>
          </p:nvPr>
        </p:nvSpPr>
        <p:spPr/>
        <p:txBody>
          <a:bodyPr/>
          <a:lstStyle/>
          <a:p>
            <a:fld id="{5630708C-98F5-364E-9F5C-B6CD036C0A30}" type="datetimeFigureOut">
              <a:rPr lang="en-US" smtClean="0"/>
              <a:t>9/20/24</a:t>
            </a:fld>
            <a:endParaRPr lang="en-US"/>
          </a:p>
        </p:txBody>
      </p:sp>
      <p:sp>
        <p:nvSpPr>
          <p:cNvPr id="3" name="Footer Placeholder 2">
            <a:extLst>
              <a:ext uri="{FF2B5EF4-FFF2-40B4-BE49-F238E27FC236}">
                <a16:creationId xmlns:a16="http://schemas.microsoft.com/office/drawing/2014/main" id="{6940BC2F-4282-EE91-FA37-C6559081B1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71C93C-99C8-0C4A-4F42-A5427975A787}"/>
              </a:ext>
            </a:extLst>
          </p:cNvPr>
          <p:cNvSpPr>
            <a:spLocks noGrp="1"/>
          </p:cNvSpPr>
          <p:nvPr>
            <p:ph type="sldNum" sz="quarter" idx="12"/>
          </p:nvPr>
        </p:nvSpPr>
        <p:spPr/>
        <p:txBody>
          <a:bodyPr/>
          <a:lstStyle/>
          <a:p>
            <a:fld id="{F8844599-7496-0E4B-8EBA-1C1C6BECA215}" type="slidenum">
              <a:rPr lang="en-US" smtClean="0"/>
              <a:t>‹#›</a:t>
            </a:fld>
            <a:endParaRPr lang="en-US"/>
          </a:p>
        </p:txBody>
      </p:sp>
    </p:spTree>
    <p:extLst>
      <p:ext uri="{BB962C8B-B14F-4D97-AF65-F5344CB8AC3E}">
        <p14:creationId xmlns:p14="http://schemas.microsoft.com/office/powerpoint/2010/main" val="287051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200"/>
              <a:buNone/>
              <a:defRPr>
                <a:solidFill>
                  <a:schemeClr val="lt2"/>
                </a:solidFill>
              </a:defRPr>
            </a:lvl1pPr>
            <a:lvl2pPr lvl="1" algn="ctr" rtl="0">
              <a:spcBef>
                <a:spcPts val="0"/>
              </a:spcBef>
              <a:spcAft>
                <a:spcPts val="0"/>
              </a:spcAft>
              <a:buClr>
                <a:schemeClr val="lt2"/>
              </a:buClr>
              <a:buSzPts val="4200"/>
              <a:buNone/>
              <a:defRPr>
                <a:solidFill>
                  <a:schemeClr val="lt2"/>
                </a:solidFill>
              </a:defRPr>
            </a:lvl2pPr>
            <a:lvl3pPr lvl="2" algn="ctr" rtl="0">
              <a:spcBef>
                <a:spcPts val="0"/>
              </a:spcBef>
              <a:spcAft>
                <a:spcPts val="0"/>
              </a:spcAft>
              <a:buClr>
                <a:schemeClr val="lt2"/>
              </a:buClr>
              <a:buSzPts val="4200"/>
              <a:buNone/>
              <a:defRPr>
                <a:solidFill>
                  <a:schemeClr val="lt2"/>
                </a:solidFill>
              </a:defRPr>
            </a:lvl3pPr>
            <a:lvl4pPr lvl="3" algn="ctr" rtl="0">
              <a:spcBef>
                <a:spcPts val="0"/>
              </a:spcBef>
              <a:spcAft>
                <a:spcPts val="0"/>
              </a:spcAft>
              <a:buClr>
                <a:schemeClr val="lt2"/>
              </a:buClr>
              <a:buSzPts val="4200"/>
              <a:buNone/>
              <a:defRPr>
                <a:solidFill>
                  <a:schemeClr val="lt2"/>
                </a:solidFill>
              </a:defRPr>
            </a:lvl4pPr>
            <a:lvl5pPr lvl="4" algn="ctr" rtl="0">
              <a:spcBef>
                <a:spcPts val="0"/>
              </a:spcBef>
              <a:spcAft>
                <a:spcPts val="0"/>
              </a:spcAft>
              <a:buClr>
                <a:schemeClr val="lt2"/>
              </a:buClr>
              <a:buSzPts val="4200"/>
              <a:buNone/>
              <a:defRPr>
                <a:solidFill>
                  <a:schemeClr val="lt2"/>
                </a:solidFill>
              </a:defRPr>
            </a:lvl5pPr>
            <a:lvl6pPr lvl="5" algn="ctr" rtl="0">
              <a:spcBef>
                <a:spcPts val="0"/>
              </a:spcBef>
              <a:spcAft>
                <a:spcPts val="0"/>
              </a:spcAft>
              <a:buClr>
                <a:schemeClr val="lt2"/>
              </a:buClr>
              <a:buSzPts val="4200"/>
              <a:buNone/>
              <a:defRPr>
                <a:solidFill>
                  <a:schemeClr val="lt2"/>
                </a:solidFill>
              </a:defRPr>
            </a:lvl6pPr>
            <a:lvl7pPr lvl="6" algn="ctr" rtl="0">
              <a:spcBef>
                <a:spcPts val="0"/>
              </a:spcBef>
              <a:spcAft>
                <a:spcPts val="0"/>
              </a:spcAft>
              <a:buClr>
                <a:schemeClr val="lt2"/>
              </a:buClr>
              <a:buSzPts val="4200"/>
              <a:buNone/>
              <a:defRPr>
                <a:solidFill>
                  <a:schemeClr val="lt2"/>
                </a:solidFill>
              </a:defRPr>
            </a:lvl7pPr>
            <a:lvl8pPr lvl="7" algn="ctr" rtl="0">
              <a:spcBef>
                <a:spcPts val="0"/>
              </a:spcBef>
              <a:spcAft>
                <a:spcPts val="0"/>
              </a:spcAft>
              <a:buClr>
                <a:schemeClr val="lt2"/>
              </a:buClr>
              <a:buSzPts val="4200"/>
              <a:buNone/>
              <a:defRPr>
                <a:solidFill>
                  <a:schemeClr val="lt2"/>
                </a:solidFill>
              </a:defRPr>
            </a:lvl8pPr>
            <a:lvl9pPr lvl="8" algn="ctr" rtl="0">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rtl="0">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rtl="0">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rtl="0">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rtl="0">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rtl="0">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rtl="0">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rtl="0">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rtl="0">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16000"/>
              <a:buNone/>
              <a:defRPr sz="16000">
                <a:solidFill>
                  <a:schemeClr val="lt2"/>
                </a:solidFill>
              </a:defRPr>
            </a:lvl1pPr>
            <a:lvl2pPr lvl="1" algn="ctr" rtl="0">
              <a:spcBef>
                <a:spcPts val="0"/>
              </a:spcBef>
              <a:spcAft>
                <a:spcPts val="0"/>
              </a:spcAft>
              <a:buClr>
                <a:schemeClr val="lt2"/>
              </a:buClr>
              <a:buSzPts val="16000"/>
              <a:buNone/>
              <a:defRPr sz="16000">
                <a:solidFill>
                  <a:schemeClr val="lt2"/>
                </a:solidFill>
              </a:defRPr>
            </a:lvl2pPr>
            <a:lvl3pPr lvl="2" algn="ctr" rtl="0">
              <a:spcBef>
                <a:spcPts val="0"/>
              </a:spcBef>
              <a:spcAft>
                <a:spcPts val="0"/>
              </a:spcAft>
              <a:buClr>
                <a:schemeClr val="lt2"/>
              </a:buClr>
              <a:buSzPts val="16000"/>
              <a:buNone/>
              <a:defRPr sz="16000">
                <a:solidFill>
                  <a:schemeClr val="lt2"/>
                </a:solidFill>
              </a:defRPr>
            </a:lvl3pPr>
            <a:lvl4pPr lvl="3" algn="ctr" rtl="0">
              <a:spcBef>
                <a:spcPts val="0"/>
              </a:spcBef>
              <a:spcAft>
                <a:spcPts val="0"/>
              </a:spcAft>
              <a:buClr>
                <a:schemeClr val="lt2"/>
              </a:buClr>
              <a:buSzPts val="16000"/>
              <a:buNone/>
              <a:defRPr sz="16000">
                <a:solidFill>
                  <a:schemeClr val="lt2"/>
                </a:solidFill>
              </a:defRPr>
            </a:lvl4pPr>
            <a:lvl5pPr lvl="4" algn="ctr" rtl="0">
              <a:spcBef>
                <a:spcPts val="0"/>
              </a:spcBef>
              <a:spcAft>
                <a:spcPts val="0"/>
              </a:spcAft>
              <a:buClr>
                <a:schemeClr val="lt2"/>
              </a:buClr>
              <a:buSzPts val="16000"/>
              <a:buNone/>
              <a:defRPr sz="16000">
                <a:solidFill>
                  <a:schemeClr val="lt2"/>
                </a:solidFill>
              </a:defRPr>
            </a:lvl5pPr>
            <a:lvl6pPr lvl="5" algn="ctr" rtl="0">
              <a:spcBef>
                <a:spcPts val="0"/>
              </a:spcBef>
              <a:spcAft>
                <a:spcPts val="0"/>
              </a:spcAft>
              <a:buClr>
                <a:schemeClr val="lt2"/>
              </a:buClr>
              <a:buSzPts val="16000"/>
              <a:buNone/>
              <a:defRPr sz="16000">
                <a:solidFill>
                  <a:schemeClr val="lt2"/>
                </a:solidFill>
              </a:defRPr>
            </a:lvl6pPr>
            <a:lvl7pPr lvl="6" algn="ctr" rtl="0">
              <a:spcBef>
                <a:spcPts val="0"/>
              </a:spcBef>
              <a:spcAft>
                <a:spcPts val="0"/>
              </a:spcAft>
              <a:buClr>
                <a:schemeClr val="lt2"/>
              </a:buClr>
              <a:buSzPts val="16000"/>
              <a:buNone/>
              <a:defRPr sz="16000">
                <a:solidFill>
                  <a:schemeClr val="lt2"/>
                </a:solidFill>
              </a:defRPr>
            </a:lvl7pPr>
            <a:lvl8pPr lvl="7" algn="ctr" rtl="0">
              <a:spcBef>
                <a:spcPts val="0"/>
              </a:spcBef>
              <a:spcAft>
                <a:spcPts val="0"/>
              </a:spcAft>
              <a:buClr>
                <a:schemeClr val="lt2"/>
              </a:buClr>
              <a:buSzPts val="16000"/>
              <a:buNone/>
              <a:defRPr sz="16000">
                <a:solidFill>
                  <a:schemeClr val="lt2"/>
                </a:solidFill>
              </a:defRPr>
            </a:lvl8pPr>
            <a:lvl9pPr lvl="8" algn="ctr" rtl="0">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rt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dirty="0"/>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1"/>
                </a:solidFill>
                <a:latin typeface="Economica"/>
                <a:ea typeface="Economica"/>
                <a:cs typeface="Economica"/>
                <a:sym typeface="Economica"/>
              </a:defRPr>
            </a:lvl1pPr>
            <a:lvl2pPr lvl="1" algn="r" rtl="0">
              <a:buNone/>
              <a:defRPr sz="1000">
                <a:solidFill>
                  <a:schemeClr val="dk1"/>
                </a:solidFill>
                <a:latin typeface="Economica"/>
                <a:ea typeface="Economica"/>
                <a:cs typeface="Economica"/>
                <a:sym typeface="Economica"/>
              </a:defRPr>
            </a:lvl2pPr>
            <a:lvl3pPr lvl="2" algn="r" rtl="0">
              <a:buNone/>
              <a:defRPr sz="1000">
                <a:solidFill>
                  <a:schemeClr val="dk1"/>
                </a:solidFill>
                <a:latin typeface="Economica"/>
                <a:ea typeface="Economica"/>
                <a:cs typeface="Economica"/>
                <a:sym typeface="Economica"/>
              </a:defRPr>
            </a:lvl3pPr>
            <a:lvl4pPr lvl="3" algn="r" rtl="0">
              <a:buNone/>
              <a:defRPr sz="1000">
                <a:solidFill>
                  <a:schemeClr val="dk1"/>
                </a:solidFill>
                <a:latin typeface="Economica"/>
                <a:ea typeface="Economica"/>
                <a:cs typeface="Economica"/>
                <a:sym typeface="Economica"/>
              </a:defRPr>
            </a:lvl4pPr>
            <a:lvl5pPr lvl="4" algn="r" rtl="0">
              <a:buNone/>
              <a:defRPr sz="1000">
                <a:solidFill>
                  <a:schemeClr val="dk1"/>
                </a:solidFill>
                <a:latin typeface="Economica"/>
                <a:ea typeface="Economica"/>
                <a:cs typeface="Economica"/>
                <a:sym typeface="Economica"/>
              </a:defRPr>
            </a:lvl5pPr>
            <a:lvl6pPr lvl="5" algn="r" rtl="0">
              <a:buNone/>
              <a:defRPr sz="1000">
                <a:solidFill>
                  <a:schemeClr val="dk1"/>
                </a:solidFill>
                <a:latin typeface="Economica"/>
                <a:ea typeface="Economica"/>
                <a:cs typeface="Economica"/>
                <a:sym typeface="Economica"/>
              </a:defRPr>
            </a:lvl6pPr>
            <a:lvl7pPr lvl="6" algn="r" rtl="0">
              <a:buNone/>
              <a:defRPr sz="1000">
                <a:solidFill>
                  <a:schemeClr val="dk1"/>
                </a:solidFill>
                <a:latin typeface="Economica"/>
                <a:ea typeface="Economica"/>
                <a:cs typeface="Economica"/>
                <a:sym typeface="Economica"/>
              </a:defRPr>
            </a:lvl7pPr>
            <a:lvl8pPr lvl="7" algn="r" rtl="0">
              <a:buNone/>
              <a:defRPr sz="1000">
                <a:solidFill>
                  <a:schemeClr val="dk1"/>
                </a:solidFill>
                <a:latin typeface="Economica"/>
                <a:ea typeface="Economica"/>
                <a:cs typeface="Economica"/>
                <a:sym typeface="Economica"/>
              </a:defRPr>
            </a:lvl8pPr>
            <a:lvl9pPr lvl="8" algn="r" rtl="0">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hyperlink" Target="https://www.youtube.com/watch?v=SZ8psP4S6BQ"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cuny.edu/academics/academic-programs/academic-program-resources/academic-report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cuny.edu/academics/academic-programs/academic-program-resources/changes-to-existing-academic-program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3"/>
          <p:cNvPicPr preferRelativeResize="0"/>
          <p:nvPr/>
        </p:nvPicPr>
        <p:blipFill>
          <a:blip r:embed="rId3">
            <a:alphaModFix/>
          </a:blip>
          <a:stretch>
            <a:fillRect/>
          </a:stretch>
        </p:blipFill>
        <p:spPr>
          <a:xfrm>
            <a:off x="1216148" y="9405"/>
            <a:ext cx="7927852" cy="5143504"/>
          </a:xfrm>
          <a:prstGeom prst="rect">
            <a:avLst/>
          </a:prstGeom>
          <a:noFill/>
          <a:ln>
            <a:noFill/>
          </a:ln>
        </p:spPr>
      </p:pic>
      <p:sp>
        <p:nvSpPr>
          <p:cNvPr id="63" name="Google Shape;63;p13"/>
          <p:cNvSpPr txBox="1">
            <a:spLocks noGrp="1"/>
          </p:cNvSpPr>
          <p:nvPr>
            <p:ph type="ctrTitle"/>
          </p:nvPr>
        </p:nvSpPr>
        <p:spPr>
          <a:xfrm>
            <a:off x="1211973" y="1938406"/>
            <a:ext cx="7315600" cy="2083666"/>
          </a:xfrm>
          <a:prstGeom prst="rect">
            <a:avLst/>
          </a:prstGeom>
          <a:solidFill>
            <a:srgbClr val="FFFFFF"/>
          </a:solidFill>
        </p:spPr>
        <p:txBody>
          <a:bodyPr spcFirstLastPara="1" wrap="square" lIns="91425" tIns="91425" rIns="91425" bIns="91425" anchor="b" anchorCtr="0">
            <a:noAutofit/>
          </a:bodyPr>
          <a:lstStyle/>
          <a:p>
            <a:pPr marL="0" lvl="0" indent="0" rtl="0">
              <a:spcBef>
                <a:spcPts val="900"/>
              </a:spcBef>
              <a:spcAft>
                <a:spcPts val="0"/>
              </a:spcAft>
              <a:buNone/>
            </a:pPr>
            <a:r>
              <a:rPr lang="en-US" sz="2400" b="1" dirty="0">
                <a:solidFill>
                  <a:srgbClr val="073763"/>
                </a:solidFill>
                <a:latin typeface="Arial"/>
                <a:ea typeface="Arial"/>
                <a:cs typeface="Arial"/>
                <a:sym typeface="Arial"/>
              </a:rPr>
              <a:t>The Curriculum Change Process: </a:t>
            </a:r>
            <a:br>
              <a:rPr lang="en-US" sz="2400" b="1" dirty="0">
                <a:solidFill>
                  <a:srgbClr val="073763"/>
                </a:solidFill>
                <a:latin typeface="Arial"/>
                <a:ea typeface="Arial"/>
                <a:cs typeface="Arial"/>
                <a:sym typeface="Arial"/>
              </a:rPr>
            </a:br>
            <a:r>
              <a:rPr lang="en-US" sz="2000" b="1" dirty="0">
                <a:solidFill>
                  <a:srgbClr val="073763"/>
                </a:solidFill>
                <a:latin typeface="Arial"/>
                <a:ea typeface="Arial"/>
                <a:cs typeface="Arial"/>
                <a:sym typeface="Arial"/>
              </a:rPr>
              <a:t>Updates for 2024-25</a:t>
            </a:r>
            <a:br>
              <a:rPr lang="en-US" sz="2000" b="1" dirty="0">
                <a:solidFill>
                  <a:srgbClr val="073763"/>
                </a:solidFill>
                <a:latin typeface="Arial"/>
                <a:ea typeface="Arial"/>
                <a:cs typeface="Arial"/>
                <a:sym typeface="Arial"/>
              </a:rPr>
            </a:br>
            <a:r>
              <a:rPr lang="en-US" sz="1600" b="1" dirty="0">
                <a:solidFill>
                  <a:srgbClr val="073763"/>
                </a:solidFill>
                <a:latin typeface="Arial"/>
                <a:ea typeface="Arial"/>
                <a:cs typeface="Arial"/>
                <a:sym typeface="Arial"/>
              </a:rPr>
              <a:t>  </a:t>
            </a:r>
            <a:br>
              <a:rPr lang="en" sz="3200" b="1" dirty="0">
                <a:solidFill>
                  <a:srgbClr val="073763"/>
                </a:solidFill>
                <a:latin typeface="Arial"/>
                <a:ea typeface="Arial"/>
                <a:cs typeface="Arial"/>
                <a:sym typeface="Arial"/>
              </a:rPr>
            </a:br>
            <a:r>
              <a:rPr lang="en" sz="1800" dirty="0">
                <a:solidFill>
                  <a:srgbClr val="073763"/>
                </a:solidFill>
                <a:latin typeface="Arial"/>
                <a:ea typeface="Arial"/>
                <a:cs typeface="Arial"/>
                <a:sym typeface="Arial"/>
              </a:rPr>
              <a:t>Michael Pullin, Dean for Academic Initiatives</a:t>
            </a:r>
            <a:br>
              <a:rPr lang="en" sz="1800" dirty="0">
                <a:solidFill>
                  <a:srgbClr val="073763"/>
                </a:solidFill>
                <a:latin typeface="Arial"/>
                <a:ea typeface="Arial"/>
                <a:cs typeface="Arial"/>
                <a:sym typeface="Arial"/>
              </a:rPr>
            </a:br>
            <a:r>
              <a:rPr lang="en" sz="1800" dirty="0" err="1">
                <a:solidFill>
                  <a:srgbClr val="073763"/>
                </a:solidFill>
                <a:latin typeface="Arial"/>
                <a:ea typeface="Arial"/>
                <a:cs typeface="Arial"/>
                <a:sym typeface="Arial"/>
              </a:rPr>
              <a:t>Vazgen</a:t>
            </a:r>
            <a:r>
              <a:rPr lang="en" sz="1800" dirty="0">
                <a:solidFill>
                  <a:srgbClr val="073763"/>
                </a:solidFill>
                <a:latin typeface="Arial"/>
                <a:ea typeface="Arial"/>
                <a:cs typeface="Arial"/>
                <a:sym typeface="Arial"/>
              </a:rPr>
              <a:t> </a:t>
            </a:r>
            <a:r>
              <a:rPr lang="en" sz="1800" dirty="0" err="1">
                <a:solidFill>
                  <a:srgbClr val="073763"/>
                </a:solidFill>
                <a:latin typeface="Arial"/>
                <a:ea typeface="Arial"/>
                <a:cs typeface="Arial"/>
                <a:sym typeface="Arial"/>
              </a:rPr>
              <a:t>Shekoyan</a:t>
            </a:r>
            <a:r>
              <a:rPr lang="en" sz="1800" dirty="0">
                <a:solidFill>
                  <a:srgbClr val="073763"/>
                </a:solidFill>
                <a:latin typeface="Arial"/>
                <a:ea typeface="Arial"/>
                <a:cs typeface="Arial"/>
                <a:sym typeface="Arial"/>
              </a:rPr>
              <a:t>, Associate Professor of Physics</a:t>
            </a:r>
            <a:br>
              <a:rPr lang="en" sz="1800" dirty="0">
                <a:solidFill>
                  <a:srgbClr val="073763"/>
                </a:solidFill>
                <a:latin typeface="Arial"/>
                <a:ea typeface="Arial"/>
                <a:cs typeface="Arial"/>
                <a:sym typeface="Arial"/>
              </a:rPr>
            </a:br>
            <a:r>
              <a:rPr lang="en" sz="1800" dirty="0">
                <a:solidFill>
                  <a:srgbClr val="073763"/>
                </a:solidFill>
                <a:latin typeface="Arial"/>
                <a:ea typeface="Arial"/>
                <a:cs typeface="Arial"/>
                <a:sym typeface="Arial"/>
              </a:rPr>
              <a:t>Ingrid Jaramillo Estrella, </a:t>
            </a:r>
            <a:r>
              <a:rPr lang="en-US" sz="1800" dirty="0">
                <a:solidFill>
                  <a:srgbClr val="073763"/>
                </a:solidFill>
                <a:latin typeface="Arial"/>
                <a:ea typeface="Arial"/>
                <a:cs typeface="Arial"/>
                <a:sym typeface="Arial"/>
              </a:rPr>
              <a:t>Enrollment Registrar Manager</a:t>
            </a:r>
            <a:endParaRPr sz="3200" dirty="0">
              <a:solidFill>
                <a:srgbClr val="073763"/>
              </a:solidFill>
              <a:latin typeface="Arial"/>
              <a:ea typeface="Arial"/>
              <a:cs typeface="Arial"/>
              <a:sym typeface="Arial"/>
            </a:endParaRPr>
          </a:p>
        </p:txBody>
      </p:sp>
      <p:pic>
        <p:nvPicPr>
          <p:cNvPr id="65" name="Google Shape;65;p13"/>
          <p:cNvPicPr preferRelativeResize="0"/>
          <p:nvPr/>
        </p:nvPicPr>
        <p:blipFill>
          <a:blip r:embed="rId4">
            <a:alphaModFix/>
          </a:blip>
          <a:stretch>
            <a:fillRect/>
          </a:stretch>
        </p:blipFill>
        <p:spPr>
          <a:xfrm>
            <a:off x="5988950" y="4435400"/>
            <a:ext cx="3003549" cy="623800"/>
          </a:xfrm>
          <a:prstGeom prst="rect">
            <a:avLst/>
          </a:prstGeom>
          <a:noFill/>
          <a:ln>
            <a:noFill/>
          </a:ln>
        </p:spPr>
      </p:pic>
      <p:sp>
        <p:nvSpPr>
          <p:cNvPr id="6" name="Google Shape;70;p14">
            <a:extLst>
              <a:ext uri="{FF2B5EF4-FFF2-40B4-BE49-F238E27FC236}">
                <a16:creationId xmlns:a16="http://schemas.microsoft.com/office/drawing/2014/main" id="{9EE248DB-313B-8347-8B4A-8233E29FC206}"/>
              </a:ext>
            </a:extLst>
          </p:cNvPr>
          <p:cNvSpPr/>
          <p:nvPr/>
        </p:nvSpPr>
        <p:spPr>
          <a:xfrm>
            <a:off x="-4177" y="0"/>
            <a:ext cx="1216150" cy="51435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243402"/>
            <a:ext cx="8520600" cy="831300"/>
          </a:xfrm>
          <a:prstGeom prst="rect">
            <a:avLst/>
          </a:prstGeom>
        </p:spPr>
        <p:txBody>
          <a:bodyPr spcFirstLastPara="1" wrap="square" lIns="91425" tIns="91425" rIns="91425" bIns="91425" anchor="b" anchorCtr="0">
            <a:noAutofit/>
          </a:bodyPr>
          <a:lstStyle/>
          <a:p>
            <a:pPr lvl="0"/>
            <a:r>
              <a:rPr lang="en-US" sz="2800" dirty="0" err="1">
                <a:solidFill>
                  <a:schemeClr val="accent5"/>
                </a:solidFill>
                <a:latin typeface="+mn-lt"/>
                <a:cs typeface="Calibri Light" panose="020F0302020204030204" pitchFamily="34" charset="0"/>
              </a:rPr>
              <a:t>CUNYfirst</a:t>
            </a:r>
            <a:r>
              <a:rPr lang="en-US" sz="2800" dirty="0">
                <a:solidFill>
                  <a:schemeClr val="accent5"/>
                </a:solidFill>
                <a:latin typeface="+mn-lt"/>
                <a:cs typeface="Calibri Light" panose="020F0302020204030204" pitchFamily="34" charset="0"/>
              </a:rPr>
              <a:t> and Degree Works</a:t>
            </a:r>
            <a:endParaRPr sz="3000" dirty="0">
              <a:solidFill>
                <a:schemeClr val="accent5"/>
              </a:solidFill>
              <a:latin typeface="Arial"/>
              <a:ea typeface="Arial"/>
              <a:cs typeface="Arial"/>
              <a:sym typeface="Arial"/>
            </a:endParaRPr>
          </a:p>
        </p:txBody>
      </p:sp>
      <p:sp>
        <p:nvSpPr>
          <p:cNvPr id="80" name="Google Shape;80;p15"/>
          <p:cNvSpPr txBox="1">
            <a:spLocks noGrp="1"/>
          </p:cNvSpPr>
          <p:nvPr>
            <p:ph type="body" idx="1"/>
          </p:nvPr>
        </p:nvSpPr>
        <p:spPr>
          <a:xfrm>
            <a:off x="242700" y="1077474"/>
            <a:ext cx="8520600" cy="3601617"/>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US" sz="1600" dirty="0">
                <a:latin typeface="+mn-lt"/>
                <a:cs typeface="Calibri Light" panose="020F0302020204030204" pitchFamily="34" charset="0"/>
              </a:rPr>
              <a:t>Once CUNY Board and NYSED approvals are received, the changes are implemented by the Registrar’s Office in CUNYfirst and Degree Works</a:t>
            </a:r>
          </a:p>
          <a:p>
            <a:pPr marL="457200" lvl="0" indent="-330200" algn="l" rtl="0">
              <a:lnSpc>
                <a:spcPct val="100000"/>
              </a:lnSpc>
              <a:spcBef>
                <a:spcPts val="0"/>
              </a:spcBef>
              <a:spcAft>
                <a:spcPts val="0"/>
              </a:spcAft>
              <a:buSzPts val="1600"/>
              <a:buChar char="●"/>
            </a:pPr>
            <a:r>
              <a:rPr lang="en-US" sz="1600" dirty="0">
                <a:latin typeface="+mn-lt"/>
                <a:cs typeface="Calibri Light" panose="020F0302020204030204" pitchFamily="34" charset="0"/>
              </a:rPr>
              <a:t>Changes can only be made once they appear in the published Academic Reports</a:t>
            </a:r>
          </a:p>
          <a:p>
            <a:pPr marL="801688" lvl="1" indent="-327025">
              <a:lnSpc>
                <a:spcPct val="100000"/>
              </a:lnSpc>
              <a:spcBef>
                <a:spcPts val="0"/>
              </a:spcBef>
              <a:buSzPts val="1600"/>
              <a:buFont typeface="Courier New" panose="02070309020205020404" pitchFamily="49" charset="0"/>
              <a:buChar char="o"/>
            </a:pPr>
            <a:r>
              <a:rPr lang="en-US" sz="1400" dirty="0" err="1">
                <a:latin typeface="+mn-lt"/>
                <a:cs typeface="Calibri Light" panose="020F0302020204030204" pitchFamily="34" charset="0"/>
              </a:rPr>
              <a:t>CUNYfirst</a:t>
            </a:r>
            <a:endParaRPr lang="en-US" sz="1400" dirty="0">
              <a:latin typeface="+mn-lt"/>
              <a:cs typeface="Calibri Light" panose="020F0302020204030204" pitchFamily="34" charset="0"/>
            </a:endParaRPr>
          </a:p>
          <a:p>
            <a:pPr marL="1146175" lvl="2" indent="-327025">
              <a:lnSpc>
                <a:spcPct val="100000"/>
              </a:lnSpc>
              <a:spcBef>
                <a:spcPts val="0"/>
              </a:spcBef>
              <a:buSzPts val="1600"/>
              <a:buFont typeface="Arial" panose="020B0604020202020204" pitchFamily="34" charset="0"/>
              <a:buChar char="•"/>
            </a:pPr>
            <a:r>
              <a:rPr lang="en-US" sz="1400" dirty="0">
                <a:latin typeface="+mn-lt"/>
                <a:cs typeface="Calibri Light" panose="020F0302020204030204" pitchFamily="34" charset="0"/>
              </a:rPr>
              <a:t>University-wide database of information</a:t>
            </a:r>
          </a:p>
          <a:p>
            <a:pPr marL="1146175" lvl="2" indent="-327025">
              <a:lnSpc>
                <a:spcPct val="100000"/>
              </a:lnSpc>
              <a:spcBef>
                <a:spcPts val="0"/>
              </a:spcBef>
              <a:buSzPts val="1600"/>
              <a:buFont typeface="Arial" panose="020B0604020202020204" pitchFamily="34" charset="0"/>
              <a:buChar char="•"/>
            </a:pPr>
            <a:r>
              <a:rPr lang="en-US" sz="1400" dirty="0">
                <a:latin typeface="+mn-lt"/>
                <a:cs typeface="Calibri Light" panose="020F0302020204030204" pitchFamily="34" charset="0"/>
              </a:rPr>
              <a:t>Courses and degree programs are defined</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Degree Works</a:t>
            </a:r>
          </a:p>
          <a:p>
            <a:pPr marL="1146175" lvl="2" indent="-319088">
              <a:lnSpc>
                <a:spcPct val="100000"/>
              </a:lnSpc>
              <a:spcBef>
                <a:spcPts val="0"/>
              </a:spcBef>
              <a:buSzPts val="1600"/>
              <a:buFont typeface="Arial" panose="020B0604020202020204" pitchFamily="34" charset="0"/>
              <a:buChar char="•"/>
            </a:pPr>
            <a:r>
              <a:rPr lang="en-US" sz="1400" dirty="0">
                <a:latin typeface="+mn-lt"/>
                <a:cs typeface="Calibri Light" panose="020F0302020204030204" pitchFamily="34" charset="0"/>
              </a:rPr>
              <a:t>Allocates courses taken to fulfillment of degree requirements</a:t>
            </a:r>
          </a:p>
          <a:p>
            <a:pPr marL="1146175" lvl="2" indent="-319088">
              <a:lnSpc>
                <a:spcPct val="100000"/>
              </a:lnSpc>
              <a:spcBef>
                <a:spcPts val="0"/>
              </a:spcBef>
              <a:buSzPts val="1600"/>
              <a:buFont typeface="Arial" panose="020B0604020202020204" pitchFamily="34" charset="0"/>
              <a:buChar char="•"/>
            </a:pPr>
            <a:r>
              <a:rPr lang="en-US" sz="1400" dirty="0">
                <a:latin typeface="+mn-lt"/>
                <a:cs typeface="Calibri Light" panose="020F0302020204030204" pitchFamily="34" charset="0"/>
              </a:rPr>
              <a:t>Use for advising and to determine if a student can graduate</a:t>
            </a:r>
          </a:p>
          <a:p>
            <a:pPr marL="1146175" lvl="2" indent="-319088">
              <a:lnSpc>
                <a:spcPct val="100000"/>
              </a:lnSpc>
              <a:spcBef>
                <a:spcPts val="0"/>
              </a:spcBef>
              <a:buSzPts val="1600"/>
              <a:buFont typeface="Arial" panose="020B0604020202020204" pitchFamily="34" charset="0"/>
              <a:buChar char="•"/>
            </a:pPr>
            <a:r>
              <a:rPr lang="en-US" sz="1400" dirty="0">
                <a:latin typeface="+mn-lt"/>
                <a:cs typeface="Calibri Light" panose="020F0302020204030204" pitchFamily="34" charset="0"/>
              </a:rPr>
              <a:t>Changes must be “scribed” to take effect</a:t>
            </a:r>
          </a:p>
          <a:p>
            <a:pPr marL="1258888" lvl="2" indent="-327025">
              <a:lnSpc>
                <a:spcPct val="100000"/>
              </a:lnSpc>
              <a:spcBef>
                <a:spcPts val="0"/>
              </a:spcBef>
              <a:buSzPts val="1600"/>
              <a:buFont typeface="Courier New" panose="02070309020205020404" pitchFamily="49" charset="0"/>
              <a:buChar char="o"/>
            </a:pPr>
            <a:endParaRPr lang="en-US" sz="1400" dirty="0">
              <a:latin typeface="+mn-lt"/>
              <a:cs typeface="Calibri Light" panose="020F0302020204030204" pitchFamily="34" charset="0"/>
            </a:endParaRPr>
          </a:p>
          <a:p>
            <a:pPr marL="457200" lvl="0" indent="-330200" algn="l" rtl="0">
              <a:lnSpc>
                <a:spcPct val="100000"/>
              </a:lnSpc>
              <a:spcBef>
                <a:spcPts val="0"/>
              </a:spcBef>
              <a:spcAft>
                <a:spcPts val="0"/>
              </a:spcAft>
              <a:buSzPts val="1600"/>
              <a:buChar char="●"/>
            </a:pPr>
            <a:r>
              <a:rPr lang="en-US" sz="1600" dirty="0">
                <a:latin typeface="+mn-lt"/>
                <a:cs typeface="Calibri Light" panose="020F0302020204030204" pitchFamily="34" charset="0"/>
              </a:rPr>
              <a:t>In the past, changes to </a:t>
            </a:r>
            <a:r>
              <a:rPr lang="en-US" sz="1600" dirty="0" err="1">
                <a:latin typeface="+mn-lt"/>
                <a:cs typeface="Calibri Light" panose="020F0302020204030204" pitchFamily="34" charset="0"/>
              </a:rPr>
              <a:t>CUNYfirst</a:t>
            </a:r>
            <a:r>
              <a:rPr lang="en-US" sz="1600" dirty="0">
                <a:latin typeface="+mn-lt"/>
                <a:cs typeface="Calibri Light" panose="020F0302020204030204" pitchFamily="34" charset="0"/>
              </a:rPr>
              <a:t> and Degree Works were made directly</a:t>
            </a:r>
          </a:p>
          <a:p>
            <a:pPr marL="801688" lvl="1" indent="-327025">
              <a:lnSpc>
                <a:spcPct val="100000"/>
              </a:lnSpc>
              <a:spcBef>
                <a:spcPts val="0"/>
              </a:spcBef>
              <a:buSzPts val="1600"/>
              <a:buFont typeface="Courier New" panose="02070309020205020404" pitchFamily="49" charset="0"/>
              <a:buChar char="o"/>
            </a:pPr>
            <a:r>
              <a:rPr lang="en-US" sz="1400" i="1" dirty="0">
                <a:latin typeface="+mn-lt"/>
                <a:cs typeface="Calibri Light" panose="020F0302020204030204" pitchFamily="34" charset="0"/>
              </a:rPr>
              <a:t>Coursedog</a:t>
            </a:r>
            <a:r>
              <a:rPr lang="en-US" sz="1400" dirty="0">
                <a:latin typeface="+mn-lt"/>
                <a:cs typeface="Calibri Light" panose="020F0302020204030204" pitchFamily="34" charset="0"/>
              </a:rPr>
              <a:t> now makes changes automatically (more later)</a:t>
            </a:r>
          </a:p>
          <a:p>
            <a:pPr marL="127000" indent="0">
              <a:lnSpc>
                <a:spcPct val="100000"/>
              </a:lnSpc>
              <a:buSzPts val="1600"/>
              <a:buNone/>
            </a:pPr>
            <a:endParaRPr lang="en-US" sz="1600" dirty="0">
              <a:latin typeface="+mn-lt"/>
              <a:cs typeface="Calibri Light" panose="020F0302020204030204" pitchFamily="34" charset="0"/>
            </a:endParaRPr>
          </a:p>
          <a:p>
            <a:pPr indent="-330200">
              <a:lnSpc>
                <a:spcPct val="100000"/>
              </a:lnSpc>
              <a:buSzPts val="1600"/>
            </a:pPr>
            <a:r>
              <a:rPr lang="en-US" sz="1600" dirty="0">
                <a:latin typeface="+mn-lt"/>
                <a:cs typeface="Calibri Light" panose="020F0302020204030204" pitchFamily="34" charset="0"/>
              </a:rPr>
              <a:t>Changes can only be made after they are published in Academic Reports</a:t>
            </a:r>
          </a:p>
          <a:p>
            <a:pPr marL="344488" indent="-327025">
              <a:lnSpc>
                <a:spcPct val="100000"/>
              </a:lnSpc>
              <a:buSzPts val="1600"/>
              <a:buFont typeface="Courier New" panose="02070309020205020404" pitchFamily="49" charset="0"/>
              <a:buChar char="o"/>
            </a:pPr>
            <a:endParaRPr lang="en-US" sz="1600" dirty="0">
              <a:latin typeface="+mn-lt"/>
              <a:cs typeface="Calibri Light" panose="020F0302020204030204" pitchFamily="34" charset="0"/>
            </a:endParaRPr>
          </a:p>
          <a:p>
            <a:pPr marL="801688" lvl="1" indent="-327025">
              <a:lnSpc>
                <a:spcPct val="100000"/>
              </a:lnSpc>
              <a:spcBef>
                <a:spcPts val="0"/>
              </a:spcBef>
              <a:buSzPts val="1600"/>
              <a:buFont typeface="Courier New" panose="02070309020205020404" pitchFamily="49" charset="0"/>
              <a:buChar char="o"/>
            </a:pPr>
            <a:endParaRPr lang="en-US" sz="1400" dirty="0">
              <a:latin typeface="+mn-lt"/>
              <a:cs typeface="Calibri Light" panose="020F0302020204030204" pitchFamily="34" charset="0"/>
            </a:endParaRPr>
          </a:p>
          <a:p>
            <a:pPr marL="127000" indent="0">
              <a:lnSpc>
                <a:spcPct val="100000"/>
              </a:lnSpc>
              <a:buSzPts val="1600"/>
              <a:buNone/>
            </a:pPr>
            <a:endParaRPr lang="en-US" sz="1600" dirty="0">
              <a:latin typeface="+mn-lt"/>
              <a:cs typeface="Calibri Light" panose="020F0302020204030204" pitchFamily="34" charset="0"/>
            </a:endParaRPr>
          </a:p>
          <a:p>
            <a:pPr marL="127000" indent="0">
              <a:lnSpc>
                <a:spcPct val="100000"/>
              </a:lnSpc>
              <a:buSzPts val="1600"/>
              <a:buNone/>
            </a:pPr>
            <a:endParaRPr lang="en-US" sz="1600" dirty="0">
              <a:latin typeface="+mn-lt"/>
              <a:cs typeface="Calibri Light" panose="020F0302020204030204" pitchFamily="34" charset="0"/>
            </a:endParaRPr>
          </a:p>
          <a:p>
            <a:pPr marL="127000" lvl="0" indent="0" algn="l" rtl="0">
              <a:lnSpc>
                <a:spcPct val="100000"/>
              </a:lnSpc>
              <a:spcBef>
                <a:spcPts val="0"/>
              </a:spcBef>
              <a:spcAft>
                <a:spcPts val="0"/>
              </a:spcAft>
              <a:buSzPts val="1600"/>
              <a:buNone/>
            </a:pPr>
            <a:endParaRPr lang="en-US" sz="1600" dirty="0">
              <a:latin typeface="+mn-lt"/>
              <a:cs typeface="Calibri Light" panose="020F0302020204030204" pitchFamily="34" charset="0"/>
            </a:endParaRPr>
          </a:p>
          <a:p>
            <a:pPr marL="127000" lvl="0" indent="0" algn="l" rtl="0">
              <a:lnSpc>
                <a:spcPct val="100000"/>
              </a:lnSpc>
              <a:spcBef>
                <a:spcPts val="0"/>
              </a:spcBef>
              <a:spcAft>
                <a:spcPts val="0"/>
              </a:spcAft>
              <a:buSzPts val="1600"/>
              <a:buNone/>
            </a:pPr>
            <a:endParaRPr lang="en-US" sz="1600" dirty="0">
              <a:latin typeface="+mn-lt"/>
              <a:cs typeface="Calibri Light" panose="020F0302020204030204" pitchFamily="34" charset="0"/>
            </a:endParaRPr>
          </a:p>
          <a:p>
            <a:pPr marL="127000" lvl="0" indent="0" algn="l" rtl="0">
              <a:lnSpc>
                <a:spcPct val="100000"/>
              </a:lnSpc>
              <a:spcBef>
                <a:spcPts val="0"/>
              </a:spcBef>
              <a:spcAft>
                <a:spcPts val="0"/>
              </a:spcAft>
              <a:buSzPts val="1600"/>
              <a:buNone/>
            </a:pPr>
            <a:endParaRPr lang="en-US" sz="1600" dirty="0">
              <a:latin typeface="+mn-lt"/>
              <a:cs typeface="Calibri Light" panose="020F0302020204030204" pitchFamily="34" charset="0"/>
            </a:endParaRPr>
          </a:p>
          <a:p>
            <a:pPr lvl="0" indent="-330200">
              <a:lnSpc>
                <a:spcPct val="100000"/>
              </a:lnSpc>
              <a:buSzPts val="1600"/>
            </a:pPr>
            <a:endParaRPr lang="en-US" sz="1600" dirty="0">
              <a:latin typeface="+mn-lt"/>
              <a:cs typeface="Calibri Light" panose="020F0302020204030204" pitchFamily="34" charset="0"/>
            </a:endParaRPr>
          </a:p>
        </p:txBody>
      </p:sp>
      <p:pic>
        <p:nvPicPr>
          <p:cNvPr id="3" name="Picture 2" descr="A picture containing drawing&#10;&#10;Description automatically generated">
            <a:extLst>
              <a:ext uri="{FF2B5EF4-FFF2-40B4-BE49-F238E27FC236}">
                <a16:creationId xmlns:a16="http://schemas.microsoft.com/office/drawing/2014/main" id="{8576DA3D-E729-2C4D-B526-95B06049DECB}"/>
              </a:ext>
            </a:extLst>
          </p:cNvPr>
          <p:cNvPicPr>
            <a:picLocks noChangeAspect="1"/>
          </p:cNvPicPr>
          <p:nvPr/>
        </p:nvPicPr>
        <p:blipFill>
          <a:blip r:embed="rId3"/>
          <a:stretch>
            <a:fillRect/>
          </a:stretch>
        </p:blipFill>
        <p:spPr>
          <a:xfrm>
            <a:off x="7971263" y="4066025"/>
            <a:ext cx="1031488" cy="1031488"/>
          </a:xfrm>
          <a:prstGeom prst="rect">
            <a:avLst/>
          </a:prstGeom>
        </p:spPr>
      </p:pic>
    </p:spTree>
    <p:extLst>
      <p:ext uri="{BB962C8B-B14F-4D97-AF65-F5344CB8AC3E}">
        <p14:creationId xmlns:p14="http://schemas.microsoft.com/office/powerpoint/2010/main" val="161945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243402"/>
            <a:ext cx="8520600" cy="831300"/>
          </a:xfrm>
          <a:prstGeom prst="rect">
            <a:avLst/>
          </a:prstGeom>
        </p:spPr>
        <p:txBody>
          <a:bodyPr spcFirstLastPara="1" wrap="square" lIns="91425" tIns="91425" rIns="91425" bIns="91425" anchor="b" anchorCtr="0">
            <a:noAutofit/>
          </a:bodyPr>
          <a:lstStyle/>
          <a:p>
            <a:pPr lvl="0"/>
            <a:r>
              <a:rPr lang="en-US" sz="2800" dirty="0" err="1">
                <a:solidFill>
                  <a:schemeClr val="accent5"/>
                </a:solidFill>
                <a:latin typeface="+mn-lt"/>
                <a:cs typeface="Calibri Light" panose="020F0302020204030204" pitchFamily="34" charset="0"/>
              </a:rPr>
              <a:t>CUNYfirst</a:t>
            </a:r>
            <a:r>
              <a:rPr lang="en-US" sz="2800" dirty="0">
                <a:solidFill>
                  <a:schemeClr val="accent5"/>
                </a:solidFill>
                <a:latin typeface="+mn-lt"/>
                <a:cs typeface="Calibri Light" panose="020F0302020204030204" pitchFamily="34" charset="0"/>
              </a:rPr>
              <a:t> and Degree Works</a:t>
            </a:r>
            <a:endParaRPr sz="3000" dirty="0">
              <a:solidFill>
                <a:srgbClr val="073763"/>
              </a:solidFill>
              <a:latin typeface="Arial"/>
              <a:ea typeface="Arial"/>
              <a:cs typeface="Arial"/>
              <a:sym typeface="Arial"/>
            </a:endParaRPr>
          </a:p>
        </p:txBody>
      </p:sp>
      <p:sp>
        <p:nvSpPr>
          <p:cNvPr id="80" name="Google Shape;80;p15"/>
          <p:cNvSpPr txBox="1">
            <a:spLocks noGrp="1"/>
          </p:cNvSpPr>
          <p:nvPr>
            <p:ph type="body" idx="1"/>
          </p:nvPr>
        </p:nvSpPr>
        <p:spPr>
          <a:xfrm>
            <a:off x="242700" y="1077474"/>
            <a:ext cx="8520600" cy="3601617"/>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US" sz="1600" dirty="0">
                <a:latin typeface="+mn-lt"/>
                <a:cs typeface="Calibri Light" panose="020F0302020204030204" pitchFamily="34" charset="0"/>
              </a:rPr>
              <a:t>For some changes, the Central Office must update </a:t>
            </a:r>
            <a:r>
              <a:rPr lang="en-US" sz="1600" dirty="0" err="1">
                <a:latin typeface="+mn-lt"/>
                <a:cs typeface="Calibri Light" panose="020F0302020204030204" pitchFamily="34" charset="0"/>
              </a:rPr>
              <a:t>CUNYfirst</a:t>
            </a:r>
            <a:endParaRPr lang="en-US" sz="1600" dirty="0">
              <a:latin typeface="+mn-lt"/>
              <a:cs typeface="Calibri Light" panose="020F0302020204030204" pitchFamily="34" charset="0"/>
            </a:endParaRP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To add new programs (majors), new concentrations, discontinue programs when changes are made, example: DP-AAS to CIS-AS</a:t>
            </a:r>
          </a:p>
          <a:p>
            <a:pPr marL="457200" lvl="0" indent="-330200" algn="l" rtl="0">
              <a:lnSpc>
                <a:spcPct val="100000"/>
              </a:lnSpc>
              <a:spcBef>
                <a:spcPts val="0"/>
              </a:spcBef>
              <a:spcAft>
                <a:spcPts val="0"/>
              </a:spcAft>
              <a:buSzPts val="1600"/>
              <a:buChar char="●"/>
            </a:pPr>
            <a:endParaRPr lang="en-US" sz="1600" dirty="0">
              <a:latin typeface="+mn-lt"/>
              <a:cs typeface="Calibri Light" panose="020F0302020204030204" pitchFamily="34" charset="0"/>
            </a:endParaRPr>
          </a:p>
          <a:p>
            <a:pPr marL="457200" lvl="0" indent="-330200" algn="l" rtl="0">
              <a:lnSpc>
                <a:spcPct val="100000"/>
              </a:lnSpc>
              <a:spcBef>
                <a:spcPts val="0"/>
              </a:spcBef>
              <a:spcAft>
                <a:spcPts val="0"/>
              </a:spcAft>
              <a:buSzPts val="1600"/>
              <a:buChar char="●"/>
            </a:pPr>
            <a:r>
              <a:rPr lang="en-US" sz="1600" dirty="0">
                <a:latin typeface="+mn-lt"/>
                <a:cs typeface="Calibri Light" panose="020F0302020204030204" pitchFamily="34" charset="0"/>
              </a:rPr>
              <a:t>Important note: The academic year (catalog year) of a student and the program of study are set in </a:t>
            </a:r>
            <a:r>
              <a:rPr lang="en-US" sz="1600" dirty="0" err="1">
                <a:latin typeface="+mn-lt"/>
                <a:cs typeface="Calibri Light" panose="020F0302020204030204" pitchFamily="34" charset="0"/>
              </a:rPr>
              <a:t>CUNYfirst</a:t>
            </a:r>
            <a:r>
              <a:rPr lang="en-US" sz="1600" dirty="0">
                <a:latin typeface="+mn-lt"/>
                <a:cs typeface="Calibri Light" panose="020F0302020204030204" pitchFamily="34" charset="0"/>
              </a:rPr>
              <a:t>. </a:t>
            </a:r>
          </a:p>
          <a:p>
            <a:pPr marL="457200" lvl="0" indent="-330200" algn="l" rtl="0">
              <a:lnSpc>
                <a:spcPct val="100000"/>
              </a:lnSpc>
              <a:spcBef>
                <a:spcPts val="0"/>
              </a:spcBef>
              <a:spcAft>
                <a:spcPts val="0"/>
              </a:spcAft>
              <a:buSzPts val="1600"/>
              <a:buChar char="●"/>
            </a:pPr>
            <a:endParaRPr lang="en-US" sz="1600" dirty="0">
              <a:latin typeface="+mn-lt"/>
              <a:cs typeface="Calibri Light" panose="020F0302020204030204" pitchFamily="34" charset="0"/>
            </a:endParaRPr>
          </a:p>
          <a:p>
            <a:pPr marL="457200" lvl="0" indent="-330200" algn="l" rtl="0">
              <a:lnSpc>
                <a:spcPct val="100000"/>
              </a:lnSpc>
              <a:spcBef>
                <a:spcPts val="0"/>
              </a:spcBef>
              <a:spcAft>
                <a:spcPts val="0"/>
              </a:spcAft>
              <a:buSzPts val="1600"/>
              <a:buChar char="●"/>
            </a:pPr>
            <a:r>
              <a:rPr lang="en-US" sz="1600" dirty="0">
                <a:latin typeface="+mn-lt"/>
                <a:cs typeface="Calibri Light" panose="020F0302020204030204" pitchFamily="34" charset="0"/>
              </a:rPr>
              <a:t>The basis of the changes made in Degree Works is the academic reports</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Degree Works tables located in </a:t>
            </a:r>
            <a:r>
              <a:rPr lang="en-US" sz="1400" dirty="0" err="1">
                <a:latin typeface="+mn-lt"/>
                <a:cs typeface="Calibri Light" panose="020F0302020204030204" pitchFamily="34" charset="0"/>
              </a:rPr>
              <a:t>CUNYfirst</a:t>
            </a:r>
            <a:endParaRPr lang="en-US" sz="1400" dirty="0">
              <a:latin typeface="+mn-lt"/>
              <a:cs typeface="Calibri Light" panose="020F0302020204030204" pitchFamily="34" charset="0"/>
            </a:endParaRP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Academic year (catalog year) changes</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Pathways courses</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Major courses</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New programs and concentrations</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What-If audits</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Audits not displaying completely</a:t>
            </a:r>
            <a:endParaRPr lang="en-US" sz="1600" dirty="0">
              <a:latin typeface="+mn-lt"/>
              <a:cs typeface="Calibri Light" panose="020F0302020204030204" pitchFamily="34" charset="0"/>
            </a:endParaRPr>
          </a:p>
          <a:p>
            <a:pPr lvl="0" indent="-330200">
              <a:lnSpc>
                <a:spcPct val="100000"/>
              </a:lnSpc>
              <a:buSzPts val="1600"/>
            </a:pPr>
            <a:endParaRPr lang="en-US" sz="1600" dirty="0">
              <a:latin typeface="+mn-lt"/>
              <a:cs typeface="Calibri Light" panose="020F0302020204030204" pitchFamily="34" charset="0"/>
            </a:endParaRPr>
          </a:p>
        </p:txBody>
      </p:sp>
      <p:pic>
        <p:nvPicPr>
          <p:cNvPr id="3" name="Picture 2" descr="A picture containing drawing&#10;&#10;Description automatically generated">
            <a:extLst>
              <a:ext uri="{FF2B5EF4-FFF2-40B4-BE49-F238E27FC236}">
                <a16:creationId xmlns:a16="http://schemas.microsoft.com/office/drawing/2014/main" id="{8576DA3D-E729-2C4D-B526-95B06049DECB}"/>
              </a:ext>
            </a:extLst>
          </p:cNvPr>
          <p:cNvPicPr>
            <a:picLocks noChangeAspect="1"/>
          </p:cNvPicPr>
          <p:nvPr/>
        </p:nvPicPr>
        <p:blipFill>
          <a:blip r:embed="rId3"/>
          <a:stretch>
            <a:fillRect/>
          </a:stretch>
        </p:blipFill>
        <p:spPr>
          <a:xfrm>
            <a:off x="7971263" y="4066025"/>
            <a:ext cx="1031488" cy="1031488"/>
          </a:xfrm>
          <a:prstGeom prst="rect">
            <a:avLst/>
          </a:prstGeom>
        </p:spPr>
      </p:pic>
    </p:spTree>
    <p:extLst>
      <p:ext uri="{BB962C8B-B14F-4D97-AF65-F5344CB8AC3E}">
        <p14:creationId xmlns:p14="http://schemas.microsoft.com/office/powerpoint/2010/main" val="211180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
          <a:extLst>
            <a:ext uri="{FF2B5EF4-FFF2-40B4-BE49-F238E27FC236}">
              <a16:creationId xmlns:a16="http://schemas.microsoft.com/office/drawing/2014/main" id="{B8C5A64D-7B4C-1A7F-9C6B-393A18BC649D}"/>
            </a:ext>
          </a:extLst>
        </p:cNvPr>
        <p:cNvGrpSpPr/>
        <p:nvPr/>
      </p:nvGrpSpPr>
      <p:grpSpPr>
        <a:xfrm>
          <a:off x="0" y="0"/>
          <a:ext cx="0" cy="0"/>
          <a:chOff x="0" y="0"/>
          <a:chExt cx="0" cy="0"/>
        </a:xfrm>
      </p:grpSpPr>
      <p:sp>
        <p:nvSpPr>
          <p:cNvPr id="79" name="Google Shape;79;p15">
            <a:extLst>
              <a:ext uri="{FF2B5EF4-FFF2-40B4-BE49-F238E27FC236}">
                <a16:creationId xmlns:a16="http://schemas.microsoft.com/office/drawing/2014/main" id="{BC7DC1CC-47DA-8809-3922-035C33430472}"/>
              </a:ext>
            </a:extLst>
          </p:cNvPr>
          <p:cNvSpPr txBox="1">
            <a:spLocks noGrp="1"/>
          </p:cNvSpPr>
          <p:nvPr>
            <p:ph type="title"/>
          </p:nvPr>
        </p:nvSpPr>
        <p:spPr>
          <a:xfrm>
            <a:off x="311700" y="243402"/>
            <a:ext cx="8520600" cy="831300"/>
          </a:xfrm>
          <a:prstGeom prst="rect">
            <a:avLst/>
          </a:prstGeom>
        </p:spPr>
        <p:txBody>
          <a:bodyPr spcFirstLastPara="1" wrap="square" lIns="91425" tIns="91425" rIns="91425" bIns="91425" anchor="b" anchorCtr="0">
            <a:noAutofit/>
          </a:bodyPr>
          <a:lstStyle/>
          <a:p>
            <a:pPr lvl="0"/>
            <a:r>
              <a:rPr lang="en-US" sz="2800" dirty="0">
                <a:solidFill>
                  <a:schemeClr val="accent5"/>
                </a:solidFill>
                <a:latin typeface="+mn-lt"/>
                <a:cs typeface="Calibri Light" panose="020F0302020204030204" pitchFamily="34" charset="0"/>
              </a:rPr>
              <a:t>Catalog</a:t>
            </a:r>
            <a:endParaRPr sz="3000" dirty="0">
              <a:solidFill>
                <a:schemeClr val="accent5"/>
              </a:solidFill>
              <a:latin typeface="Arial"/>
              <a:ea typeface="Arial"/>
              <a:cs typeface="Arial"/>
              <a:sym typeface="Arial"/>
            </a:endParaRPr>
          </a:p>
        </p:txBody>
      </p:sp>
      <p:sp>
        <p:nvSpPr>
          <p:cNvPr id="80" name="Google Shape;80;p15">
            <a:extLst>
              <a:ext uri="{FF2B5EF4-FFF2-40B4-BE49-F238E27FC236}">
                <a16:creationId xmlns:a16="http://schemas.microsoft.com/office/drawing/2014/main" id="{80F25075-3B62-FD55-464E-9CA8C20163AE}"/>
              </a:ext>
            </a:extLst>
          </p:cNvPr>
          <p:cNvSpPr txBox="1">
            <a:spLocks noGrp="1"/>
          </p:cNvSpPr>
          <p:nvPr>
            <p:ph type="body" idx="1"/>
          </p:nvPr>
        </p:nvSpPr>
        <p:spPr>
          <a:xfrm>
            <a:off x="242700" y="1077474"/>
            <a:ext cx="8520600" cy="3601617"/>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US" sz="1600" dirty="0">
                <a:latin typeface="+mn-lt"/>
                <a:cs typeface="Calibri Light" panose="020F0302020204030204" pitchFamily="34" charset="0"/>
              </a:rPr>
              <a:t>The catalog is the formal home for all course and degree information</a:t>
            </a:r>
          </a:p>
          <a:p>
            <a:pPr marL="457200" lvl="0" indent="-330200" algn="l" rtl="0">
              <a:lnSpc>
                <a:spcPct val="100000"/>
              </a:lnSpc>
              <a:spcBef>
                <a:spcPts val="0"/>
              </a:spcBef>
              <a:spcAft>
                <a:spcPts val="0"/>
              </a:spcAft>
              <a:buSzPts val="1600"/>
              <a:buChar char="●"/>
            </a:pPr>
            <a:r>
              <a:rPr lang="en-US" sz="1600" dirty="0">
                <a:latin typeface="+mn-lt"/>
                <a:cs typeface="Calibri Light" panose="020F0302020204030204" pitchFamily="34" charset="0"/>
              </a:rPr>
              <a:t>It is updated yearly by the Offices of Academic Affairs and Media and Communication</a:t>
            </a:r>
          </a:p>
          <a:p>
            <a:pPr marL="457200" lvl="0" indent="-330200" algn="l" rtl="0">
              <a:lnSpc>
                <a:spcPct val="100000"/>
              </a:lnSpc>
              <a:spcBef>
                <a:spcPts val="0"/>
              </a:spcBef>
              <a:spcAft>
                <a:spcPts val="0"/>
              </a:spcAft>
              <a:buSzPts val="1600"/>
              <a:buChar char="●"/>
            </a:pPr>
            <a:endParaRPr lang="en-US" sz="1600" dirty="0">
              <a:latin typeface="+mn-lt"/>
              <a:cs typeface="Calibri Light" panose="020F0302020204030204" pitchFamily="34" charset="0"/>
            </a:endParaRPr>
          </a:p>
          <a:p>
            <a:pPr marL="457200" lvl="0" indent="-330200" algn="l" rtl="0">
              <a:lnSpc>
                <a:spcPct val="100000"/>
              </a:lnSpc>
              <a:spcBef>
                <a:spcPts val="0"/>
              </a:spcBef>
              <a:spcAft>
                <a:spcPts val="0"/>
              </a:spcAft>
              <a:buSzPts val="1600"/>
              <a:buChar char="●"/>
            </a:pPr>
            <a:r>
              <a:rPr lang="en-US" sz="1600" dirty="0">
                <a:latin typeface="+mn-lt"/>
                <a:cs typeface="Calibri Light" panose="020F0302020204030204" pitchFamily="34" charset="0"/>
              </a:rPr>
              <a:t>In the past, all changes were made manually</a:t>
            </a:r>
          </a:p>
          <a:p>
            <a:pPr lvl="1" indent="-330200">
              <a:lnSpc>
                <a:spcPct val="100000"/>
              </a:lnSpc>
              <a:spcBef>
                <a:spcPts val="0"/>
              </a:spcBef>
              <a:buSzPts val="1600"/>
              <a:buChar char="●"/>
            </a:pPr>
            <a:r>
              <a:rPr lang="en-US" sz="1400" dirty="0">
                <a:latin typeface="+mn-lt"/>
                <a:cs typeface="Calibri Light" panose="020F0302020204030204" pitchFamily="34" charset="0"/>
              </a:rPr>
              <a:t>In Page Maker for PDF/paper catalogs</a:t>
            </a:r>
          </a:p>
          <a:p>
            <a:pPr lvl="1" indent="-330200">
              <a:lnSpc>
                <a:spcPct val="100000"/>
              </a:lnSpc>
              <a:spcBef>
                <a:spcPts val="0"/>
              </a:spcBef>
              <a:buSzPts val="1600"/>
              <a:buChar char="●"/>
            </a:pPr>
            <a:r>
              <a:rPr lang="en-US" sz="1400" dirty="0">
                <a:latin typeface="+mn-lt"/>
                <a:cs typeface="Calibri Light" panose="020F0302020204030204" pitchFamily="34" charset="0"/>
              </a:rPr>
              <a:t>In Coursedog since 2021-22</a:t>
            </a:r>
          </a:p>
          <a:p>
            <a:pPr lvl="1" indent="-330200">
              <a:lnSpc>
                <a:spcPct val="100000"/>
              </a:lnSpc>
              <a:spcBef>
                <a:spcPts val="0"/>
              </a:spcBef>
              <a:buSzPts val="1600"/>
              <a:buChar char="●"/>
            </a:pPr>
            <a:endParaRPr lang="en-US" sz="1400" dirty="0">
              <a:latin typeface="+mn-lt"/>
              <a:cs typeface="Calibri Light" panose="020F0302020204030204" pitchFamily="34" charset="0"/>
            </a:endParaRPr>
          </a:p>
          <a:p>
            <a:pPr indent="-330200">
              <a:lnSpc>
                <a:spcPct val="100000"/>
              </a:lnSpc>
              <a:buSzPts val="1600"/>
            </a:pPr>
            <a:r>
              <a:rPr lang="en-US" sz="1600" dirty="0">
                <a:latin typeface="+mn-lt"/>
                <a:cs typeface="Calibri Light" panose="020F0302020204030204" pitchFamily="34" charset="0"/>
              </a:rPr>
              <a:t>Curriculum changes are published in the catalog once per year only</a:t>
            </a:r>
          </a:p>
          <a:p>
            <a:pPr lvl="1" indent="-330200">
              <a:lnSpc>
                <a:spcPct val="100000"/>
              </a:lnSpc>
              <a:spcBef>
                <a:spcPts val="0"/>
              </a:spcBef>
              <a:buSzPts val="1600"/>
            </a:pPr>
            <a:r>
              <a:rPr lang="en-US" sz="1400" dirty="0">
                <a:latin typeface="+mn-lt"/>
                <a:cs typeface="Calibri Light" panose="020F0302020204030204" pitchFamily="34" charset="0"/>
              </a:rPr>
              <a:t>No mid-year changes</a:t>
            </a:r>
          </a:p>
          <a:p>
            <a:pPr lvl="1" indent="-330200">
              <a:lnSpc>
                <a:spcPct val="100000"/>
              </a:lnSpc>
              <a:spcBef>
                <a:spcPts val="0"/>
              </a:spcBef>
              <a:buSzPts val="1600"/>
            </a:pPr>
            <a:r>
              <a:rPr lang="en-US" sz="1400" dirty="0">
                <a:latin typeface="+mn-lt"/>
                <a:cs typeface="Calibri Light" panose="020F0302020204030204" pitchFamily="34" charset="0"/>
              </a:rPr>
              <a:t>Addendums issue in special circumstances – e.g. the pandemic</a:t>
            </a:r>
          </a:p>
          <a:p>
            <a:pPr marL="127000" lvl="0" indent="0" algn="l" rtl="0">
              <a:lnSpc>
                <a:spcPct val="100000"/>
              </a:lnSpc>
              <a:spcBef>
                <a:spcPts val="0"/>
              </a:spcBef>
              <a:spcAft>
                <a:spcPts val="0"/>
              </a:spcAft>
              <a:buSzPts val="1600"/>
              <a:buNone/>
            </a:pPr>
            <a:endParaRPr lang="en-US" sz="1600" dirty="0">
              <a:latin typeface="+mn-lt"/>
              <a:cs typeface="Calibri Light" panose="020F0302020204030204" pitchFamily="34" charset="0"/>
            </a:endParaRPr>
          </a:p>
        </p:txBody>
      </p:sp>
      <p:pic>
        <p:nvPicPr>
          <p:cNvPr id="3" name="Picture 2" descr="A picture containing drawing&#10;&#10;Description automatically generated">
            <a:extLst>
              <a:ext uri="{FF2B5EF4-FFF2-40B4-BE49-F238E27FC236}">
                <a16:creationId xmlns:a16="http://schemas.microsoft.com/office/drawing/2014/main" id="{EEF85C2E-C7BB-180E-B71B-3148359A8D08}"/>
              </a:ext>
            </a:extLst>
          </p:cNvPr>
          <p:cNvPicPr>
            <a:picLocks noChangeAspect="1"/>
          </p:cNvPicPr>
          <p:nvPr/>
        </p:nvPicPr>
        <p:blipFill>
          <a:blip r:embed="rId3"/>
          <a:stretch>
            <a:fillRect/>
          </a:stretch>
        </p:blipFill>
        <p:spPr>
          <a:xfrm>
            <a:off x="7971263" y="4066025"/>
            <a:ext cx="1031488" cy="1031488"/>
          </a:xfrm>
          <a:prstGeom prst="rect">
            <a:avLst/>
          </a:prstGeom>
        </p:spPr>
      </p:pic>
    </p:spTree>
    <p:extLst>
      <p:ext uri="{BB962C8B-B14F-4D97-AF65-F5344CB8AC3E}">
        <p14:creationId xmlns:p14="http://schemas.microsoft.com/office/powerpoint/2010/main" val="167884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243402"/>
            <a:ext cx="8520600" cy="831300"/>
          </a:xfrm>
          <a:prstGeom prst="rect">
            <a:avLst/>
          </a:prstGeom>
        </p:spPr>
        <p:txBody>
          <a:bodyPr spcFirstLastPara="1" wrap="square" lIns="91425" tIns="91425" rIns="91425" bIns="91425" anchor="b" anchorCtr="0">
            <a:noAutofit/>
          </a:bodyPr>
          <a:lstStyle/>
          <a:p>
            <a:pPr lvl="0"/>
            <a:r>
              <a:rPr lang="en-US" sz="2800" dirty="0">
                <a:solidFill>
                  <a:schemeClr val="accent5"/>
                </a:solidFill>
                <a:latin typeface="+mn-lt"/>
                <a:cs typeface="Calibri Light" panose="020F0302020204030204" pitchFamily="34" charset="0"/>
              </a:rPr>
              <a:t>Timeline for 2024-25</a:t>
            </a:r>
            <a:endParaRPr sz="3000" dirty="0">
              <a:solidFill>
                <a:schemeClr val="accent5"/>
              </a:solidFill>
              <a:latin typeface="Arial"/>
              <a:ea typeface="Arial"/>
              <a:cs typeface="Arial"/>
              <a:sym typeface="Arial"/>
            </a:endParaRPr>
          </a:p>
        </p:txBody>
      </p:sp>
      <p:sp>
        <p:nvSpPr>
          <p:cNvPr id="80" name="Google Shape;80;p15"/>
          <p:cNvSpPr txBox="1">
            <a:spLocks noGrp="1"/>
          </p:cNvSpPr>
          <p:nvPr>
            <p:ph type="body" idx="1"/>
          </p:nvPr>
        </p:nvSpPr>
        <p:spPr>
          <a:xfrm>
            <a:off x="242700" y="1077474"/>
            <a:ext cx="8520600" cy="3601617"/>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US" sz="1600" dirty="0">
                <a:latin typeface="+mn-lt"/>
                <a:cs typeface="Calibri Light" panose="020F0302020204030204" pitchFamily="34" charset="0"/>
              </a:rPr>
              <a:t>In the past, changes made as late as the May Senate Meeting were implemented for the next academic year</a:t>
            </a:r>
          </a:p>
          <a:p>
            <a:pPr marL="457200" lvl="0" indent="-330200" algn="l" rtl="0">
              <a:lnSpc>
                <a:spcPct val="100000"/>
              </a:lnSpc>
              <a:spcBef>
                <a:spcPts val="0"/>
              </a:spcBef>
              <a:spcAft>
                <a:spcPts val="0"/>
              </a:spcAft>
              <a:buSzPts val="1600"/>
              <a:buChar char="●"/>
            </a:pPr>
            <a:endParaRPr lang="en-US" sz="1600" dirty="0">
              <a:latin typeface="+mn-lt"/>
              <a:cs typeface="Calibri Light" panose="020F0302020204030204" pitchFamily="34" charset="0"/>
            </a:endParaRPr>
          </a:p>
          <a:p>
            <a:pPr marL="344488" indent="-327025">
              <a:lnSpc>
                <a:spcPct val="100000"/>
              </a:lnSpc>
              <a:buSzPts val="1600"/>
            </a:pPr>
            <a:r>
              <a:rPr lang="en-US" sz="1600" dirty="0">
                <a:latin typeface="+mn-lt"/>
                <a:cs typeface="Calibri Light" panose="020F0302020204030204" pitchFamily="34" charset="0"/>
              </a:rPr>
              <a:t>Not considered by CUNY Board until late June</a:t>
            </a:r>
            <a:endParaRPr lang="en-US" sz="1800" dirty="0">
              <a:latin typeface="+mn-lt"/>
              <a:cs typeface="Calibri Light" panose="020F0302020204030204" pitchFamily="34" charset="0"/>
            </a:endParaRP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Delayed changes in </a:t>
            </a:r>
            <a:r>
              <a:rPr lang="en-US" sz="1400" dirty="0" err="1">
                <a:latin typeface="+mn-lt"/>
                <a:cs typeface="Calibri Light" panose="020F0302020204030204" pitchFamily="34" charset="0"/>
              </a:rPr>
              <a:t>CUNYfirst</a:t>
            </a:r>
            <a:r>
              <a:rPr lang="en-US" sz="1400" dirty="0">
                <a:latin typeface="+mn-lt"/>
                <a:cs typeface="Calibri Light" panose="020F0302020204030204" pitchFamily="34" charset="0"/>
              </a:rPr>
              <a:t> and new catalog until August</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Changed courses can’t be scheduled until late summer</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Students start registering in the prior spring</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Difficult to advise students</a:t>
            </a:r>
          </a:p>
          <a:p>
            <a:pPr lvl="1" indent="-330200">
              <a:lnSpc>
                <a:spcPct val="100000"/>
              </a:lnSpc>
              <a:spcBef>
                <a:spcPts val="0"/>
              </a:spcBef>
              <a:buSzPts val="1600"/>
              <a:buChar char="●"/>
            </a:pPr>
            <a:endParaRPr lang="en-US" sz="1400" dirty="0">
              <a:latin typeface="+mn-lt"/>
              <a:cs typeface="Calibri Light" panose="020F0302020204030204" pitchFamily="34" charset="0"/>
            </a:endParaRPr>
          </a:p>
          <a:p>
            <a:pPr indent="-330200">
              <a:lnSpc>
                <a:spcPct val="100000"/>
              </a:lnSpc>
              <a:buSzPts val="1600"/>
            </a:pPr>
            <a:r>
              <a:rPr lang="en-US" sz="1600" dirty="0">
                <a:latin typeface="+mn-lt"/>
                <a:cs typeface="Calibri Light" panose="020F0302020204030204" pitchFamily="34" charset="0"/>
              </a:rPr>
              <a:t>Starting this year, the next catalog will be issued in March</a:t>
            </a:r>
          </a:p>
          <a:p>
            <a:pPr marL="801688" lvl="1" indent="-327025">
              <a:lnSpc>
                <a:spcPct val="100000"/>
              </a:lnSpc>
              <a:spcBef>
                <a:spcPts val="0"/>
              </a:spcBef>
              <a:buSzPts val="1600"/>
            </a:pPr>
            <a:r>
              <a:rPr lang="en-US" sz="1400" dirty="0">
                <a:latin typeface="+mn-lt"/>
                <a:cs typeface="Calibri Light" panose="020F0302020204030204" pitchFamily="34" charset="0"/>
              </a:rPr>
              <a:t>In time for students and advisors to understand requirements during registration</a:t>
            </a:r>
          </a:p>
          <a:p>
            <a:pPr marL="801688" lvl="1" indent="-327025">
              <a:lnSpc>
                <a:spcPct val="100000"/>
              </a:lnSpc>
              <a:spcBef>
                <a:spcPts val="0"/>
              </a:spcBef>
              <a:buSzPts val="1600"/>
            </a:pPr>
            <a:r>
              <a:rPr lang="en-US" sz="1400" dirty="0">
                <a:latin typeface="+mn-lt"/>
                <a:cs typeface="Calibri Light" panose="020F0302020204030204" pitchFamily="34" charset="0"/>
              </a:rPr>
              <a:t>Changed courses can be scheduled at start of registration</a:t>
            </a:r>
          </a:p>
          <a:p>
            <a:pPr marL="801688" lvl="1" indent="-327025">
              <a:lnSpc>
                <a:spcPct val="100000"/>
              </a:lnSpc>
              <a:spcBef>
                <a:spcPts val="0"/>
              </a:spcBef>
              <a:buSzPts val="1600"/>
            </a:pPr>
            <a:r>
              <a:rPr lang="en-US" sz="1400" dirty="0">
                <a:latin typeface="+mn-lt"/>
                <a:cs typeface="Calibri Light" panose="020F0302020204030204" pitchFamily="34" charset="0"/>
              </a:rPr>
              <a:t>Changes for next catalog year must be approved at the November Senate Meeting</a:t>
            </a:r>
          </a:p>
          <a:p>
            <a:pPr marL="801688" lvl="1" indent="-327025">
              <a:lnSpc>
                <a:spcPct val="100000"/>
              </a:lnSpc>
              <a:spcBef>
                <a:spcPts val="0"/>
              </a:spcBef>
              <a:buSzPts val="1600"/>
            </a:pPr>
            <a:endParaRPr lang="en-US" sz="1400" dirty="0">
              <a:latin typeface="+mn-lt"/>
              <a:cs typeface="Calibri Light" panose="020F0302020204030204" pitchFamily="34" charset="0"/>
            </a:endParaRPr>
          </a:p>
          <a:p>
            <a:pPr marL="344488" indent="-327025">
              <a:lnSpc>
                <a:spcPct val="100000"/>
              </a:lnSpc>
              <a:buSzPts val="1600"/>
            </a:pPr>
            <a:r>
              <a:rPr lang="en-US" sz="1600" dirty="0">
                <a:latin typeface="+mn-lt"/>
                <a:cs typeface="Calibri Light" panose="020F0302020204030204" pitchFamily="34" charset="0"/>
              </a:rPr>
              <a:t>Let’s look at the timeline</a:t>
            </a:r>
          </a:p>
          <a:p>
            <a:pPr lvl="0" indent="-330200">
              <a:lnSpc>
                <a:spcPct val="100000"/>
              </a:lnSpc>
              <a:buSzPts val="1600"/>
            </a:pPr>
            <a:endParaRPr lang="en-US" sz="1600" dirty="0">
              <a:latin typeface="+mn-lt"/>
              <a:cs typeface="Calibri Light" panose="020F0302020204030204" pitchFamily="34" charset="0"/>
            </a:endParaRPr>
          </a:p>
        </p:txBody>
      </p:sp>
      <p:pic>
        <p:nvPicPr>
          <p:cNvPr id="3" name="Picture 2" descr="A picture containing drawing&#10;&#10;Description automatically generated">
            <a:extLst>
              <a:ext uri="{FF2B5EF4-FFF2-40B4-BE49-F238E27FC236}">
                <a16:creationId xmlns:a16="http://schemas.microsoft.com/office/drawing/2014/main" id="{8576DA3D-E729-2C4D-B526-95B06049DECB}"/>
              </a:ext>
            </a:extLst>
          </p:cNvPr>
          <p:cNvPicPr>
            <a:picLocks noChangeAspect="1"/>
          </p:cNvPicPr>
          <p:nvPr/>
        </p:nvPicPr>
        <p:blipFill>
          <a:blip r:embed="rId3"/>
          <a:stretch>
            <a:fillRect/>
          </a:stretch>
        </p:blipFill>
        <p:spPr>
          <a:xfrm>
            <a:off x="7971263" y="4066025"/>
            <a:ext cx="1031488" cy="1031488"/>
          </a:xfrm>
          <a:prstGeom prst="rect">
            <a:avLst/>
          </a:prstGeom>
        </p:spPr>
      </p:pic>
    </p:spTree>
    <p:extLst>
      <p:ext uri="{BB962C8B-B14F-4D97-AF65-F5344CB8AC3E}">
        <p14:creationId xmlns:p14="http://schemas.microsoft.com/office/powerpoint/2010/main" val="14282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0">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A63DDE-5913-CA6D-C45B-1AF52DE678F1}"/>
              </a:ext>
            </a:extLst>
          </p:cNvPr>
          <p:cNvSpPr txBox="1"/>
          <p:nvPr/>
        </p:nvSpPr>
        <p:spPr>
          <a:xfrm>
            <a:off x="150313" y="1414091"/>
            <a:ext cx="1118314" cy="1546577"/>
          </a:xfrm>
          <a:prstGeom prst="rect">
            <a:avLst/>
          </a:prstGeom>
          <a:noFill/>
        </p:spPr>
        <p:txBody>
          <a:bodyPr wrap="square" rtlCol="0">
            <a:spAutoFit/>
          </a:bodyPr>
          <a:lstStyle/>
          <a:p>
            <a:r>
              <a:rPr lang="en-US" sz="1050" dirty="0"/>
              <a:t>New deadline for inclusion in the next year’s catalog</a:t>
            </a:r>
          </a:p>
          <a:p>
            <a:endParaRPr lang="en-US" sz="1050" dirty="0"/>
          </a:p>
          <a:p>
            <a:r>
              <a:rPr lang="en-US" sz="1050" b="1" dirty="0">
                <a:solidFill>
                  <a:srgbClr val="FF0000"/>
                </a:solidFill>
              </a:rPr>
              <a:t>Must be submitted to the committee by 10/22</a:t>
            </a:r>
          </a:p>
        </p:txBody>
      </p:sp>
      <p:cxnSp>
        <p:nvCxnSpPr>
          <p:cNvPr id="6" name="Straight Arrow Connector 5">
            <a:extLst>
              <a:ext uri="{FF2B5EF4-FFF2-40B4-BE49-F238E27FC236}">
                <a16:creationId xmlns:a16="http://schemas.microsoft.com/office/drawing/2014/main" id="{D1009847-A9A6-BC2F-FD6A-38269A7E15C3}"/>
              </a:ext>
            </a:extLst>
          </p:cNvPr>
          <p:cNvCxnSpPr>
            <a:cxnSpLocks/>
          </p:cNvCxnSpPr>
          <p:nvPr/>
        </p:nvCxnSpPr>
        <p:spPr>
          <a:xfrm>
            <a:off x="1108554" y="1986367"/>
            <a:ext cx="740501"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E657471-0FE4-BD5E-A60D-2C0D021D1402}"/>
              </a:ext>
            </a:extLst>
          </p:cNvPr>
          <p:cNvSpPr txBox="1"/>
          <p:nvPr/>
        </p:nvSpPr>
        <p:spPr>
          <a:xfrm>
            <a:off x="7085035" y="2108171"/>
            <a:ext cx="1842890" cy="900246"/>
          </a:xfrm>
          <a:prstGeom prst="rect">
            <a:avLst/>
          </a:prstGeom>
          <a:noFill/>
        </p:spPr>
        <p:txBody>
          <a:bodyPr wrap="square" rtlCol="0">
            <a:spAutoFit/>
          </a:bodyPr>
          <a:lstStyle/>
          <a:p>
            <a:r>
              <a:rPr lang="en-US" sz="1050" dirty="0"/>
              <a:t>Proposals to NYSED must be approved no later than February 15</a:t>
            </a:r>
            <a:r>
              <a:rPr lang="en-US" sz="1050" baseline="30000" dirty="0"/>
              <a:t>th</a:t>
            </a:r>
            <a:r>
              <a:rPr lang="en-US" sz="1050" dirty="0"/>
              <a:t> of the prior year to appear in next year’s catalog</a:t>
            </a:r>
          </a:p>
        </p:txBody>
      </p:sp>
      <p:sp>
        <p:nvSpPr>
          <p:cNvPr id="11" name="TextBox 10">
            <a:extLst>
              <a:ext uri="{FF2B5EF4-FFF2-40B4-BE49-F238E27FC236}">
                <a16:creationId xmlns:a16="http://schemas.microsoft.com/office/drawing/2014/main" id="{AE1D4655-40D2-92B3-CBF4-05F5E3668065}"/>
              </a:ext>
            </a:extLst>
          </p:cNvPr>
          <p:cNvSpPr txBox="1"/>
          <p:nvPr/>
        </p:nvSpPr>
        <p:spPr>
          <a:xfrm>
            <a:off x="7085035" y="1027087"/>
            <a:ext cx="1842890" cy="577081"/>
          </a:xfrm>
          <a:prstGeom prst="rect">
            <a:avLst/>
          </a:prstGeom>
          <a:noFill/>
        </p:spPr>
        <p:txBody>
          <a:bodyPr wrap="square" rtlCol="0">
            <a:spAutoFit/>
          </a:bodyPr>
          <a:lstStyle/>
          <a:p>
            <a:r>
              <a:rPr lang="en-US" sz="1050" b="1" dirty="0"/>
              <a:t>The catalog for the next year will be released no later than March 15</a:t>
            </a:r>
            <a:r>
              <a:rPr lang="en-US" sz="1050" b="1" baseline="30000" dirty="0"/>
              <a:t>th</a:t>
            </a:r>
            <a:r>
              <a:rPr lang="en-US" sz="1050" b="1" dirty="0"/>
              <a:t> </a:t>
            </a:r>
          </a:p>
        </p:txBody>
      </p:sp>
      <p:graphicFrame>
        <p:nvGraphicFramePr>
          <p:cNvPr id="2" name="Table 1">
            <a:extLst>
              <a:ext uri="{FF2B5EF4-FFF2-40B4-BE49-F238E27FC236}">
                <a16:creationId xmlns:a16="http://schemas.microsoft.com/office/drawing/2014/main" id="{51023968-C686-5528-E57E-940B0436464E}"/>
              </a:ext>
            </a:extLst>
          </p:cNvPr>
          <p:cNvGraphicFramePr>
            <a:graphicFrameLocks noGrp="1"/>
          </p:cNvGraphicFramePr>
          <p:nvPr>
            <p:extLst>
              <p:ext uri="{D42A27DB-BD31-4B8C-83A1-F6EECF244321}">
                <p14:modId xmlns:p14="http://schemas.microsoft.com/office/powerpoint/2010/main" val="2466761442"/>
              </p:ext>
            </p:extLst>
          </p:nvPr>
        </p:nvGraphicFramePr>
        <p:xfrm>
          <a:off x="1952368" y="205948"/>
          <a:ext cx="4539048" cy="4687304"/>
        </p:xfrm>
        <a:graphic>
          <a:graphicData uri="http://schemas.openxmlformats.org/drawingml/2006/table">
            <a:tbl>
              <a:tblPr>
                <a:tableStyleId>{616DA210-FB5B-4158-B5E0-FEB733F419BA}</a:tableStyleId>
              </a:tblPr>
              <a:tblGrid>
                <a:gridCol w="1310467">
                  <a:extLst>
                    <a:ext uri="{9D8B030D-6E8A-4147-A177-3AD203B41FA5}">
                      <a16:colId xmlns:a16="http://schemas.microsoft.com/office/drawing/2014/main" val="1821812631"/>
                    </a:ext>
                  </a:extLst>
                </a:gridCol>
                <a:gridCol w="1251899">
                  <a:extLst>
                    <a:ext uri="{9D8B030D-6E8A-4147-A177-3AD203B41FA5}">
                      <a16:colId xmlns:a16="http://schemas.microsoft.com/office/drawing/2014/main" val="2575513178"/>
                    </a:ext>
                  </a:extLst>
                </a:gridCol>
                <a:gridCol w="988341">
                  <a:extLst>
                    <a:ext uri="{9D8B030D-6E8A-4147-A177-3AD203B41FA5}">
                      <a16:colId xmlns:a16="http://schemas.microsoft.com/office/drawing/2014/main" val="2332793563"/>
                    </a:ext>
                  </a:extLst>
                </a:gridCol>
                <a:gridCol w="988341">
                  <a:extLst>
                    <a:ext uri="{9D8B030D-6E8A-4147-A177-3AD203B41FA5}">
                      <a16:colId xmlns:a16="http://schemas.microsoft.com/office/drawing/2014/main" val="714591794"/>
                    </a:ext>
                  </a:extLst>
                </a:gridCol>
              </a:tblGrid>
              <a:tr h="549236">
                <a:tc>
                  <a:txBody>
                    <a:bodyPr/>
                    <a:lstStyle/>
                    <a:p>
                      <a:pPr marL="0" marR="0" algn="ctr">
                        <a:spcBef>
                          <a:spcPts val="0"/>
                        </a:spcBef>
                        <a:spcAft>
                          <a:spcPts val="0"/>
                        </a:spcAft>
                      </a:pPr>
                      <a:r>
                        <a:rPr lang="en-US" sz="1000" dirty="0">
                          <a:effectLst/>
                        </a:rPr>
                        <a:t>Curriculum</a:t>
                      </a:r>
                    </a:p>
                    <a:p>
                      <a:pPr marL="0" marR="0" algn="ctr">
                        <a:spcBef>
                          <a:spcPts val="0"/>
                        </a:spcBef>
                        <a:spcAft>
                          <a:spcPts val="0"/>
                        </a:spcAft>
                      </a:pPr>
                      <a:r>
                        <a:rPr lang="en-US" sz="1000" dirty="0">
                          <a:effectLst/>
                        </a:rPr>
                        <a:t>Committee</a:t>
                      </a:r>
                    </a:p>
                    <a:p>
                      <a:pPr marL="0" marR="0" algn="ctr">
                        <a:spcBef>
                          <a:spcPts val="0"/>
                        </a:spcBef>
                        <a:spcAft>
                          <a:spcPts val="0"/>
                        </a:spcAft>
                      </a:pPr>
                      <a:r>
                        <a:rPr lang="en-US" sz="1000" dirty="0">
                          <a:effectLst/>
                        </a:rPr>
                        <a:t>Meeting</a:t>
                      </a:r>
                      <a:r>
                        <a:rPr lang="en-US" sz="1000" baseline="30000" dirty="0">
                          <a:effectLst/>
                        </a:rPr>
                        <a:t>1</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a:txBody>
                    <a:bodyPr/>
                    <a:lstStyle/>
                    <a:p>
                      <a:pPr marL="0" marR="0" algn="ctr">
                        <a:spcBef>
                          <a:spcPts val="0"/>
                        </a:spcBef>
                        <a:spcAft>
                          <a:spcPts val="0"/>
                        </a:spcAft>
                      </a:pPr>
                      <a:r>
                        <a:rPr lang="en-US" sz="1000">
                          <a:effectLst/>
                        </a:rPr>
                        <a:t>Academic</a:t>
                      </a:r>
                    </a:p>
                    <a:p>
                      <a:pPr marL="0" marR="0" algn="ctr">
                        <a:spcBef>
                          <a:spcPts val="0"/>
                        </a:spcBef>
                        <a:spcAft>
                          <a:spcPts val="0"/>
                        </a:spcAft>
                      </a:pPr>
                      <a:r>
                        <a:rPr lang="en-US" sz="1000">
                          <a:effectLst/>
                        </a:rPr>
                        <a:t>Senate</a:t>
                      </a:r>
                    </a:p>
                    <a:p>
                      <a:pPr marL="0" marR="0" algn="ctr">
                        <a:spcBef>
                          <a:spcPts val="0"/>
                        </a:spcBef>
                        <a:spcAft>
                          <a:spcPts val="0"/>
                        </a:spcAft>
                      </a:pPr>
                      <a:r>
                        <a:rPr lang="en-US" sz="1000">
                          <a:effectLst/>
                        </a:rPr>
                        <a:t>Meeting</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a:txBody>
                    <a:bodyPr/>
                    <a:lstStyle/>
                    <a:p>
                      <a:pPr marL="0" marR="0" algn="ctr">
                        <a:spcBef>
                          <a:spcPts val="0"/>
                        </a:spcBef>
                        <a:spcAft>
                          <a:spcPts val="0"/>
                        </a:spcAft>
                      </a:pPr>
                      <a:r>
                        <a:rPr lang="en-US" sz="1000">
                          <a:effectLst/>
                        </a:rPr>
                        <a:t>CUNY Board</a:t>
                      </a:r>
                    </a:p>
                    <a:p>
                      <a:pPr marL="0" marR="0" algn="ctr">
                        <a:spcBef>
                          <a:spcPts val="0"/>
                        </a:spcBef>
                        <a:spcAft>
                          <a:spcPts val="0"/>
                        </a:spcAft>
                      </a:pPr>
                      <a:r>
                        <a:rPr lang="en-US" sz="1000">
                          <a:effectLst/>
                        </a:rPr>
                        <a:t>Meeting</a:t>
                      </a:r>
                      <a:r>
                        <a:rPr lang="en-US" sz="1000" baseline="30000">
                          <a:effectLst/>
                        </a:rPr>
                        <a:t>3</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a:txBody>
                    <a:bodyPr/>
                    <a:lstStyle/>
                    <a:p>
                      <a:pPr marL="0" marR="0" algn="ctr">
                        <a:spcBef>
                          <a:spcPts val="0"/>
                        </a:spcBef>
                        <a:spcAft>
                          <a:spcPts val="0"/>
                        </a:spcAft>
                      </a:pPr>
                      <a:r>
                        <a:rPr lang="en-US" sz="1000">
                          <a:effectLst/>
                        </a:rPr>
                        <a:t>Catalog Year</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3325412911"/>
                  </a:ext>
                </a:extLst>
              </a:tr>
              <a:tr h="188094">
                <a:tc>
                  <a:txBody>
                    <a:bodyPr/>
                    <a:lstStyle/>
                    <a:p>
                      <a:pPr marL="0" marR="0" algn="ctr">
                        <a:spcBef>
                          <a:spcPts val="0"/>
                        </a:spcBef>
                        <a:spcAft>
                          <a:spcPts val="0"/>
                        </a:spcAft>
                      </a:pPr>
                      <a:r>
                        <a:rPr lang="en-US" sz="1000">
                          <a:effectLst/>
                        </a:rPr>
                        <a:t>9/3/24</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rowSpan="4">
                  <a:txBody>
                    <a:bodyPr/>
                    <a:lstStyle/>
                    <a:p>
                      <a:pPr marL="0" marR="0" algn="ctr">
                        <a:spcBef>
                          <a:spcPts val="0"/>
                        </a:spcBef>
                        <a:spcAft>
                          <a:spcPts val="0"/>
                        </a:spcAft>
                      </a:pPr>
                      <a:r>
                        <a:rPr lang="en-US" sz="1000">
                          <a:effectLst/>
                        </a:rPr>
                        <a:t>10/8/24</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rowSpan="7">
                  <a:txBody>
                    <a:bodyPr/>
                    <a:lstStyle/>
                    <a:p>
                      <a:pPr marL="0" marR="0" algn="ctr">
                        <a:spcBef>
                          <a:spcPts val="0"/>
                        </a:spcBef>
                        <a:spcAft>
                          <a:spcPts val="0"/>
                        </a:spcAft>
                      </a:pPr>
                      <a:r>
                        <a:rPr lang="en-US" sz="1000">
                          <a:effectLst/>
                        </a:rPr>
                        <a:t>Feb-25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rowSpan="7">
                  <a:txBody>
                    <a:bodyPr/>
                    <a:lstStyle/>
                    <a:p>
                      <a:pPr marL="0" marR="0" algn="ctr">
                        <a:spcBef>
                          <a:spcPts val="0"/>
                        </a:spcBef>
                        <a:spcAft>
                          <a:spcPts val="0"/>
                        </a:spcAft>
                      </a:pPr>
                      <a:r>
                        <a:rPr lang="en-US" sz="1000">
                          <a:effectLst/>
                        </a:rPr>
                        <a:t>2025-26</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1804020823"/>
                  </a:ext>
                </a:extLst>
              </a:tr>
              <a:tr h="188094">
                <a:tc>
                  <a:txBody>
                    <a:bodyPr/>
                    <a:lstStyle/>
                    <a:p>
                      <a:pPr marL="0" marR="0" algn="ctr">
                        <a:spcBef>
                          <a:spcPts val="0"/>
                        </a:spcBef>
                        <a:spcAft>
                          <a:spcPts val="0"/>
                        </a:spcAft>
                      </a:pPr>
                      <a:r>
                        <a:rPr lang="en-US" sz="1000">
                          <a:effectLst/>
                        </a:rPr>
                        <a:t>9/17/24</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89868009"/>
                  </a:ext>
                </a:extLst>
              </a:tr>
              <a:tr h="188094">
                <a:tc>
                  <a:txBody>
                    <a:bodyPr/>
                    <a:lstStyle/>
                    <a:p>
                      <a:pPr marL="0" marR="0" algn="ctr">
                        <a:spcBef>
                          <a:spcPts val="0"/>
                        </a:spcBef>
                        <a:spcAft>
                          <a:spcPts val="0"/>
                        </a:spcAft>
                      </a:pPr>
                      <a:r>
                        <a:rPr lang="en-US" sz="1000">
                          <a:effectLst/>
                        </a:rPr>
                        <a:t>9/24/24</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44857147"/>
                  </a:ext>
                </a:extLst>
              </a:tr>
              <a:tr h="188094">
                <a:tc>
                  <a:txBody>
                    <a:bodyPr/>
                    <a:lstStyle/>
                    <a:p>
                      <a:pPr marL="0" marR="0" algn="ctr">
                        <a:spcBef>
                          <a:spcPts val="0"/>
                        </a:spcBef>
                        <a:spcAft>
                          <a:spcPts val="0"/>
                        </a:spcAft>
                      </a:pPr>
                      <a:r>
                        <a:rPr lang="en-US" sz="1000">
                          <a:effectLst/>
                        </a:rPr>
                        <a:t>10/1/24</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284476746"/>
                  </a:ext>
                </a:extLst>
              </a:tr>
              <a:tr h="188094">
                <a:tc>
                  <a:txBody>
                    <a:bodyPr/>
                    <a:lstStyle/>
                    <a:p>
                      <a:pPr marL="0" marR="0" algn="ctr">
                        <a:spcBef>
                          <a:spcPts val="0"/>
                        </a:spcBef>
                        <a:spcAft>
                          <a:spcPts val="0"/>
                        </a:spcAft>
                      </a:pPr>
                      <a:r>
                        <a:rPr lang="en-US" sz="1000">
                          <a:effectLst/>
                        </a:rPr>
                        <a:t>10/15/23</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rowSpan="3">
                  <a:txBody>
                    <a:bodyPr/>
                    <a:lstStyle/>
                    <a:p>
                      <a:pPr marL="0" marR="0" algn="ctr">
                        <a:spcBef>
                          <a:spcPts val="0"/>
                        </a:spcBef>
                        <a:spcAft>
                          <a:spcPts val="0"/>
                        </a:spcAft>
                      </a:pPr>
                      <a:r>
                        <a:rPr lang="en-US" sz="1000">
                          <a:effectLst/>
                        </a:rPr>
                        <a:t>11/12/24</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95693743"/>
                  </a:ext>
                </a:extLst>
              </a:tr>
              <a:tr h="188094">
                <a:tc>
                  <a:txBody>
                    <a:bodyPr/>
                    <a:lstStyle/>
                    <a:p>
                      <a:pPr marL="0" marR="0" algn="ctr">
                        <a:spcBef>
                          <a:spcPts val="0"/>
                        </a:spcBef>
                        <a:spcAft>
                          <a:spcPts val="0"/>
                        </a:spcAft>
                      </a:pPr>
                      <a:r>
                        <a:rPr lang="en-US" sz="1000">
                          <a:effectLst/>
                        </a:rPr>
                        <a:t>10/22/24</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08556727"/>
                  </a:ext>
                </a:extLst>
              </a:tr>
              <a:tr h="188094">
                <a:tc>
                  <a:txBody>
                    <a:bodyPr/>
                    <a:lstStyle/>
                    <a:p>
                      <a:pPr marL="0" marR="0" algn="ctr">
                        <a:spcBef>
                          <a:spcPts val="0"/>
                        </a:spcBef>
                        <a:spcAft>
                          <a:spcPts val="0"/>
                        </a:spcAft>
                      </a:pPr>
                      <a:r>
                        <a:rPr lang="en-US" sz="1000" dirty="0">
                          <a:effectLst/>
                        </a:rPr>
                        <a:t>10/29/24</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18173255"/>
                  </a:ext>
                </a:extLst>
              </a:tr>
              <a:tr h="188094">
                <a:tc>
                  <a:txBody>
                    <a:bodyPr/>
                    <a:lstStyle/>
                    <a:p>
                      <a:pPr marL="0" marR="0" algn="ctr">
                        <a:spcBef>
                          <a:spcPts val="0"/>
                        </a:spcBef>
                        <a:spcAft>
                          <a:spcPts val="0"/>
                        </a:spcAft>
                      </a:pPr>
                      <a:r>
                        <a:rPr lang="en-US" sz="1000">
                          <a:effectLst/>
                        </a:rPr>
                        <a:t>11/5/24</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rowSpan="2">
                  <a:txBody>
                    <a:bodyPr/>
                    <a:lstStyle/>
                    <a:p>
                      <a:pPr marL="0" marR="0" algn="ctr">
                        <a:spcBef>
                          <a:spcPts val="0"/>
                        </a:spcBef>
                        <a:spcAft>
                          <a:spcPts val="0"/>
                        </a:spcAft>
                      </a:pPr>
                      <a:r>
                        <a:rPr lang="en-US" sz="1000">
                          <a:effectLst/>
                        </a:rPr>
                        <a:t>12/10/24</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rowSpan="2">
                  <a:txBody>
                    <a:bodyPr/>
                    <a:lstStyle/>
                    <a:p>
                      <a:pPr marL="0" marR="0" algn="ctr">
                        <a:spcBef>
                          <a:spcPts val="0"/>
                        </a:spcBef>
                        <a:spcAft>
                          <a:spcPts val="0"/>
                        </a:spcAft>
                      </a:pPr>
                      <a:r>
                        <a:rPr lang="en-US" sz="1000">
                          <a:effectLst/>
                        </a:rPr>
                        <a:t>Apr-25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rowSpan="15">
                  <a:txBody>
                    <a:bodyPr/>
                    <a:lstStyle/>
                    <a:p>
                      <a:pPr marL="0" marR="0" algn="ctr">
                        <a:spcBef>
                          <a:spcPts val="0"/>
                        </a:spcBef>
                        <a:spcAft>
                          <a:spcPts val="0"/>
                        </a:spcAft>
                      </a:pPr>
                      <a:r>
                        <a:rPr lang="en-US" sz="1000">
                          <a:effectLst/>
                        </a:rPr>
                        <a:t>2026-27</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0" marR="0" marT="0" marB="0" anchor="ctr"/>
                </a:tc>
                <a:extLst>
                  <a:ext uri="{0D108BD9-81ED-4DB2-BD59-A6C34878D82A}">
                    <a16:rowId xmlns:a16="http://schemas.microsoft.com/office/drawing/2014/main" val="3831472451"/>
                  </a:ext>
                </a:extLst>
              </a:tr>
              <a:tr h="188094">
                <a:tc>
                  <a:txBody>
                    <a:bodyPr/>
                    <a:lstStyle/>
                    <a:p>
                      <a:pPr marL="0" marR="0" algn="ctr">
                        <a:spcBef>
                          <a:spcPts val="0"/>
                        </a:spcBef>
                        <a:spcAft>
                          <a:spcPts val="0"/>
                        </a:spcAft>
                      </a:pPr>
                      <a:r>
                        <a:rPr lang="en-US" sz="1000">
                          <a:effectLst/>
                        </a:rPr>
                        <a:t>11/19/24</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32166998"/>
                  </a:ext>
                </a:extLst>
              </a:tr>
              <a:tr h="188094">
                <a:tc>
                  <a:txBody>
                    <a:bodyPr/>
                    <a:lstStyle/>
                    <a:p>
                      <a:pPr marL="0" marR="0" algn="ctr">
                        <a:spcBef>
                          <a:spcPts val="0"/>
                        </a:spcBef>
                        <a:spcAft>
                          <a:spcPts val="0"/>
                        </a:spcAft>
                      </a:pPr>
                      <a:r>
                        <a:rPr lang="en-US" sz="1000">
                          <a:effectLst/>
                        </a:rPr>
                        <a:t>12/3/24</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rowSpan="2">
                  <a:txBody>
                    <a:bodyPr/>
                    <a:lstStyle/>
                    <a:p>
                      <a:pPr marL="0" marR="0" algn="ctr">
                        <a:spcBef>
                          <a:spcPts val="0"/>
                        </a:spcBef>
                        <a:spcAft>
                          <a:spcPts val="0"/>
                        </a:spcAft>
                      </a:pPr>
                      <a:r>
                        <a:rPr lang="en-US" sz="1000">
                          <a:effectLst/>
                        </a:rPr>
                        <a:t>2/11/25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rowSpan="2">
                  <a:txBody>
                    <a:bodyPr/>
                    <a:lstStyle/>
                    <a:p>
                      <a:pPr marL="0" marR="0" algn="ctr">
                        <a:spcBef>
                          <a:spcPts val="0"/>
                        </a:spcBef>
                        <a:spcAft>
                          <a:spcPts val="0"/>
                        </a:spcAft>
                      </a:pPr>
                      <a:r>
                        <a:rPr lang="en-US" sz="1000">
                          <a:effectLst/>
                        </a:rPr>
                        <a:t>May-25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vMerge="1">
                  <a:txBody>
                    <a:bodyPr/>
                    <a:lstStyle/>
                    <a:p>
                      <a:endParaRPr lang="en-US"/>
                    </a:p>
                  </a:txBody>
                  <a:tcPr/>
                </a:tc>
                <a:extLst>
                  <a:ext uri="{0D108BD9-81ED-4DB2-BD59-A6C34878D82A}">
                    <a16:rowId xmlns:a16="http://schemas.microsoft.com/office/drawing/2014/main" val="1994183506"/>
                  </a:ext>
                </a:extLst>
              </a:tr>
              <a:tr h="188094">
                <a:tc>
                  <a:txBody>
                    <a:bodyPr/>
                    <a:lstStyle/>
                    <a:p>
                      <a:pPr marL="0" marR="0" algn="ctr">
                        <a:spcBef>
                          <a:spcPts val="0"/>
                        </a:spcBef>
                        <a:spcAft>
                          <a:spcPts val="0"/>
                        </a:spcAft>
                      </a:pPr>
                      <a:r>
                        <a:rPr lang="en-US" sz="1000">
                          <a:effectLst/>
                        </a:rPr>
                        <a:t>1/28/25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129738144"/>
                  </a:ext>
                </a:extLst>
              </a:tr>
              <a:tr h="188094">
                <a:tc>
                  <a:txBody>
                    <a:bodyPr/>
                    <a:lstStyle/>
                    <a:p>
                      <a:pPr marL="0" marR="0" algn="ctr">
                        <a:spcBef>
                          <a:spcPts val="0"/>
                        </a:spcBef>
                        <a:spcAft>
                          <a:spcPts val="0"/>
                        </a:spcAft>
                      </a:pPr>
                      <a:r>
                        <a:rPr lang="en-US" sz="1000">
                          <a:effectLst/>
                        </a:rPr>
                        <a:t>2/4/25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rowSpan="3">
                  <a:txBody>
                    <a:bodyPr/>
                    <a:lstStyle/>
                    <a:p>
                      <a:pPr marL="0" marR="0" algn="ctr">
                        <a:spcBef>
                          <a:spcPts val="0"/>
                        </a:spcBef>
                        <a:spcAft>
                          <a:spcPts val="0"/>
                        </a:spcAft>
                      </a:pPr>
                      <a:r>
                        <a:rPr lang="en-US" sz="1000">
                          <a:effectLst/>
                        </a:rPr>
                        <a:t>3/11/25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rowSpan="6">
                  <a:txBody>
                    <a:bodyPr/>
                    <a:lstStyle/>
                    <a:p>
                      <a:pPr marL="0" marR="0" algn="ctr">
                        <a:spcBef>
                          <a:spcPts val="0"/>
                        </a:spcBef>
                        <a:spcAft>
                          <a:spcPts val="0"/>
                        </a:spcAft>
                      </a:pPr>
                      <a:r>
                        <a:rPr lang="en-US" sz="1000">
                          <a:effectLst/>
                        </a:rPr>
                        <a:t>Jun-25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vMerge="1">
                  <a:txBody>
                    <a:bodyPr/>
                    <a:lstStyle/>
                    <a:p>
                      <a:endParaRPr lang="en-US"/>
                    </a:p>
                  </a:txBody>
                  <a:tcPr/>
                </a:tc>
                <a:extLst>
                  <a:ext uri="{0D108BD9-81ED-4DB2-BD59-A6C34878D82A}">
                    <a16:rowId xmlns:a16="http://schemas.microsoft.com/office/drawing/2014/main" val="1782122206"/>
                  </a:ext>
                </a:extLst>
              </a:tr>
              <a:tr h="188094">
                <a:tc>
                  <a:txBody>
                    <a:bodyPr/>
                    <a:lstStyle/>
                    <a:p>
                      <a:pPr marL="0" marR="0" algn="ctr">
                        <a:spcBef>
                          <a:spcPts val="0"/>
                        </a:spcBef>
                        <a:spcAft>
                          <a:spcPts val="0"/>
                        </a:spcAft>
                      </a:pPr>
                      <a:r>
                        <a:rPr lang="en-US" sz="1000">
                          <a:effectLst/>
                        </a:rPr>
                        <a:t>2/18/25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35369631"/>
                  </a:ext>
                </a:extLst>
              </a:tr>
              <a:tr h="188094">
                <a:tc>
                  <a:txBody>
                    <a:bodyPr/>
                    <a:lstStyle/>
                    <a:p>
                      <a:pPr marL="0" marR="0" algn="ctr">
                        <a:spcBef>
                          <a:spcPts val="0"/>
                        </a:spcBef>
                        <a:spcAft>
                          <a:spcPts val="0"/>
                        </a:spcAft>
                      </a:pPr>
                      <a:r>
                        <a:rPr lang="en-US" sz="1000">
                          <a:effectLst/>
                        </a:rPr>
                        <a:t>2/25/25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94590743"/>
                  </a:ext>
                </a:extLst>
              </a:tr>
              <a:tr h="188094">
                <a:tc>
                  <a:txBody>
                    <a:bodyPr/>
                    <a:lstStyle/>
                    <a:p>
                      <a:pPr marL="0" marR="0" algn="ctr">
                        <a:spcBef>
                          <a:spcPts val="0"/>
                        </a:spcBef>
                        <a:spcAft>
                          <a:spcPts val="0"/>
                        </a:spcAft>
                      </a:pPr>
                      <a:r>
                        <a:rPr lang="en-US" sz="1000">
                          <a:effectLst/>
                        </a:rPr>
                        <a:t>3/4/25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rowSpan="3">
                  <a:txBody>
                    <a:bodyPr/>
                    <a:lstStyle/>
                    <a:p>
                      <a:pPr marL="0" marR="0" algn="ctr">
                        <a:spcBef>
                          <a:spcPts val="0"/>
                        </a:spcBef>
                        <a:spcAft>
                          <a:spcPts val="0"/>
                        </a:spcAft>
                      </a:pPr>
                      <a:r>
                        <a:rPr lang="en-US" sz="1000">
                          <a:effectLst/>
                        </a:rPr>
                        <a:t>4/8/25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553703974"/>
                  </a:ext>
                </a:extLst>
              </a:tr>
              <a:tr h="188094">
                <a:tc>
                  <a:txBody>
                    <a:bodyPr/>
                    <a:lstStyle/>
                    <a:p>
                      <a:pPr marL="0" marR="0" algn="ctr">
                        <a:spcBef>
                          <a:spcPts val="0"/>
                        </a:spcBef>
                        <a:spcAft>
                          <a:spcPts val="0"/>
                        </a:spcAft>
                      </a:pPr>
                      <a:r>
                        <a:rPr lang="en-US" sz="1000">
                          <a:effectLst/>
                        </a:rPr>
                        <a:t>3/18/25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00575981"/>
                  </a:ext>
                </a:extLst>
              </a:tr>
              <a:tr h="188094">
                <a:tc>
                  <a:txBody>
                    <a:bodyPr/>
                    <a:lstStyle/>
                    <a:p>
                      <a:pPr marL="0" marR="0" algn="ctr">
                        <a:spcBef>
                          <a:spcPts val="0"/>
                        </a:spcBef>
                        <a:spcAft>
                          <a:spcPts val="0"/>
                        </a:spcAft>
                      </a:pPr>
                      <a:r>
                        <a:rPr lang="en-US" sz="1000">
                          <a:effectLst/>
                        </a:rPr>
                        <a:t>3/25/25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30998137"/>
                  </a:ext>
                </a:extLst>
              </a:tr>
              <a:tr h="188094">
                <a:tc>
                  <a:txBody>
                    <a:bodyPr/>
                    <a:lstStyle/>
                    <a:p>
                      <a:pPr marL="0" marR="0" algn="ctr">
                        <a:spcBef>
                          <a:spcPts val="0"/>
                        </a:spcBef>
                        <a:spcAft>
                          <a:spcPts val="0"/>
                        </a:spcAft>
                      </a:pPr>
                      <a:r>
                        <a:rPr lang="en-US" sz="1000">
                          <a:effectLst/>
                        </a:rPr>
                        <a:t>4/1/25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rowSpan="4">
                  <a:txBody>
                    <a:bodyPr/>
                    <a:lstStyle/>
                    <a:p>
                      <a:pPr marL="0" marR="0" algn="ctr">
                        <a:spcBef>
                          <a:spcPts val="0"/>
                        </a:spcBef>
                        <a:spcAft>
                          <a:spcPts val="0"/>
                        </a:spcAft>
                      </a:pPr>
                      <a:r>
                        <a:rPr lang="en-US" sz="1000">
                          <a:effectLst/>
                        </a:rPr>
                        <a:t>5/13/25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rowSpan="4">
                  <a:txBody>
                    <a:bodyPr/>
                    <a:lstStyle/>
                    <a:p>
                      <a:pPr marL="0" marR="0" algn="ctr">
                        <a:spcBef>
                          <a:spcPts val="0"/>
                        </a:spcBef>
                        <a:spcAft>
                          <a:spcPts val="0"/>
                        </a:spcAft>
                      </a:pPr>
                      <a:r>
                        <a:rPr lang="en-US" sz="1000">
                          <a:effectLst/>
                        </a:rPr>
                        <a:t>Oct-25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vMerge="1">
                  <a:txBody>
                    <a:bodyPr/>
                    <a:lstStyle/>
                    <a:p>
                      <a:endParaRPr lang="en-US"/>
                    </a:p>
                  </a:txBody>
                  <a:tcPr/>
                </a:tc>
                <a:extLst>
                  <a:ext uri="{0D108BD9-81ED-4DB2-BD59-A6C34878D82A}">
                    <a16:rowId xmlns:a16="http://schemas.microsoft.com/office/drawing/2014/main" val="3760136021"/>
                  </a:ext>
                </a:extLst>
              </a:tr>
              <a:tr h="188094">
                <a:tc>
                  <a:txBody>
                    <a:bodyPr/>
                    <a:lstStyle/>
                    <a:p>
                      <a:pPr marL="0" marR="0" algn="ctr">
                        <a:spcBef>
                          <a:spcPts val="0"/>
                        </a:spcBef>
                        <a:spcAft>
                          <a:spcPts val="0"/>
                        </a:spcAft>
                      </a:pPr>
                      <a:r>
                        <a:rPr lang="en-US" sz="1000">
                          <a:effectLst/>
                        </a:rPr>
                        <a:t>4/15/25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36098421"/>
                  </a:ext>
                </a:extLst>
              </a:tr>
              <a:tr h="188094">
                <a:tc>
                  <a:txBody>
                    <a:bodyPr/>
                    <a:lstStyle/>
                    <a:p>
                      <a:pPr marL="0" marR="0" algn="ctr">
                        <a:spcBef>
                          <a:spcPts val="0"/>
                        </a:spcBef>
                        <a:spcAft>
                          <a:spcPts val="0"/>
                        </a:spcAft>
                      </a:pPr>
                      <a:r>
                        <a:rPr lang="en-US" sz="1000">
                          <a:effectLst/>
                        </a:rPr>
                        <a:t>4/22/25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09132695"/>
                  </a:ext>
                </a:extLst>
              </a:tr>
              <a:tr h="188094">
                <a:tc>
                  <a:txBody>
                    <a:bodyPr/>
                    <a:lstStyle/>
                    <a:p>
                      <a:pPr marL="0" marR="0" algn="ctr">
                        <a:spcBef>
                          <a:spcPts val="0"/>
                        </a:spcBef>
                        <a:spcAft>
                          <a:spcPts val="0"/>
                        </a:spcAft>
                      </a:pPr>
                      <a:r>
                        <a:rPr lang="en-US" sz="1000">
                          <a:effectLst/>
                        </a:rPr>
                        <a:t>4/29/25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92674999"/>
                  </a:ext>
                </a:extLst>
              </a:tr>
              <a:tr h="188094">
                <a:tc>
                  <a:txBody>
                    <a:bodyPr/>
                    <a:lstStyle/>
                    <a:p>
                      <a:pPr marL="0" marR="0" algn="ctr">
                        <a:spcBef>
                          <a:spcPts val="0"/>
                        </a:spcBef>
                        <a:spcAft>
                          <a:spcPts val="0"/>
                        </a:spcAft>
                      </a:pPr>
                      <a:r>
                        <a:rPr lang="en-US" sz="1000">
                          <a:effectLst/>
                        </a:rPr>
                        <a:t>5/6/25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a:txBody>
                    <a:bodyPr/>
                    <a:lstStyle/>
                    <a:p>
                      <a:pPr marL="0" marR="0" algn="ctr">
                        <a:spcBef>
                          <a:spcPts val="0"/>
                        </a:spcBef>
                        <a:spcAft>
                          <a:spcPts val="0"/>
                        </a:spcAft>
                      </a:pPr>
                      <a:r>
                        <a:rPr lang="en-US" sz="1000">
                          <a:effectLst/>
                        </a:rPr>
                        <a:t>Sept-25</a:t>
                      </a:r>
                      <a:endParaRPr lang="en-US" sz="100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a:txBody>
                    <a:bodyPr/>
                    <a:lstStyle/>
                    <a:p>
                      <a:pPr marL="0" marR="0" algn="ctr">
                        <a:spcBef>
                          <a:spcPts val="0"/>
                        </a:spcBef>
                        <a:spcAft>
                          <a:spcPts val="0"/>
                        </a:spcAft>
                      </a:pPr>
                      <a:r>
                        <a:rPr lang="en-US" sz="1000" dirty="0">
                          <a:effectLst/>
                        </a:rPr>
                        <a:t>Dec-25</a:t>
                      </a:r>
                      <a:endParaRPr lang="en-US" sz="1000" dirty="0">
                        <a:effectLst/>
                        <a:latin typeface="Cambria" panose="02040503050406030204" pitchFamily="18" charset="0"/>
                        <a:ea typeface="MS Mincho" panose="02020609040205080304" pitchFamily="49" charset="-128"/>
                        <a:cs typeface="Times New Roman" panose="02020603050405020304" pitchFamily="18" charset="0"/>
                      </a:endParaRPr>
                    </a:p>
                  </a:txBody>
                  <a:tcPr marL="5384" marR="5384" marT="5384" marB="0" anchor="ctr"/>
                </a:tc>
                <a:tc vMerge="1">
                  <a:txBody>
                    <a:bodyPr/>
                    <a:lstStyle/>
                    <a:p>
                      <a:endParaRPr lang="en-US"/>
                    </a:p>
                  </a:txBody>
                  <a:tcPr/>
                </a:tc>
                <a:extLst>
                  <a:ext uri="{0D108BD9-81ED-4DB2-BD59-A6C34878D82A}">
                    <a16:rowId xmlns:a16="http://schemas.microsoft.com/office/drawing/2014/main" val="3869189865"/>
                  </a:ext>
                </a:extLst>
              </a:tr>
            </a:tbl>
          </a:graphicData>
        </a:graphic>
      </p:graphicFrame>
      <p:cxnSp>
        <p:nvCxnSpPr>
          <p:cNvPr id="4" name="Straight Connector 3">
            <a:extLst>
              <a:ext uri="{FF2B5EF4-FFF2-40B4-BE49-F238E27FC236}">
                <a16:creationId xmlns:a16="http://schemas.microsoft.com/office/drawing/2014/main" id="{F550C73A-B743-4BCF-4B20-AFFAB3AD5EF9}"/>
              </a:ext>
            </a:extLst>
          </p:cNvPr>
          <p:cNvCxnSpPr/>
          <p:nvPr/>
        </p:nvCxnSpPr>
        <p:spPr>
          <a:xfrm flipH="1">
            <a:off x="1666020" y="2084832"/>
            <a:ext cx="5000368"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5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243402"/>
            <a:ext cx="8520600" cy="831300"/>
          </a:xfrm>
          <a:prstGeom prst="rect">
            <a:avLst/>
          </a:prstGeom>
        </p:spPr>
        <p:txBody>
          <a:bodyPr spcFirstLastPara="1" wrap="square" lIns="91425" tIns="91425" rIns="91425" bIns="91425" anchor="b" anchorCtr="0">
            <a:noAutofit/>
          </a:bodyPr>
          <a:lstStyle/>
          <a:p>
            <a:pPr lvl="0"/>
            <a:r>
              <a:rPr lang="en-US" sz="2800" dirty="0">
                <a:solidFill>
                  <a:schemeClr val="accent5"/>
                </a:solidFill>
                <a:latin typeface="+mn-lt"/>
                <a:cs typeface="Calibri Light" panose="020F0302020204030204" pitchFamily="34" charset="0"/>
              </a:rPr>
              <a:t>Coursedog</a:t>
            </a:r>
            <a:endParaRPr sz="3000" dirty="0">
              <a:solidFill>
                <a:schemeClr val="accent5"/>
              </a:solidFill>
              <a:latin typeface="Arial"/>
              <a:ea typeface="Arial"/>
              <a:cs typeface="Arial"/>
              <a:sym typeface="Arial"/>
            </a:endParaRPr>
          </a:p>
        </p:txBody>
      </p:sp>
      <p:sp>
        <p:nvSpPr>
          <p:cNvPr id="80" name="Google Shape;80;p15"/>
          <p:cNvSpPr txBox="1">
            <a:spLocks noGrp="1"/>
          </p:cNvSpPr>
          <p:nvPr>
            <p:ph type="body" idx="1"/>
          </p:nvPr>
        </p:nvSpPr>
        <p:spPr>
          <a:xfrm>
            <a:off x="242700" y="1077474"/>
            <a:ext cx="8520600" cy="3601617"/>
          </a:xfrm>
          <a:prstGeom prst="rect">
            <a:avLst/>
          </a:prstGeom>
        </p:spPr>
        <p:txBody>
          <a:bodyPr spcFirstLastPara="1" wrap="square" lIns="91425" tIns="91425" rIns="91425" bIns="91425" anchor="t" anchorCtr="0">
            <a:noAutofit/>
          </a:bodyPr>
          <a:lstStyle/>
          <a:p>
            <a:pPr indent="-330200">
              <a:lnSpc>
                <a:spcPct val="100000"/>
              </a:lnSpc>
              <a:buSzPts val="1600"/>
            </a:pPr>
            <a:r>
              <a:rPr lang="en-US" sz="1600" dirty="0">
                <a:latin typeface="+mn-lt"/>
                <a:cs typeface="Calibri Light" panose="020F0302020204030204" pitchFamily="34" charset="0"/>
              </a:rPr>
              <a:t>Coursedog is a software system that is being implemented across CUNY</a:t>
            </a:r>
          </a:p>
          <a:p>
            <a:pPr marL="801688" lvl="1" indent="-327025">
              <a:lnSpc>
                <a:spcPct val="100000"/>
              </a:lnSpc>
              <a:spcBef>
                <a:spcPts val="0"/>
              </a:spcBef>
              <a:buSzPts val="1600"/>
            </a:pPr>
            <a:r>
              <a:rPr lang="en-US" sz="1400" dirty="0">
                <a:latin typeface="+mn-lt"/>
                <a:cs typeface="Calibri Light" panose="020F0302020204030204" pitchFamily="34" charset="0"/>
              </a:rPr>
              <a:t>Course and room scheduling</a:t>
            </a:r>
          </a:p>
          <a:p>
            <a:pPr marL="801688" lvl="1" indent="-327025">
              <a:lnSpc>
                <a:spcPct val="100000"/>
              </a:lnSpc>
              <a:spcBef>
                <a:spcPts val="0"/>
              </a:spcBef>
              <a:buSzPts val="1600"/>
            </a:pPr>
            <a:r>
              <a:rPr lang="en-US" sz="1400" dirty="0">
                <a:latin typeface="+mn-lt"/>
                <a:cs typeface="Calibri Light" panose="020F0302020204030204" pitchFamily="34" charset="0"/>
              </a:rPr>
              <a:t>Catalog production</a:t>
            </a:r>
          </a:p>
          <a:p>
            <a:pPr marL="801688" lvl="1" indent="-327025">
              <a:lnSpc>
                <a:spcPct val="100000"/>
              </a:lnSpc>
              <a:spcBef>
                <a:spcPts val="0"/>
              </a:spcBef>
              <a:buSzPts val="1600"/>
            </a:pPr>
            <a:r>
              <a:rPr lang="en-US" sz="1400" dirty="0">
                <a:latin typeface="+mn-lt"/>
                <a:cs typeface="Calibri Light" panose="020F0302020204030204" pitchFamily="34" charset="0"/>
              </a:rPr>
              <a:t>Curriculum changes</a:t>
            </a:r>
          </a:p>
          <a:p>
            <a:pPr marL="457200" lvl="0" indent="-330200" algn="l" rtl="0">
              <a:lnSpc>
                <a:spcPct val="100000"/>
              </a:lnSpc>
              <a:spcBef>
                <a:spcPts val="0"/>
              </a:spcBef>
              <a:spcAft>
                <a:spcPts val="0"/>
              </a:spcAft>
              <a:buSzPts val="1600"/>
              <a:buChar char="●"/>
            </a:pPr>
            <a:endParaRPr lang="en-US" sz="1600" dirty="0">
              <a:latin typeface="+mn-lt"/>
              <a:cs typeface="Calibri Light" panose="020F0302020204030204" pitchFamily="34" charset="0"/>
            </a:endParaRPr>
          </a:p>
          <a:p>
            <a:pPr lvl="0" indent="-330200">
              <a:lnSpc>
                <a:spcPct val="100000"/>
              </a:lnSpc>
              <a:buSzPts val="1600"/>
            </a:pPr>
            <a:r>
              <a:rPr lang="en-US" sz="1600" dirty="0">
                <a:latin typeface="+mn-lt"/>
                <a:cs typeface="Calibri Light" panose="020F0302020204030204" pitchFamily="34" charset="0"/>
              </a:rPr>
              <a:t>The curriculum change process is being moved into Coursedog this year</a:t>
            </a:r>
          </a:p>
          <a:p>
            <a:pPr lvl="1" indent="-330200">
              <a:lnSpc>
                <a:spcPct val="100000"/>
              </a:lnSpc>
              <a:spcBef>
                <a:spcPts val="0"/>
              </a:spcBef>
              <a:buSzPts val="1600"/>
            </a:pPr>
            <a:r>
              <a:rPr lang="en-US" sz="1400" dirty="0">
                <a:latin typeface="+mn-lt"/>
                <a:cs typeface="Calibri Light" panose="020F0302020204030204" pitchFamily="34" charset="0"/>
              </a:rPr>
              <a:t>Web forms instead of MS Word forms</a:t>
            </a:r>
          </a:p>
          <a:p>
            <a:pPr lvl="1" indent="-330200">
              <a:lnSpc>
                <a:spcPct val="100000"/>
              </a:lnSpc>
              <a:spcBef>
                <a:spcPts val="0"/>
              </a:spcBef>
              <a:buSzPts val="1600"/>
            </a:pPr>
            <a:r>
              <a:rPr lang="en-US" sz="1400" dirty="0">
                <a:latin typeface="+mn-lt"/>
                <a:cs typeface="Calibri Light" panose="020F0302020204030204" pitchFamily="34" charset="0"/>
              </a:rPr>
              <a:t>Follow approval process in Coursedog</a:t>
            </a:r>
          </a:p>
          <a:p>
            <a:pPr indent="-330200">
              <a:lnSpc>
                <a:spcPct val="100000"/>
              </a:lnSpc>
              <a:buSzPts val="1600"/>
            </a:pPr>
            <a:endParaRPr lang="en-US" sz="1600" dirty="0">
              <a:latin typeface="+mn-lt"/>
              <a:cs typeface="Calibri Light" panose="020F0302020204030204" pitchFamily="34" charset="0"/>
            </a:endParaRPr>
          </a:p>
          <a:p>
            <a:pPr indent="-330200">
              <a:lnSpc>
                <a:spcPct val="100000"/>
              </a:lnSpc>
              <a:buSzPts val="1600"/>
            </a:pPr>
            <a:r>
              <a:rPr lang="en-US" sz="1600" dirty="0">
                <a:latin typeface="+mn-lt"/>
                <a:cs typeface="Calibri Light" panose="020F0302020204030204" pitchFamily="34" charset="0"/>
              </a:rPr>
              <a:t>Once Curriculum changes are approved, they will be made automatically in </a:t>
            </a:r>
            <a:r>
              <a:rPr lang="en-US" sz="1600" dirty="0" err="1">
                <a:latin typeface="+mn-lt"/>
                <a:cs typeface="Calibri Light" panose="020F0302020204030204" pitchFamily="34" charset="0"/>
              </a:rPr>
              <a:t>CUNYfirst</a:t>
            </a:r>
            <a:r>
              <a:rPr lang="en-US" sz="1600" dirty="0">
                <a:latin typeface="+mn-lt"/>
                <a:cs typeface="Calibri Light" panose="020F0302020204030204" pitchFamily="34" charset="0"/>
              </a:rPr>
              <a:t>, Degree Works, and the catalog  </a:t>
            </a:r>
          </a:p>
          <a:p>
            <a:pPr indent="-330200">
              <a:lnSpc>
                <a:spcPct val="100000"/>
              </a:lnSpc>
              <a:buSzPts val="1600"/>
            </a:pPr>
            <a:endParaRPr lang="en-US" sz="1600" dirty="0">
              <a:latin typeface="+mn-lt"/>
              <a:cs typeface="Calibri Light" panose="020F0302020204030204" pitchFamily="34" charset="0"/>
            </a:endParaRPr>
          </a:p>
          <a:p>
            <a:pPr indent="-330200">
              <a:lnSpc>
                <a:spcPct val="100000"/>
              </a:lnSpc>
              <a:buSzPts val="1600"/>
            </a:pPr>
            <a:r>
              <a:rPr lang="en-US" sz="1600" dirty="0">
                <a:latin typeface="+mn-lt"/>
                <a:cs typeface="Calibri Light" panose="020F0302020204030204" pitchFamily="34" charset="0"/>
              </a:rPr>
              <a:t>Departmental curriculum leads, curriculum committee members, and Senate leadership are now being trained in Coursedog</a:t>
            </a:r>
          </a:p>
        </p:txBody>
      </p:sp>
      <p:pic>
        <p:nvPicPr>
          <p:cNvPr id="3" name="Picture 2" descr="A picture containing drawing&#10;&#10;Description automatically generated">
            <a:extLst>
              <a:ext uri="{FF2B5EF4-FFF2-40B4-BE49-F238E27FC236}">
                <a16:creationId xmlns:a16="http://schemas.microsoft.com/office/drawing/2014/main" id="{8576DA3D-E729-2C4D-B526-95B06049DECB}"/>
              </a:ext>
            </a:extLst>
          </p:cNvPr>
          <p:cNvPicPr>
            <a:picLocks noChangeAspect="1"/>
          </p:cNvPicPr>
          <p:nvPr/>
        </p:nvPicPr>
        <p:blipFill>
          <a:blip r:embed="rId3"/>
          <a:stretch>
            <a:fillRect/>
          </a:stretch>
        </p:blipFill>
        <p:spPr>
          <a:xfrm>
            <a:off x="7971263" y="4066025"/>
            <a:ext cx="1031488" cy="1031488"/>
          </a:xfrm>
          <a:prstGeom prst="rect">
            <a:avLst/>
          </a:prstGeom>
        </p:spPr>
      </p:pic>
    </p:spTree>
    <p:extLst>
      <p:ext uri="{BB962C8B-B14F-4D97-AF65-F5344CB8AC3E}">
        <p14:creationId xmlns:p14="http://schemas.microsoft.com/office/powerpoint/2010/main" val="3339023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243402"/>
            <a:ext cx="8520600" cy="831300"/>
          </a:xfrm>
          <a:prstGeom prst="rect">
            <a:avLst/>
          </a:prstGeom>
        </p:spPr>
        <p:txBody>
          <a:bodyPr spcFirstLastPara="1" wrap="square" lIns="91425" tIns="91425" rIns="91425" bIns="91425" anchor="b" anchorCtr="0">
            <a:noAutofit/>
          </a:bodyPr>
          <a:lstStyle/>
          <a:p>
            <a:pPr lvl="0"/>
            <a:r>
              <a:rPr lang="en-US" sz="2800" dirty="0">
                <a:solidFill>
                  <a:schemeClr val="accent5"/>
                </a:solidFill>
                <a:latin typeface="+mn-lt"/>
                <a:cs typeface="Calibri Light" panose="020F0302020204030204" pitchFamily="34" charset="0"/>
              </a:rPr>
              <a:t>Summary</a:t>
            </a:r>
            <a:endParaRPr sz="3000" dirty="0">
              <a:solidFill>
                <a:schemeClr val="accent5"/>
              </a:solidFill>
              <a:latin typeface="Arial"/>
              <a:ea typeface="Arial"/>
              <a:cs typeface="Arial"/>
              <a:sym typeface="Arial"/>
            </a:endParaRPr>
          </a:p>
        </p:txBody>
      </p:sp>
      <p:pic>
        <p:nvPicPr>
          <p:cNvPr id="3" name="Picture 2" descr="A picture containing drawing&#10;&#10;Description automatically generated">
            <a:extLst>
              <a:ext uri="{FF2B5EF4-FFF2-40B4-BE49-F238E27FC236}">
                <a16:creationId xmlns:a16="http://schemas.microsoft.com/office/drawing/2014/main" id="{8576DA3D-E729-2C4D-B526-95B06049DECB}"/>
              </a:ext>
            </a:extLst>
          </p:cNvPr>
          <p:cNvPicPr>
            <a:picLocks noChangeAspect="1"/>
          </p:cNvPicPr>
          <p:nvPr/>
        </p:nvPicPr>
        <p:blipFill>
          <a:blip r:embed="rId3"/>
          <a:stretch>
            <a:fillRect/>
          </a:stretch>
        </p:blipFill>
        <p:spPr>
          <a:xfrm>
            <a:off x="7971263" y="4066025"/>
            <a:ext cx="1031488" cy="1031488"/>
          </a:xfrm>
          <a:prstGeom prst="rect">
            <a:avLst/>
          </a:prstGeom>
        </p:spPr>
      </p:pic>
      <p:sp>
        <p:nvSpPr>
          <p:cNvPr id="18" name="Content Placeholder 2">
            <a:extLst>
              <a:ext uri="{FF2B5EF4-FFF2-40B4-BE49-F238E27FC236}">
                <a16:creationId xmlns:a16="http://schemas.microsoft.com/office/drawing/2014/main" id="{E7E61A90-DBF3-9438-9B63-747813C19A1A}"/>
              </a:ext>
            </a:extLst>
          </p:cNvPr>
          <p:cNvSpPr txBox="1">
            <a:spLocks/>
          </p:cNvSpPr>
          <p:nvPr/>
        </p:nvSpPr>
        <p:spPr>
          <a:xfrm>
            <a:off x="206288" y="2244918"/>
            <a:ext cx="5671121" cy="23467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1pPr>
            <a:lvl2pPr marL="914400" marR="0" lvl="1"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2pPr>
            <a:lvl3pPr marL="1371600" marR="0" lvl="2"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3pPr>
            <a:lvl4pPr marL="1828800" marR="0" lvl="3"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15000"/>
              </a:lnSpc>
              <a:spcBef>
                <a:spcPts val="160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15000"/>
              </a:lnSpc>
              <a:spcBef>
                <a:spcPts val="1600"/>
              </a:spcBef>
              <a:spcAft>
                <a:spcPts val="160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9pPr>
          </a:lstStyle>
          <a:p>
            <a:r>
              <a:rPr lang="en-US" dirty="0">
                <a:latin typeface="+mn-lt"/>
              </a:rPr>
              <a:t>There are long lead times between some steps</a:t>
            </a:r>
          </a:p>
          <a:p>
            <a:endParaRPr lang="en-US" dirty="0">
              <a:latin typeface="+mn-lt"/>
            </a:endParaRPr>
          </a:p>
          <a:p>
            <a:r>
              <a:rPr lang="en-US" dirty="0">
                <a:latin typeface="+mn-lt"/>
              </a:rPr>
              <a:t>In the past, timing of the process led to confusion and problems for departments, advisors, and students</a:t>
            </a:r>
          </a:p>
          <a:p>
            <a:endParaRPr lang="en-US" dirty="0">
              <a:latin typeface="+mn-lt"/>
            </a:endParaRPr>
          </a:p>
          <a:p>
            <a:r>
              <a:rPr lang="en-US" dirty="0">
                <a:latin typeface="+mn-lt"/>
              </a:rPr>
              <a:t>New deadline for approval of curriculum changes for next catalog year is in November</a:t>
            </a:r>
          </a:p>
          <a:p>
            <a:endParaRPr lang="en-US" dirty="0">
              <a:latin typeface="+mn-lt"/>
            </a:endParaRPr>
          </a:p>
          <a:p>
            <a:r>
              <a:rPr lang="en-US" dirty="0">
                <a:latin typeface="+mn-lt"/>
              </a:rPr>
              <a:t>Change process is moving to Coursedog</a:t>
            </a:r>
          </a:p>
        </p:txBody>
      </p:sp>
      <p:sp>
        <p:nvSpPr>
          <p:cNvPr id="19" name="Rectangle 18">
            <a:extLst>
              <a:ext uri="{FF2B5EF4-FFF2-40B4-BE49-F238E27FC236}">
                <a16:creationId xmlns:a16="http://schemas.microsoft.com/office/drawing/2014/main" id="{28E6EB09-57ED-AADB-DB0E-608C995EDCEC}"/>
              </a:ext>
            </a:extLst>
          </p:cNvPr>
          <p:cNvSpPr/>
          <p:nvPr/>
        </p:nvSpPr>
        <p:spPr>
          <a:xfrm>
            <a:off x="2078381" y="1169921"/>
            <a:ext cx="1371600" cy="685799"/>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t>Curriculum Committee</a:t>
            </a:r>
          </a:p>
        </p:txBody>
      </p:sp>
      <p:sp>
        <p:nvSpPr>
          <p:cNvPr id="20" name="Rectangle 19">
            <a:extLst>
              <a:ext uri="{FF2B5EF4-FFF2-40B4-BE49-F238E27FC236}">
                <a16:creationId xmlns:a16="http://schemas.microsoft.com/office/drawing/2014/main" id="{0CC51AB5-0DE0-D39A-AB40-40423A3B25F1}"/>
              </a:ext>
            </a:extLst>
          </p:cNvPr>
          <p:cNvSpPr/>
          <p:nvPr/>
        </p:nvSpPr>
        <p:spPr>
          <a:xfrm>
            <a:off x="3766838" y="1169922"/>
            <a:ext cx="1371600" cy="685799"/>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t>Academic </a:t>
            </a:r>
          </a:p>
          <a:p>
            <a:pPr algn="ctr"/>
            <a:r>
              <a:rPr lang="en-US" sz="1050" dirty="0"/>
              <a:t>Senate</a:t>
            </a:r>
          </a:p>
        </p:txBody>
      </p:sp>
      <p:sp>
        <p:nvSpPr>
          <p:cNvPr id="21" name="Rectangle 20">
            <a:extLst>
              <a:ext uri="{FF2B5EF4-FFF2-40B4-BE49-F238E27FC236}">
                <a16:creationId xmlns:a16="http://schemas.microsoft.com/office/drawing/2014/main" id="{658AD6B9-C1E8-6382-4850-A0EC7DB1A8B4}"/>
              </a:ext>
            </a:extLst>
          </p:cNvPr>
          <p:cNvSpPr/>
          <p:nvPr/>
        </p:nvSpPr>
        <p:spPr>
          <a:xfrm>
            <a:off x="5455295" y="1169922"/>
            <a:ext cx="1371600" cy="685799"/>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t>CUNY</a:t>
            </a:r>
          </a:p>
          <a:p>
            <a:pPr algn="ctr"/>
            <a:r>
              <a:rPr lang="en-US" sz="1050" dirty="0"/>
              <a:t>Board</a:t>
            </a:r>
          </a:p>
        </p:txBody>
      </p:sp>
      <p:sp>
        <p:nvSpPr>
          <p:cNvPr id="22" name="Rectangle 21">
            <a:extLst>
              <a:ext uri="{FF2B5EF4-FFF2-40B4-BE49-F238E27FC236}">
                <a16:creationId xmlns:a16="http://schemas.microsoft.com/office/drawing/2014/main" id="{2D093EDB-37D7-7EE2-8468-A302D6CEC240}"/>
              </a:ext>
            </a:extLst>
          </p:cNvPr>
          <p:cNvSpPr/>
          <p:nvPr/>
        </p:nvSpPr>
        <p:spPr>
          <a:xfrm>
            <a:off x="7143750" y="1178087"/>
            <a:ext cx="1371600" cy="685799"/>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t>Changes made in CUNY Start</a:t>
            </a:r>
          </a:p>
        </p:txBody>
      </p:sp>
      <p:sp>
        <p:nvSpPr>
          <p:cNvPr id="23" name="Rectangle 22">
            <a:extLst>
              <a:ext uri="{FF2B5EF4-FFF2-40B4-BE49-F238E27FC236}">
                <a16:creationId xmlns:a16="http://schemas.microsoft.com/office/drawing/2014/main" id="{E6C420AC-D314-9FFE-F1C3-346706228F86}"/>
              </a:ext>
            </a:extLst>
          </p:cNvPr>
          <p:cNvSpPr/>
          <p:nvPr/>
        </p:nvSpPr>
        <p:spPr>
          <a:xfrm>
            <a:off x="6299522" y="2235188"/>
            <a:ext cx="1371600" cy="685799"/>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t>NYSED</a:t>
            </a:r>
          </a:p>
          <a:p>
            <a:pPr algn="ctr"/>
            <a:r>
              <a:rPr lang="en-US" sz="1050" dirty="0"/>
              <a:t>(if needed)</a:t>
            </a:r>
          </a:p>
        </p:txBody>
      </p:sp>
      <p:cxnSp>
        <p:nvCxnSpPr>
          <p:cNvPr id="24" name="Straight Arrow Connector 23">
            <a:extLst>
              <a:ext uri="{FF2B5EF4-FFF2-40B4-BE49-F238E27FC236}">
                <a16:creationId xmlns:a16="http://schemas.microsoft.com/office/drawing/2014/main" id="{BB79EA8A-57E2-2762-6814-BFF00E67CCA2}"/>
              </a:ext>
            </a:extLst>
          </p:cNvPr>
          <p:cNvCxnSpPr>
            <a:stCxn id="19" idx="3"/>
            <a:endCxn id="20" idx="1"/>
          </p:cNvCxnSpPr>
          <p:nvPr/>
        </p:nvCxnSpPr>
        <p:spPr>
          <a:xfrm>
            <a:off x="3449981" y="1512821"/>
            <a:ext cx="316857" cy="1"/>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C38852D-9624-12F8-88F5-438894A654CA}"/>
              </a:ext>
            </a:extLst>
          </p:cNvPr>
          <p:cNvCxnSpPr>
            <a:cxnSpLocks/>
            <a:stCxn id="20" idx="3"/>
            <a:endCxn id="21" idx="1"/>
          </p:cNvCxnSpPr>
          <p:nvPr/>
        </p:nvCxnSpPr>
        <p:spPr>
          <a:xfrm>
            <a:off x="5138438" y="1512822"/>
            <a:ext cx="316857"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8270CFC-AF40-0ADE-E52F-80893FFB388B}"/>
              </a:ext>
            </a:extLst>
          </p:cNvPr>
          <p:cNvCxnSpPr>
            <a:cxnSpLocks/>
            <a:stCxn id="21" idx="3"/>
            <a:endCxn id="22" idx="1"/>
          </p:cNvCxnSpPr>
          <p:nvPr/>
        </p:nvCxnSpPr>
        <p:spPr>
          <a:xfrm>
            <a:off x="6826895" y="1512822"/>
            <a:ext cx="316855" cy="8165"/>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59484E98-FDCC-4F34-8F23-30EDFA4E897B}"/>
              </a:ext>
            </a:extLst>
          </p:cNvPr>
          <p:cNvCxnSpPr>
            <a:cxnSpLocks/>
            <a:stCxn id="23" idx="3"/>
            <a:endCxn id="22" idx="2"/>
          </p:cNvCxnSpPr>
          <p:nvPr/>
        </p:nvCxnSpPr>
        <p:spPr>
          <a:xfrm flipV="1">
            <a:off x="7671122" y="1863886"/>
            <a:ext cx="158428" cy="714202"/>
          </a:xfrm>
          <a:prstGeom prst="bentConnector2">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EDC4A9C7-7693-D670-28CA-EBF15100080B}"/>
              </a:ext>
            </a:extLst>
          </p:cNvPr>
          <p:cNvCxnSpPr>
            <a:cxnSpLocks/>
            <a:stCxn id="21" idx="2"/>
            <a:endCxn id="23" idx="1"/>
          </p:cNvCxnSpPr>
          <p:nvPr/>
        </p:nvCxnSpPr>
        <p:spPr>
          <a:xfrm rot="16200000" flipH="1">
            <a:off x="5859125" y="2137690"/>
            <a:ext cx="722367" cy="158427"/>
          </a:xfrm>
          <a:prstGeom prst="bentConnector2">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6CAB8C0-12AE-4CDB-090D-46CECDF68273}"/>
              </a:ext>
            </a:extLst>
          </p:cNvPr>
          <p:cNvSpPr/>
          <p:nvPr/>
        </p:nvSpPr>
        <p:spPr>
          <a:xfrm>
            <a:off x="6074341" y="3118319"/>
            <a:ext cx="2401084" cy="1300806"/>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t>Revised and new courses and programs available for students</a:t>
            </a:r>
          </a:p>
          <a:p>
            <a:pPr algn="ctr"/>
            <a:endParaRPr lang="en-US" sz="1050" dirty="0"/>
          </a:p>
          <a:p>
            <a:pPr algn="ctr"/>
            <a:r>
              <a:rPr lang="en-US" sz="1050" dirty="0"/>
              <a:t>Curriculum changes made in catalog for the next year</a:t>
            </a:r>
          </a:p>
        </p:txBody>
      </p:sp>
      <p:cxnSp>
        <p:nvCxnSpPr>
          <p:cNvPr id="30" name="Elbow Connector 29">
            <a:extLst>
              <a:ext uri="{FF2B5EF4-FFF2-40B4-BE49-F238E27FC236}">
                <a16:creationId xmlns:a16="http://schemas.microsoft.com/office/drawing/2014/main" id="{FDEABA27-450C-2EA6-81EA-09E7EE7C18C1}"/>
              </a:ext>
            </a:extLst>
          </p:cNvPr>
          <p:cNvCxnSpPr>
            <a:cxnSpLocks/>
            <a:stCxn id="22" idx="3"/>
            <a:endCxn id="29" idx="3"/>
          </p:cNvCxnSpPr>
          <p:nvPr/>
        </p:nvCxnSpPr>
        <p:spPr>
          <a:xfrm flipH="1">
            <a:off x="8475425" y="1520987"/>
            <a:ext cx="39925" cy="2247735"/>
          </a:xfrm>
          <a:prstGeom prst="bentConnector3">
            <a:avLst>
              <a:gd name="adj1" fmla="val -572574"/>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E4183497-A2E2-6E6B-DB24-5448123B72EC}"/>
              </a:ext>
            </a:extLst>
          </p:cNvPr>
          <p:cNvSpPr/>
          <p:nvPr/>
        </p:nvSpPr>
        <p:spPr>
          <a:xfrm>
            <a:off x="397258" y="1169920"/>
            <a:ext cx="1371600" cy="685799"/>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050" dirty="0"/>
              <a:t>Academic Department</a:t>
            </a:r>
          </a:p>
        </p:txBody>
      </p:sp>
      <p:cxnSp>
        <p:nvCxnSpPr>
          <p:cNvPr id="39" name="Straight Arrow Connector 38">
            <a:extLst>
              <a:ext uri="{FF2B5EF4-FFF2-40B4-BE49-F238E27FC236}">
                <a16:creationId xmlns:a16="http://schemas.microsoft.com/office/drawing/2014/main" id="{A687B9F2-1E4E-A30A-4443-DF8094DAB617}"/>
              </a:ext>
            </a:extLst>
          </p:cNvPr>
          <p:cNvCxnSpPr>
            <a:cxnSpLocks/>
            <a:stCxn id="38" idx="3"/>
            <a:endCxn id="19" idx="1"/>
          </p:cNvCxnSpPr>
          <p:nvPr/>
        </p:nvCxnSpPr>
        <p:spPr>
          <a:xfrm>
            <a:off x="1768858" y="1512820"/>
            <a:ext cx="309523" cy="1"/>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47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p:nvPr/>
        </p:nvSpPr>
        <p:spPr>
          <a:xfrm>
            <a:off x="0" y="-5675"/>
            <a:ext cx="9144000" cy="51435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5"/>
          <p:cNvSpPr txBox="1">
            <a:spLocks noGrp="1"/>
          </p:cNvSpPr>
          <p:nvPr>
            <p:ph type="title"/>
          </p:nvPr>
        </p:nvSpPr>
        <p:spPr>
          <a:xfrm>
            <a:off x="22800" y="1048400"/>
            <a:ext cx="9121200" cy="1523350"/>
          </a:xfrm>
          <a:prstGeom prst="rect">
            <a:avLst/>
          </a:prstGeom>
        </p:spPr>
        <p:txBody>
          <a:bodyPr spcFirstLastPara="1" wrap="square" lIns="91425" tIns="91425" rIns="91425" bIns="91425" anchor="ctr" anchorCtr="0">
            <a:noAutofit/>
          </a:bodyPr>
          <a:lstStyle/>
          <a:p>
            <a:pPr marL="88900" lvl="0" indent="0" algn="ctr" rtl="0">
              <a:lnSpc>
                <a:spcPct val="98181"/>
              </a:lnSpc>
              <a:spcBef>
                <a:spcPts val="1200"/>
              </a:spcBef>
              <a:spcAft>
                <a:spcPts val="0"/>
              </a:spcAft>
              <a:buClr>
                <a:schemeClr val="dk1"/>
              </a:buClr>
              <a:buSzPts val="1100"/>
              <a:buFont typeface="Arial"/>
              <a:buNone/>
            </a:pPr>
            <a:r>
              <a:rPr lang="en-US" sz="8000" b="1" dirty="0">
                <a:solidFill>
                  <a:srgbClr val="FFFFFF"/>
                </a:solidFill>
                <a:latin typeface="Arial"/>
                <a:ea typeface="Arial"/>
                <a:cs typeface="Arial"/>
                <a:sym typeface="Arial"/>
              </a:rPr>
              <a:t>THANK YOU</a:t>
            </a:r>
            <a:endParaRPr sz="8000" b="1" dirty="0">
              <a:solidFill>
                <a:srgbClr val="FFFFFF"/>
              </a:solidFill>
              <a:latin typeface="Arial"/>
              <a:ea typeface="Arial"/>
              <a:cs typeface="Arial"/>
              <a:sym typeface="Arial"/>
            </a:endParaRPr>
          </a:p>
        </p:txBody>
      </p:sp>
      <p:pic>
        <p:nvPicPr>
          <p:cNvPr id="5" name="Google Shape;65;p13">
            <a:extLst>
              <a:ext uri="{FF2B5EF4-FFF2-40B4-BE49-F238E27FC236}">
                <a16:creationId xmlns:a16="http://schemas.microsoft.com/office/drawing/2014/main" id="{13320595-2A43-034B-95D4-F7B406280F35}"/>
              </a:ext>
            </a:extLst>
          </p:cNvPr>
          <p:cNvPicPr preferRelativeResize="0"/>
          <p:nvPr/>
        </p:nvPicPr>
        <p:blipFill>
          <a:blip r:embed="rId3">
            <a:alphaModFix/>
          </a:blip>
          <a:stretch>
            <a:fillRect/>
          </a:stretch>
        </p:blipFill>
        <p:spPr>
          <a:xfrm>
            <a:off x="2291591" y="2510670"/>
            <a:ext cx="4314547" cy="89607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p:nvPr/>
        </p:nvSpPr>
        <p:spPr>
          <a:xfrm>
            <a:off x="0" y="-5675"/>
            <a:ext cx="9144000" cy="5143500"/>
          </a:xfrm>
          <a:prstGeom prst="rect">
            <a:avLst/>
          </a:prstGeom>
          <a:solidFill>
            <a:srgbClr val="07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5"/>
          <p:cNvSpPr txBox="1">
            <a:spLocks noGrp="1"/>
          </p:cNvSpPr>
          <p:nvPr>
            <p:ph type="title"/>
          </p:nvPr>
        </p:nvSpPr>
        <p:spPr>
          <a:xfrm>
            <a:off x="22800" y="1048400"/>
            <a:ext cx="9121200" cy="1523350"/>
          </a:xfrm>
          <a:prstGeom prst="rect">
            <a:avLst/>
          </a:prstGeom>
        </p:spPr>
        <p:txBody>
          <a:bodyPr spcFirstLastPara="1" wrap="square" lIns="91425" tIns="91425" rIns="91425" bIns="91425" anchor="ctr" anchorCtr="0">
            <a:noAutofit/>
          </a:bodyPr>
          <a:lstStyle/>
          <a:p>
            <a:pPr marL="88900" lvl="0" indent="0" algn="ctr" rtl="0">
              <a:lnSpc>
                <a:spcPct val="98181"/>
              </a:lnSpc>
              <a:spcBef>
                <a:spcPts val="1200"/>
              </a:spcBef>
              <a:spcAft>
                <a:spcPts val="0"/>
              </a:spcAft>
              <a:buClr>
                <a:schemeClr val="dk1"/>
              </a:buClr>
              <a:buSzPts val="1100"/>
              <a:buFont typeface="Arial"/>
              <a:buNone/>
            </a:pPr>
            <a:r>
              <a:rPr lang="en-US" sz="8000" b="1" dirty="0">
                <a:solidFill>
                  <a:srgbClr val="FFFFFF"/>
                </a:solidFill>
                <a:latin typeface="Arial"/>
                <a:ea typeface="Arial"/>
                <a:cs typeface="Arial"/>
                <a:sym typeface="Arial"/>
              </a:rPr>
              <a:t>Questions?</a:t>
            </a:r>
            <a:endParaRPr sz="8000" b="1" dirty="0">
              <a:solidFill>
                <a:srgbClr val="FFFFFF"/>
              </a:solidFill>
              <a:latin typeface="Arial"/>
              <a:ea typeface="Arial"/>
              <a:cs typeface="Arial"/>
              <a:sym typeface="Arial"/>
            </a:endParaRPr>
          </a:p>
        </p:txBody>
      </p:sp>
      <p:pic>
        <p:nvPicPr>
          <p:cNvPr id="5" name="Google Shape;65;p13">
            <a:extLst>
              <a:ext uri="{FF2B5EF4-FFF2-40B4-BE49-F238E27FC236}">
                <a16:creationId xmlns:a16="http://schemas.microsoft.com/office/drawing/2014/main" id="{13320595-2A43-034B-95D4-F7B406280F35}"/>
              </a:ext>
            </a:extLst>
          </p:cNvPr>
          <p:cNvPicPr preferRelativeResize="0"/>
          <p:nvPr/>
        </p:nvPicPr>
        <p:blipFill>
          <a:blip r:embed="rId3">
            <a:alphaModFix/>
          </a:blip>
          <a:stretch>
            <a:fillRect/>
          </a:stretch>
        </p:blipFill>
        <p:spPr>
          <a:xfrm>
            <a:off x="2291591" y="2510670"/>
            <a:ext cx="4314547" cy="896078"/>
          </a:xfrm>
          <a:prstGeom prst="rect">
            <a:avLst/>
          </a:prstGeom>
          <a:noFill/>
          <a:ln>
            <a:noFill/>
          </a:ln>
        </p:spPr>
      </p:pic>
    </p:spTree>
    <p:extLst>
      <p:ext uri="{BB962C8B-B14F-4D97-AF65-F5344CB8AC3E}">
        <p14:creationId xmlns:p14="http://schemas.microsoft.com/office/powerpoint/2010/main" val="1232411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243402"/>
            <a:ext cx="8520600" cy="831300"/>
          </a:xfrm>
          <a:prstGeom prst="rect">
            <a:avLst/>
          </a:prstGeom>
        </p:spPr>
        <p:txBody>
          <a:bodyPr spcFirstLastPara="1" wrap="square" lIns="91425" tIns="91425" rIns="91425" bIns="91425" anchor="b" anchorCtr="0">
            <a:noAutofit/>
          </a:bodyPr>
          <a:lstStyle/>
          <a:p>
            <a:pPr lvl="0"/>
            <a:r>
              <a:rPr lang="en-US" sz="2800" dirty="0">
                <a:solidFill>
                  <a:schemeClr val="accent5"/>
                </a:solidFill>
                <a:latin typeface="+mj-lt"/>
                <a:ea typeface="Cambria"/>
                <a:cs typeface="Cambria"/>
                <a:sym typeface="Cambria"/>
              </a:rPr>
              <a:t>Agenda</a:t>
            </a:r>
            <a:endParaRPr sz="3000" dirty="0">
              <a:solidFill>
                <a:srgbClr val="073763"/>
              </a:solidFill>
              <a:latin typeface="+mj-lt"/>
              <a:ea typeface="Arial"/>
              <a:cs typeface="Arial"/>
              <a:sym typeface="Arial"/>
            </a:endParaRPr>
          </a:p>
        </p:txBody>
      </p:sp>
      <p:sp>
        <p:nvSpPr>
          <p:cNvPr id="80" name="Google Shape;80;p15"/>
          <p:cNvSpPr txBox="1">
            <a:spLocks noGrp="1"/>
          </p:cNvSpPr>
          <p:nvPr>
            <p:ph type="body" idx="1"/>
          </p:nvPr>
        </p:nvSpPr>
        <p:spPr>
          <a:xfrm>
            <a:off x="242700" y="1077474"/>
            <a:ext cx="8520600" cy="3601617"/>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US" sz="1600" dirty="0">
                <a:latin typeface="+mn-lt"/>
                <a:cs typeface="Calibri Light" panose="020F0302020204030204" pitchFamily="34" charset="0"/>
              </a:rPr>
              <a:t>The curriculum change process</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Overview</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Department</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Curriculum committee</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Academic Senate</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CUNY Board</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NYSED</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CUNY First and Degree Works </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QCC Catalog</a:t>
            </a:r>
          </a:p>
          <a:p>
            <a:pPr marL="457200" lvl="0" indent="-330200" algn="l" rtl="0">
              <a:lnSpc>
                <a:spcPct val="100000"/>
              </a:lnSpc>
              <a:spcBef>
                <a:spcPts val="0"/>
              </a:spcBef>
              <a:spcAft>
                <a:spcPts val="0"/>
              </a:spcAft>
              <a:buSzPts val="1600"/>
              <a:buChar char="●"/>
            </a:pPr>
            <a:endParaRPr lang="en-US" sz="1600" dirty="0">
              <a:latin typeface="+mn-lt"/>
              <a:cs typeface="Calibri Light" panose="020F0302020204030204" pitchFamily="34" charset="0"/>
            </a:endParaRPr>
          </a:p>
          <a:p>
            <a:pPr marL="457200" lvl="0" indent="-330200" algn="l" rtl="0">
              <a:lnSpc>
                <a:spcPct val="100000"/>
              </a:lnSpc>
              <a:spcBef>
                <a:spcPts val="0"/>
              </a:spcBef>
              <a:spcAft>
                <a:spcPts val="0"/>
              </a:spcAft>
              <a:buSzPts val="1600"/>
              <a:buChar char="●"/>
            </a:pPr>
            <a:r>
              <a:rPr lang="en-US" sz="1600" dirty="0">
                <a:latin typeface="+mn-lt"/>
                <a:cs typeface="Calibri Light" panose="020F0302020204030204" pitchFamily="34" charset="0"/>
              </a:rPr>
              <a:t>Timeline for 2024-25</a:t>
            </a:r>
          </a:p>
          <a:p>
            <a:pPr indent="-330200">
              <a:lnSpc>
                <a:spcPct val="100000"/>
              </a:lnSpc>
              <a:buSzPts val="1600"/>
            </a:pPr>
            <a:endParaRPr lang="en-US" sz="1600" dirty="0">
              <a:latin typeface="+mn-lt"/>
              <a:cs typeface="Calibri Light" panose="020F0302020204030204" pitchFamily="34" charset="0"/>
            </a:endParaRPr>
          </a:p>
          <a:p>
            <a:pPr indent="-330200">
              <a:lnSpc>
                <a:spcPct val="100000"/>
              </a:lnSpc>
              <a:buSzPts val="1600"/>
            </a:pPr>
            <a:r>
              <a:rPr lang="en-US" sz="1600" dirty="0">
                <a:latin typeface="+mn-lt"/>
                <a:cs typeface="Calibri Light" panose="020F0302020204030204" pitchFamily="34" charset="0"/>
              </a:rPr>
              <a:t>Coursedog</a:t>
            </a:r>
          </a:p>
          <a:p>
            <a:pPr marL="457200" lvl="0" indent="-330200" algn="l" rtl="0">
              <a:lnSpc>
                <a:spcPct val="100000"/>
              </a:lnSpc>
              <a:spcBef>
                <a:spcPts val="0"/>
              </a:spcBef>
              <a:spcAft>
                <a:spcPts val="0"/>
              </a:spcAft>
              <a:buSzPts val="1600"/>
              <a:buChar char="●"/>
            </a:pPr>
            <a:endParaRPr lang="en-US" sz="1600" dirty="0">
              <a:latin typeface="+mn-lt"/>
              <a:cs typeface="Calibri Light" panose="020F0302020204030204" pitchFamily="34" charset="0"/>
            </a:endParaRPr>
          </a:p>
          <a:p>
            <a:pPr lvl="0" indent="-330200">
              <a:lnSpc>
                <a:spcPct val="100000"/>
              </a:lnSpc>
              <a:buSzPts val="1600"/>
            </a:pPr>
            <a:endParaRPr lang="en-US" sz="1600" dirty="0">
              <a:latin typeface="+mn-lt"/>
              <a:cs typeface="Calibri Light" panose="020F0302020204030204" pitchFamily="34" charset="0"/>
            </a:endParaRPr>
          </a:p>
        </p:txBody>
      </p:sp>
      <p:pic>
        <p:nvPicPr>
          <p:cNvPr id="3" name="Picture 2" descr="A picture containing drawing&#10;&#10;Description automatically generated">
            <a:extLst>
              <a:ext uri="{FF2B5EF4-FFF2-40B4-BE49-F238E27FC236}">
                <a16:creationId xmlns:a16="http://schemas.microsoft.com/office/drawing/2014/main" id="{8576DA3D-E729-2C4D-B526-95B06049DECB}"/>
              </a:ext>
            </a:extLst>
          </p:cNvPr>
          <p:cNvPicPr>
            <a:picLocks noChangeAspect="1"/>
          </p:cNvPicPr>
          <p:nvPr/>
        </p:nvPicPr>
        <p:blipFill>
          <a:blip r:embed="rId3"/>
          <a:stretch>
            <a:fillRect/>
          </a:stretch>
        </p:blipFill>
        <p:spPr>
          <a:xfrm>
            <a:off x="7971263" y="4066025"/>
            <a:ext cx="1031488" cy="1031488"/>
          </a:xfrm>
          <a:prstGeom prst="rect">
            <a:avLst/>
          </a:prstGeom>
        </p:spPr>
      </p:pic>
      <p:pic>
        <p:nvPicPr>
          <p:cNvPr id="2052" name="Picture 4" descr="Sonic Schoolhouse GIFs - Find &amp; Share on GIPHY">
            <a:hlinkClick r:id="rId4"/>
            <a:extLst>
              <a:ext uri="{FF2B5EF4-FFF2-40B4-BE49-F238E27FC236}">
                <a16:creationId xmlns:a16="http://schemas.microsoft.com/office/drawing/2014/main" id="{1CF45692-669B-55D5-123C-4E81207773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9541" y="1074702"/>
            <a:ext cx="2827466" cy="14461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343EACC-B8B5-469B-216C-709A2DE3F5BC}"/>
              </a:ext>
            </a:extLst>
          </p:cNvPr>
          <p:cNvSpPr txBox="1"/>
          <p:nvPr/>
        </p:nvSpPr>
        <p:spPr>
          <a:xfrm>
            <a:off x="5538574" y="2724393"/>
            <a:ext cx="3259226" cy="307777"/>
          </a:xfrm>
          <a:prstGeom prst="rect">
            <a:avLst/>
          </a:prstGeom>
          <a:noFill/>
        </p:spPr>
        <p:txBody>
          <a:bodyPr wrap="none" rtlCol="0">
            <a:spAutoFit/>
          </a:bodyPr>
          <a:lstStyle/>
          <a:p>
            <a:r>
              <a:rPr lang="en-US" dirty="0"/>
              <a:t>Do you remember Schoolhouse Rock?</a:t>
            </a:r>
          </a:p>
        </p:txBody>
      </p:sp>
    </p:spTree>
    <p:extLst>
      <p:ext uri="{BB962C8B-B14F-4D97-AF65-F5344CB8AC3E}">
        <p14:creationId xmlns:p14="http://schemas.microsoft.com/office/powerpoint/2010/main" val="245545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0906" y="246174"/>
            <a:ext cx="8520600" cy="831300"/>
          </a:xfrm>
          <a:prstGeom prst="rect">
            <a:avLst/>
          </a:prstGeom>
        </p:spPr>
        <p:txBody>
          <a:bodyPr spcFirstLastPara="1" wrap="square" lIns="91425" tIns="91425" rIns="91425" bIns="91425" anchor="b" anchorCtr="0">
            <a:noAutofit/>
          </a:bodyPr>
          <a:lstStyle/>
          <a:p>
            <a:pPr lvl="0"/>
            <a:r>
              <a:rPr lang="en-US" sz="2800" dirty="0">
                <a:solidFill>
                  <a:schemeClr val="accent5"/>
                </a:solidFill>
                <a:latin typeface="+mn-lt"/>
                <a:cs typeface="Calibri Light" panose="020F0302020204030204" pitchFamily="34" charset="0"/>
              </a:rPr>
              <a:t>Curriculum Change - Overview</a:t>
            </a:r>
            <a:endParaRPr sz="3000" dirty="0">
              <a:solidFill>
                <a:schemeClr val="accent5"/>
              </a:solidFill>
              <a:latin typeface="Arial"/>
              <a:ea typeface="Arial"/>
              <a:cs typeface="Arial"/>
              <a:sym typeface="Arial"/>
            </a:endParaRPr>
          </a:p>
        </p:txBody>
      </p:sp>
      <p:sp>
        <p:nvSpPr>
          <p:cNvPr id="80" name="Google Shape;80;p15"/>
          <p:cNvSpPr txBox="1">
            <a:spLocks noGrp="1"/>
          </p:cNvSpPr>
          <p:nvPr>
            <p:ph type="body" idx="1"/>
          </p:nvPr>
        </p:nvSpPr>
        <p:spPr>
          <a:xfrm>
            <a:off x="242700" y="1077474"/>
            <a:ext cx="8520600" cy="3822624"/>
          </a:xfrm>
          <a:prstGeom prst="rect">
            <a:avLst/>
          </a:prstGeom>
        </p:spPr>
        <p:txBody>
          <a:bodyPr spcFirstLastPara="1" wrap="square" lIns="91425" tIns="91425" rIns="91425" bIns="91425" anchor="t" anchorCtr="0">
            <a:noAutofit/>
          </a:bodyPr>
          <a:lstStyle/>
          <a:p>
            <a:pPr marL="457200" lvl="0" indent="-330200" algn="l" rtl="0">
              <a:lnSpc>
                <a:spcPct val="100000"/>
              </a:lnSpc>
              <a:spcAft>
                <a:spcPts val="0"/>
              </a:spcAft>
              <a:buSzPts val="1600"/>
              <a:buChar char="●"/>
            </a:pPr>
            <a:r>
              <a:rPr lang="en-US" sz="1600" dirty="0">
                <a:latin typeface="+mn-lt"/>
                <a:cs typeface="Calibri Light" panose="020F0302020204030204" pitchFamily="34" charset="0"/>
              </a:rPr>
              <a:t>At QCC, the faculty have primary responsibility for degree programs and credit-bearing courses</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What learning objectives are expected of students in a degree?</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What courses are needed to teach students those concepts and skills?</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How are those courses organized into a degree?</a:t>
            </a:r>
          </a:p>
          <a:p>
            <a:pPr marL="412750" indent="-285750">
              <a:lnSpc>
                <a:spcPct val="100000"/>
              </a:lnSpc>
              <a:buSzPts val="1600"/>
            </a:pPr>
            <a:endParaRPr lang="en-US" sz="1600" dirty="0">
              <a:latin typeface="+mn-lt"/>
              <a:cs typeface="Calibri Light" panose="020F0302020204030204" pitchFamily="34" charset="0"/>
            </a:endParaRPr>
          </a:p>
          <a:p>
            <a:pPr marL="412750" indent="-285750">
              <a:lnSpc>
                <a:spcPct val="100000"/>
              </a:lnSpc>
              <a:buSzPts val="1600"/>
            </a:pPr>
            <a:r>
              <a:rPr lang="en-US" sz="1600" dirty="0">
                <a:latin typeface="+mn-lt"/>
                <a:cs typeface="Calibri Light" panose="020F0302020204030204" pitchFamily="34" charset="0"/>
              </a:rPr>
              <a:t>New programs and courses are proposed and then changed over time</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Reflect changes in the field</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Improve student outcomes</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Ideally, in response to assessment</a:t>
            </a:r>
          </a:p>
          <a:p>
            <a:pPr marL="127000" lvl="0" indent="0" algn="l" rtl="0">
              <a:lnSpc>
                <a:spcPct val="100000"/>
              </a:lnSpc>
              <a:spcBef>
                <a:spcPts val="0"/>
              </a:spcBef>
              <a:spcAft>
                <a:spcPts val="0"/>
              </a:spcAft>
              <a:buSzPts val="1600"/>
              <a:buNone/>
            </a:pPr>
            <a:endParaRPr lang="en-US" sz="1400" dirty="0">
              <a:latin typeface="+mn-lt"/>
              <a:cs typeface="Calibri Light" panose="020F0302020204030204" pitchFamily="34" charset="0"/>
            </a:endParaRPr>
          </a:p>
        </p:txBody>
      </p:sp>
      <p:pic>
        <p:nvPicPr>
          <p:cNvPr id="3" name="Picture 2" descr="A picture containing drawing&#10;&#10;Description automatically generated">
            <a:extLst>
              <a:ext uri="{FF2B5EF4-FFF2-40B4-BE49-F238E27FC236}">
                <a16:creationId xmlns:a16="http://schemas.microsoft.com/office/drawing/2014/main" id="{8576DA3D-E729-2C4D-B526-95B06049DECB}"/>
              </a:ext>
            </a:extLst>
          </p:cNvPr>
          <p:cNvPicPr>
            <a:picLocks noChangeAspect="1"/>
          </p:cNvPicPr>
          <p:nvPr/>
        </p:nvPicPr>
        <p:blipFill>
          <a:blip r:embed="rId3"/>
          <a:stretch>
            <a:fillRect/>
          </a:stretch>
        </p:blipFill>
        <p:spPr>
          <a:xfrm>
            <a:off x="7971263" y="4066025"/>
            <a:ext cx="1031488" cy="1031488"/>
          </a:xfrm>
          <a:prstGeom prst="rect">
            <a:avLst/>
          </a:prstGeom>
        </p:spPr>
      </p:pic>
      <p:pic>
        <p:nvPicPr>
          <p:cNvPr id="1026" name="Picture 2" descr="Cycle of Assessment - Assessment Committee">
            <a:extLst>
              <a:ext uri="{FF2B5EF4-FFF2-40B4-BE49-F238E27FC236}">
                <a16:creationId xmlns:a16="http://schemas.microsoft.com/office/drawing/2014/main" id="{EEFBD2AB-4034-EFCB-016B-C57D75767E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492" y="2949146"/>
            <a:ext cx="2155750" cy="2194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21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243402"/>
            <a:ext cx="8520600" cy="831300"/>
          </a:xfrm>
          <a:prstGeom prst="rect">
            <a:avLst/>
          </a:prstGeom>
        </p:spPr>
        <p:txBody>
          <a:bodyPr spcFirstLastPara="1" wrap="square" lIns="91425" tIns="91425" rIns="91425" bIns="91425" anchor="b" anchorCtr="0">
            <a:noAutofit/>
          </a:bodyPr>
          <a:lstStyle/>
          <a:p>
            <a:pPr lvl="0"/>
            <a:r>
              <a:rPr lang="en-US" sz="3200" dirty="0">
                <a:solidFill>
                  <a:schemeClr val="accent5"/>
                </a:solidFill>
                <a:latin typeface="+mn-lt"/>
                <a:cs typeface="Calibri Light" panose="020F0302020204030204" pitchFamily="34" charset="0"/>
              </a:rPr>
              <a:t>Overview</a:t>
            </a:r>
            <a:endParaRPr sz="3000" dirty="0">
              <a:solidFill>
                <a:schemeClr val="accent5"/>
              </a:solidFill>
              <a:latin typeface="Arial"/>
              <a:ea typeface="Arial"/>
              <a:cs typeface="Arial"/>
              <a:sym typeface="Arial"/>
            </a:endParaRPr>
          </a:p>
        </p:txBody>
      </p:sp>
      <p:sp>
        <p:nvSpPr>
          <p:cNvPr id="80" name="Google Shape;80;p15"/>
          <p:cNvSpPr txBox="1">
            <a:spLocks noGrp="1"/>
          </p:cNvSpPr>
          <p:nvPr>
            <p:ph type="body" idx="1"/>
          </p:nvPr>
        </p:nvSpPr>
        <p:spPr>
          <a:xfrm>
            <a:off x="242700" y="1077474"/>
            <a:ext cx="8520600" cy="3822624"/>
          </a:xfrm>
          <a:prstGeom prst="rect">
            <a:avLst/>
          </a:prstGeom>
        </p:spPr>
        <p:txBody>
          <a:bodyPr spcFirstLastPara="1" wrap="square" lIns="91425" tIns="91425" rIns="91425" bIns="91425" anchor="t" anchorCtr="0">
            <a:noAutofit/>
          </a:bodyPr>
          <a:lstStyle/>
          <a:p>
            <a:pPr marL="412750" indent="-285750">
              <a:lnSpc>
                <a:spcPct val="100000"/>
              </a:lnSpc>
              <a:buSzPts val="1600"/>
            </a:pPr>
            <a:r>
              <a:rPr lang="en-US" sz="1600" dirty="0">
                <a:latin typeface="+mn-lt"/>
                <a:cs typeface="Calibri Light" panose="020F0302020204030204" pitchFamily="34" charset="0"/>
              </a:rPr>
              <a:t>5 types of changes possible</a:t>
            </a:r>
            <a:endParaRPr lang="en-US" dirty="0">
              <a:latin typeface="+mn-lt"/>
              <a:cs typeface="Calibri Light" panose="020F0302020204030204" pitchFamily="34" charset="0"/>
            </a:endParaRP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New Program</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Change Program</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New Course</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Change Course</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Delete a course/program</a:t>
            </a:r>
          </a:p>
          <a:p>
            <a:pPr marL="344488" indent="-327025">
              <a:lnSpc>
                <a:spcPct val="100000"/>
              </a:lnSpc>
              <a:buSzPts val="1600"/>
              <a:buFont typeface="Courier New" panose="02070309020205020404" pitchFamily="49" charset="0"/>
              <a:buChar char="o"/>
            </a:pPr>
            <a:endParaRPr lang="en-US" sz="1600" dirty="0">
              <a:latin typeface="+mn-lt"/>
              <a:cs typeface="Calibri Light" panose="020F0302020204030204" pitchFamily="34" charset="0"/>
            </a:endParaRPr>
          </a:p>
          <a:p>
            <a:pPr marL="303213" indent="-285750">
              <a:lnSpc>
                <a:spcPct val="100000"/>
              </a:lnSpc>
              <a:buSzPts val="1600"/>
            </a:pPr>
            <a:r>
              <a:rPr lang="en-US" sz="1600" dirty="0">
                <a:latin typeface="+mn-lt"/>
                <a:cs typeface="Calibri Light" panose="020F0302020204030204" pitchFamily="34" charset="0"/>
              </a:rPr>
              <a:t>All changes follow a process</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Starts in a Department</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Curriculum Committee</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Academic Senate</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CUNY Board</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NYSED (sometimes)</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Registrar’s Office</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Added to the Catalog</a:t>
            </a:r>
          </a:p>
        </p:txBody>
      </p:sp>
      <p:pic>
        <p:nvPicPr>
          <p:cNvPr id="3" name="Picture 2" descr="A picture containing drawing&#10;&#10;Description automatically generated">
            <a:extLst>
              <a:ext uri="{FF2B5EF4-FFF2-40B4-BE49-F238E27FC236}">
                <a16:creationId xmlns:a16="http://schemas.microsoft.com/office/drawing/2014/main" id="{8576DA3D-E729-2C4D-B526-95B06049DECB}"/>
              </a:ext>
            </a:extLst>
          </p:cNvPr>
          <p:cNvPicPr>
            <a:picLocks noChangeAspect="1"/>
          </p:cNvPicPr>
          <p:nvPr/>
        </p:nvPicPr>
        <p:blipFill>
          <a:blip r:embed="rId3"/>
          <a:stretch>
            <a:fillRect/>
          </a:stretch>
        </p:blipFill>
        <p:spPr>
          <a:xfrm>
            <a:off x="7971263" y="4066025"/>
            <a:ext cx="1031488" cy="1031488"/>
          </a:xfrm>
          <a:prstGeom prst="rect">
            <a:avLst/>
          </a:prstGeom>
        </p:spPr>
      </p:pic>
      <p:pic>
        <p:nvPicPr>
          <p:cNvPr id="1026" name="Picture 2" descr="Schoolhouse Rock's 'I'm Just a Bill ...">
            <a:extLst>
              <a:ext uri="{FF2B5EF4-FFF2-40B4-BE49-F238E27FC236}">
                <a16:creationId xmlns:a16="http://schemas.microsoft.com/office/drawing/2014/main" id="{7CA04CD1-C4FE-F33E-04B9-982A4353E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463" y="1081421"/>
            <a:ext cx="2971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95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
                                            <p:txEl>
                                              <p:pRg st="14" end="1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243402"/>
            <a:ext cx="8520600" cy="831300"/>
          </a:xfrm>
          <a:prstGeom prst="rect">
            <a:avLst/>
          </a:prstGeom>
        </p:spPr>
        <p:txBody>
          <a:bodyPr spcFirstLastPara="1" wrap="square" lIns="91425" tIns="91425" rIns="91425" bIns="91425" anchor="b" anchorCtr="0">
            <a:noAutofit/>
          </a:bodyPr>
          <a:lstStyle/>
          <a:p>
            <a:pPr lvl="0"/>
            <a:r>
              <a:rPr lang="en-US" sz="2800" dirty="0">
                <a:solidFill>
                  <a:schemeClr val="accent5"/>
                </a:solidFill>
                <a:latin typeface="+mn-lt"/>
                <a:cs typeface="Calibri Light" panose="020F0302020204030204" pitchFamily="34" charset="0"/>
              </a:rPr>
              <a:t>Academic Department</a:t>
            </a:r>
            <a:endParaRPr sz="2800" dirty="0">
              <a:solidFill>
                <a:schemeClr val="accent5"/>
              </a:solidFill>
              <a:latin typeface="Arial"/>
              <a:ea typeface="Arial"/>
              <a:cs typeface="Arial"/>
              <a:sym typeface="Arial"/>
            </a:endParaRPr>
          </a:p>
        </p:txBody>
      </p:sp>
      <p:sp>
        <p:nvSpPr>
          <p:cNvPr id="80" name="Google Shape;80;p15"/>
          <p:cNvSpPr txBox="1">
            <a:spLocks noGrp="1"/>
          </p:cNvSpPr>
          <p:nvPr>
            <p:ph type="body" idx="1"/>
          </p:nvPr>
        </p:nvSpPr>
        <p:spPr>
          <a:xfrm>
            <a:off x="242700" y="1077474"/>
            <a:ext cx="8520600" cy="3601617"/>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US" sz="1600" dirty="0">
                <a:latin typeface="+mn-lt"/>
                <a:cs typeface="Calibri Light" panose="020F0302020204030204" pitchFamily="34" charset="0"/>
              </a:rPr>
              <a:t>The process starts at the Academic Department</a:t>
            </a:r>
          </a:p>
          <a:p>
            <a:pPr marL="801688" lvl="1" indent="-327025">
              <a:lnSpc>
                <a:spcPct val="100000"/>
              </a:lnSpc>
              <a:spcBef>
                <a:spcPts val="0"/>
              </a:spcBef>
              <a:buSzPts val="1600"/>
              <a:buFont typeface="Courier New" panose="02070309020205020404" pitchFamily="49" charset="0"/>
              <a:buChar char="o"/>
            </a:pPr>
            <a:endParaRPr lang="en-US" sz="1400" dirty="0">
              <a:latin typeface="+mn-lt"/>
              <a:cs typeface="Calibri Light" panose="020F0302020204030204" pitchFamily="34" charset="0"/>
            </a:endParaRP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Academic matters must be voted on and approved by the Department before sending it to the Curriculum Committee.</a:t>
            </a:r>
          </a:p>
          <a:p>
            <a:pPr marL="801688" lvl="1" indent="-327025">
              <a:lnSpc>
                <a:spcPct val="100000"/>
              </a:lnSpc>
              <a:spcBef>
                <a:spcPts val="0"/>
              </a:spcBef>
              <a:buSzPts val="1600"/>
              <a:buFont typeface="Courier New" panose="02070309020205020404" pitchFamily="49" charset="0"/>
              <a:buChar char="o"/>
            </a:pPr>
            <a:endParaRPr lang="en-US" sz="1400" dirty="0">
              <a:latin typeface="+mn-lt"/>
              <a:cs typeface="Calibri Light" panose="020F0302020204030204" pitchFamily="34" charset="0"/>
            </a:endParaRP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Departmental curriculum lead will submit the changes to the Curriculum Committee.</a:t>
            </a:r>
          </a:p>
          <a:p>
            <a:pPr marL="801688" lvl="1" indent="-327025">
              <a:lnSpc>
                <a:spcPct val="100000"/>
              </a:lnSpc>
              <a:spcBef>
                <a:spcPts val="0"/>
              </a:spcBef>
              <a:buSzPts val="1600"/>
              <a:buFont typeface="Courier New" panose="02070309020205020404" pitchFamily="49" charset="0"/>
              <a:buChar char="o"/>
            </a:pPr>
            <a:endParaRPr lang="en-US" sz="1400" dirty="0">
              <a:latin typeface="+mn-lt"/>
              <a:cs typeface="Calibri Light" panose="020F0302020204030204" pitchFamily="34" charset="0"/>
            </a:endParaRP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The Curriculum Committee has a one-week lead time. Items submitted less than one week before the next Curriculum Committee meeting will be considered at the following meeting.</a:t>
            </a:r>
          </a:p>
          <a:p>
            <a:pPr marL="801688" lvl="1" indent="-327025">
              <a:lnSpc>
                <a:spcPct val="100000"/>
              </a:lnSpc>
              <a:spcBef>
                <a:spcPts val="0"/>
              </a:spcBef>
              <a:buSzPts val="1600"/>
              <a:buFont typeface="Courier New" panose="02070309020205020404" pitchFamily="49" charset="0"/>
              <a:buChar char="o"/>
            </a:pPr>
            <a:endParaRPr lang="en-US" sz="1400" dirty="0">
              <a:latin typeface="+mn-lt"/>
              <a:cs typeface="Calibri Light" panose="020F0302020204030204" pitchFamily="34" charset="0"/>
            </a:endParaRP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If an academic matter might be of concern to another department, the proposing department chair must consult with the chair of that department. If concerns are not resolved, contact OAA or Curriculum Committee chair. </a:t>
            </a:r>
          </a:p>
          <a:p>
            <a:pPr marL="127000" lvl="0" indent="0">
              <a:lnSpc>
                <a:spcPct val="100000"/>
              </a:lnSpc>
              <a:buSzPts val="1600"/>
              <a:buNone/>
            </a:pPr>
            <a:endParaRPr lang="en-US" sz="1600" dirty="0">
              <a:latin typeface="+mn-lt"/>
              <a:cs typeface="Calibri Light" panose="020F0302020204030204" pitchFamily="34" charset="0"/>
            </a:endParaRPr>
          </a:p>
        </p:txBody>
      </p:sp>
      <p:pic>
        <p:nvPicPr>
          <p:cNvPr id="3" name="Picture 2" descr="A picture containing drawing&#10;&#10;Description automatically generated">
            <a:extLst>
              <a:ext uri="{FF2B5EF4-FFF2-40B4-BE49-F238E27FC236}">
                <a16:creationId xmlns:a16="http://schemas.microsoft.com/office/drawing/2014/main" id="{8576DA3D-E729-2C4D-B526-95B06049DECB}"/>
              </a:ext>
            </a:extLst>
          </p:cNvPr>
          <p:cNvPicPr>
            <a:picLocks noChangeAspect="1"/>
          </p:cNvPicPr>
          <p:nvPr/>
        </p:nvPicPr>
        <p:blipFill>
          <a:blip r:embed="rId3"/>
          <a:stretch>
            <a:fillRect/>
          </a:stretch>
        </p:blipFill>
        <p:spPr>
          <a:xfrm>
            <a:off x="7971263" y="4066025"/>
            <a:ext cx="1031488" cy="1031488"/>
          </a:xfrm>
          <a:prstGeom prst="rect">
            <a:avLst/>
          </a:prstGeom>
        </p:spPr>
      </p:pic>
    </p:spTree>
    <p:extLst>
      <p:ext uri="{BB962C8B-B14F-4D97-AF65-F5344CB8AC3E}">
        <p14:creationId xmlns:p14="http://schemas.microsoft.com/office/powerpoint/2010/main" val="1829985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243402"/>
            <a:ext cx="8520600" cy="831300"/>
          </a:xfrm>
          <a:prstGeom prst="rect">
            <a:avLst/>
          </a:prstGeom>
        </p:spPr>
        <p:txBody>
          <a:bodyPr spcFirstLastPara="1" wrap="square" lIns="91425" tIns="91425" rIns="91425" bIns="91425" anchor="b" anchorCtr="0">
            <a:noAutofit/>
          </a:bodyPr>
          <a:lstStyle/>
          <a:p>
            <a:pPr lvl="0"/>
            <a:r>
              <a:rPr lang="en-US" sz="2800" dirty="0">
                <a:solidFill>
                  <a:schemeClr val="accent5"/>
                </a:solidFill>
                <a:latin typeface="+mn-lt"/>
                <a:cs typeface="Calibri Light" panose="020F0302020204030204" pitchFamily="34" charset="0"/>
              </a:rPr>
              <a:t>Curriculum Committee</a:t>
            </a:r>
            <a:endParaRPr sz="2800" dirty="0">
              <a:solidFill>
                <a:schemeClr val="accent5"/>
              </a:solidFill>
              <a:latin typeface="Arial"/>
              <a:ea typeface="Arial"/>
              <a:cs typeface="Arial"/>
              <a:sym typeface="Arial"/>
            </a:endParaRPr>
          </a:p>
        </p:txBody>
      </p:sp>
      <p:sp>
        <p:nvSpPr>
          <p:cNvPr id="80" name="Google Shape;80;p15"/>
          <p:cNvSpPr txBox="1">
            <a:spLocks noGrp="1"/>
          </p:cNvSpPr>
          <p:nvPr>
            <p:ph type="body" idx="1"/>
          </p:nvPr>
        </p:nvSpPr>
        <p:spPr>
          <a:xfrm>
            <a:off x="242700" y="1077474"/>
            <a:ext cx="8520600" cy="3601617"/>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US" sz="1600" dirty="0">
                <a:latin typeface="+mn-lt"/>
                <a:cs typeface="Calibri Light" panose="020F0302020204030204" pitchFamily="34" charset="0"/>
              </a:rPr>
              <a:t>The Curriculum Committee</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A subcommittee of the Academic Senate</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Members are both faculty and professional staff</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Dean Pullin is a non-voting representative for the Office of Academic Affairs</a:t>
            </a:r>
          </a:p>
          <a:p>
            <a:pPr lvl="1" indent="-330200">
              <a:lnSpc>
                <a:spcPct val="100000"/>
              </a:lnSpc>
              <a:spcBef>
                <a:spcPts val="0"/>
              </a:spcBef>
              <a:buSzPts val="1600"/>
              <a:buChar char="●"/>
            </a:pPr>
            <a:endParaRPr lang="en-US" sz="1400" dirty="0">
              <a:latin typeface="+mn-lt"/>
              <a:cs typeface="Calibri Light" panose="020F0302020204030204" pitchFamily="34" charset="0"/>
            </a:endParaRPr>
          </a:p>
          <a:p>
            <a:pPr marL="457200" lvl="0" indent="-330200" algn="l" rtl="0">
              <a:lnSpc>
                <a:spcPct val="100000"/>
              </a:lnSpc>
              <a:spcBef>
                <a:spcPts val="0"/>
              </a:spcBef>
              <a:spcAft>
                <a:spcPts val="0"/>
              </a:spcAft>
              <a:buSzPts val="1600"/>
              <a:buChar char="●"/>
            </a:pPr>
            <a:r>
              <a:rPr lang="en-US" sz="1600" dirty="0">
                <a:latin typeface="+mn-lt"/>
                <a:cs typeface="Calibri Light" panose="020F0302020204030204" pitchFamily="34" charset="0"/>
              </a:rPr>
              <a:t>The committee considers all proposed changes</a:t>
            </a:r>
          </a:p>
          <a:p>
            <a:pPr marL="457200" lvl="0" indent="-330200" algn="l" rtl="0">
              <a:lnSpc>
                <a:spcPct val="100000"/>
              </a:lnSpc>
              <a:spcBef>
                <a:spcPts val="0"/>
              </a:spcBef>
              <a:spcAft>
                <a:spcPts val="0"/>
              </a:spcAft>
              <a:buSzPts val="1600"/>
              <a:buChar char="●"/>
            </a:pPr>
            <a:endParaRPr lang="en-US" sz="1600" dirty="0">
              <a:latin typeface="+mn-lt"/>
              <a:cs typeface="Calibri Light" panose="020F0302020204030204" pitchFamily="34" charset="0"/>
            </a:endParaRPr>
          </a:p>
          <a:p>
            <a:pPr marL="457200" lvl="0" indent="-330200" algn="l" rtl="0">
              <a:lnSpc>
                <a:spcPct val="100000"/>
              </a:lnSpc>
              <a:spcBef>
                <a:spcPts val="0"/>
              </a:spcBef>
              <a:spcAft>
                <a:spcPts val="0"/>
              </a:spcAft>
              <a:buSzPts val="1600"/>
              <a:buChar char="●"/>
            </a:pPr>
            <a:r>
              <a:rPr lang="en-US" sz="1600" dirty="0">
                <a:latin typeface="+mn-lt"/>
                <a:cs typeface="Calibri Light" panose="020F0302020204030204" pitchFamily="34" charset="0"/>
              </a:rPr>
              <a:t>Meets every Tuesday at 2:00 pm</a:t>
            </a:r>
          </a:p>
          <a:p>
            <a:pPr lvl="1" indent="-330200">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As needed</a:t>
            </a:r>
          </a:p>
          <a:p>
            <a:pPr lvl="1" indent="-330200">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No meeting on the Senate meeting days</a:t>
            </a:r>
          </a:p>
          <a:p>
            <a:pPr marL="457200" lvl="0" indent="-330200" algn="l" rtl="0">
              <a:lnSpc>
                <a:spcPct val="100000"/>
              </a:lnSpc>
              <a:spcBef>
                <a:spcPts val="0"/>
              </a:spcBef>
              <a:spcAft>
                <a:spcPts val="0"/>
              </a:spcAft>
              <a:buSzPts val="1600"/>
              <a:buChar char="●"/>
            </a:pPr>
            <a:endParaRPr lang="en-US" sz="1600" dirty="0">
              <a:latin typeface="+mn-lt"/>
              <a:cs typeface="Calibri Light" panose="020F0302020204030204" pitchFamily="34" charset="0"/>
            </a:endParaRPr>
          </a:p>
          <a:p>
            <a:pPr marL="457200" lvl="0" indent="-330200" algn="l" rtl="0">
              <a:lnSpc>
                <a:spcPct val="100000"/>
              </a:lnSpc>
              <a:spcBef>
                <a:spcPts val="0"/>
              </a:spcBef>
              <a:spcAft>
                <a:spcPts val="0"/>
              </a:spcAft>
              <a:buSzPts val="1600"/>
              <a:buChar char="●"/>
            </a:pPr>
            <a:r>
              <a:rPr lang="en-US" sz="1600" dirty="0">
                <a:latin typeface="+mn-lt"/>
                <a:cs typeface="Calibri Light" panose="020F0302020204030204" pitchFamily="34" charset="0"/>
              </a:rPr>
              <a:t>The department chair or a faculty representative from the department attends the meeting to answer questions on proposed changes.</a:t>
            </a:r>
          </a:p>
          <a:p>
            <a:pPr marL="457200" lvl="0" indent="-330200" algn="l" rtl="0">
              <a:lnSpc>
                <a:spcPct val="100000"/>
              </a:lnSpc>
              <a:spcBef>
                <a:spcPts val="0"/>
              </a:spcBef>
              <a:spcAft>
                <a:spcPts val="0"/>
              </a:spcAft>
              <a:buSzPts val="1600"/>
              <a:buChar char="●"/>
            </a:pPr>
            <a:endParaRPr lang="en-US" sz="1600" dirty="0">
              <a:latin typeface="+mn-lt"/>
              <a:cs typeface="Calibri Light" panose="020F0302020204030204" pitchFamily="34" charset="0"/>
            </a:endParaRPr>
          </a:p>
          <a:p>
            <a:pPr marL="457200" lvl="0" indent="-330200" algn="l" rtl="0">
              <a:lnSpc>
                <a:spcPct val="100000"/>
              </a:lnSpc>
              <a:spcBef>
                <a:spcPts val="0"/>
              </a:spcBef>
              <a:spcAft>
                <a:spcPts val="0"/>
              </a:spcAft>
              <a:buSzPts val="1600"/>
              <a:buChar char="●"/>
            </a:pPr>
            <a:r>
              <a:rPr lang="en-US" sz="1600" dirty="0">
                <a:latin typeface="+mn-lt"/>
                <a:cs typeface="Calibri Light" panose="020F0302020204030204" pitchFamily="34" charset="0"/>
              </a:rPr>
              <a:t>The committee members vote on changes, a simple majority to pass</a:t>
            </a:r>
          </a:p>
          <a:p>
            <a:pPr lvl="1" indent="-330200">
              <a:lnSpc>
                <a:spcPct val="100000"/>
              </a:lnSpc>
              <a:buSzPts val="1600"/>
              <a:buFont typeface="Wingdings" panose="05000000000000000000" pitchFamily="2" charset="2"/>
              <a:buChar char="§"/>
            </a:pPr>
            <a:endParaRPr lang="en-US" sz="1400" dirty="0">
              <a:latin typeface="+mn-lt"/>
              <a:cs typeface="Calibri Light" panose="020F0302020204030204" pitchFamily="34" charset="0"/>
            </a:endParaRPr>
          </a:p>
        </p:txBody>
      </p:sp>
      <p:pic>
        <p:nvPicPr>
          <p:cNvPr id="3" name="Picture 2" descr="A picture containing drawing&#10;&#10;Description automatically generated">
            <a:extLst>
              <a:ext uri="{FF2B5EF4-FFF2-40B4-BE49-F238E27FC236}">
                <a16:creationId xmlns:a16="http://schemas.microsoft.com/office/drawing/2014/main" id="{8576DA3D-E729-2C4D-B526-95B06049DECB}"/>
              </a:ext>
            </a:extLst>
          </p:cNvPr>
          <p:cNvPicPr>
            <a:picLocks noChangeAspect="1"/>
          </p:cNvPicPr>
          <p:nvPr/>
        </p:nvPicPr>
        <p:blipFill>
          <a:blip r:embed="rId3"/>
          <a:stretch>
            <a:fillRect/>
          </a:stretch>
        </p:blipFill>
        <p:spPr>
          <a:xfrm>
            <a:off x="7971263" y="4066025"/>
            <a:ext cx="1031488" cy="1031488"/>
          </a:xfrm>
          <a:prstGeom prst="rect">
            <a:avLst/>
          </a:prstGeom>
        </p:spPr>
      </p:pic>
    </p:spTree>
    <p:extLst>
      <p:ext uri="{BB962C8B-B14F-4D97-AF65-F5344CB8AC3E}">
        <p14:creationId xmlns:p14="http://schemas.microsoft.com/office/powerpoint/2010/main" val="4166761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243402"/>
            <a:ext cx="8520600" cy="831300"/>
          </a:xfrm>
          <a:prstGeom prst="rect">
            <a:avLst/>
          </a:prstGeom>
        </p:spPr>
        <p:txBody>
          <a:bodyPr spcFirstLastPara="1" wrap="square" lIns="91425" tIns="91425" rIns="91425" bIns="91425" anchor="b" anchorCtr="0">
            <a:noAutofit/>
          </a:bodyPr>
          <a:lstStyle/>
          <a:p>
            <a:pPr lvl="0"/>
            <a:r>
              <a:rPr lang="en-US" sz="2800" dirty="0">
                <a:solidFill>
                  <a:schemeClr val="accent5"/>
                </a:solidFill>
                <a:latin typeface="+mn-lt"/>
                <a:cs typeface="Calibri Light" panose="020F0302020204030204" pitchFamily="34" charset="0"/>
              </a:rPr>
              <a:t>Academic Senate</a:t>
            </a:r>
            <a:endParaRPr sz="3000" dirty="0">
              <a:solidFill>
                <a:schemeClr val="accent5"/>
              </a:solidFill>
              <a:latin typeface="Arial"/>
              <a:ea typeface="Arial"/>
              <a:cs typeface="Arial"/>
              <a:sym typeface="Arial"/>
            </a:endParaRPr>
          </a:p>
        </p:txBody>
      </p:sp>
      <p:sp>
        <p:nvSpPr>
          <p:cNvPr id="80" name="Google Shape;80;p15"/>
          <p:cNvSpPr txBox="1">
            <a:spLocks noGrp="1"/>
          </p:cNvSpPr>
          <p:nvPr>
            <p:ph type="body" idx="1"/>
          </p:nvPr>
        </p:nvSpPr>
        <p:spPr>
          <a:xfrm>
            <a:off x="242700" y="1077474"/>
            <a:ext cx="8520600" cy="3601617"/>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US" sz="1600" dirty="0">
                <a:latin typeface="+mn-lt"/>
                <a:cs typeface="Calibri Light" panose="020F0302020204030204" pitchFamily="34" charset="0"/>
              </a:rPr>
              <a:t>The Academic Senate must approve all curriculum changes</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Meets every second Tuesday of the month.</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The Senate </a:t>
            </a:r>
            <a:r>
              <a:rPr lang="en-US" sz="1400">
                <a:latin typeface="+mn-lt"/>
                <a:cs typeface="Calibri Light" panose="020F0302020204030204" pitchFamily="34" charset="0"/>
              </a:rPr>
              <a:t>requires two-weeks </a:t>
            </a:r>
            <a:r>
              <a:rPr lang="en-US" sz="1400" dirty="0">
                <a:latin typeface="+mn-lt"/>
                <a:cs typeface="Calibri Light" panose="020F0302020204030204" pitchFamily="34" charset="0"/>
              </a:rPr>
              <a:t>notice before it considers items from committees.</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The Curriculum Committee chair presents the Committee’s report and recommendations at the meetings</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A simple majority to pass</a:t>
            </a:r>
          </a:p>
          <a:p>
            <a:pPr indent="-330200">
              <a:lnSpc>
                <a:spcPct val="100000"/>
              </a:lnSpc>
              <a:buSzPts val="1600"/>
            </a:pPr>
            <a:endParaRPr lang="en-US" sz="1600" dirty="0">
              <a:latin typeface="+mn-lt"/>
              <a:cs typeface="Calibri Light" panose="020F0302020204030204" pitchFamily="34" charset="0"/>
            </a:endParaRPr>
          </a:p>
          <a:p>
            <a:pPr indent="-330200">
              <a:lnSpc>
                <a:spcPct val="100000"/>
              </a:lnSpc>
              <a:buSzPts val="1600"/>
            </a:pPr>
            <a:r>
              <a:rPr lang="en-US" sz="1600" dirty="0">
                <a:latin typeface="+mn-lt"/>
                <a:cs typeface="Calibri Light" panose="020F0302020204030204" pitchFamily="34" charset="0"/>
              </a:rPr>
              <a:t>Experimental Courses</a:t>
            </a:r>
          </a:p>
          <a:p>
            <a:pPr marL="801688" lvl="1" indent="-327025">
              <a:lnSpc>
                <a:spcPct val="100000"/>
              </a:lnSpc>
              <a:spcBef>
                <a:spcPts val="0"/>
              </a:spcBef>
              <a:buSzPts val="1600"/>
            </a:pPr>
            <a:r>
              <a:rPr lang="en-US" sz="1400" dirty="0">
                <a:latin typeface="+mn-lt"/>
                <a:cs typeface="Calibri Light" panose="020F0302020204030204" pitchFamily="34" charset="0"/>
              </a:rPr>
              <a:t>Only the Committee’s and the President’s approval is needed. </a:t>
            </a:r>
          </a:p>
          <a:p>
            <a:pPr marL="801688" lvl="1" indent="-327025">
              <a:lnSpc>
                <a:spcPct val="100000"/>
              </a:lnSpc>
              <a:spcBef>
                <a:spcPts val="0"/>
              </a:spcBef>
              <a:buSzPts val="1600"/>
            </a:pPr>
            <a:r>
              <a:rPr lang="en-US" sz="1400" dirty="0">
                <a:latin typeface="+mn-lt"/>
                <a:cs typeface="Calibri Light" panose="020F0302020204030204" pitchFamily="34" charset="0"/>
              </a:rPr>
              <a:t>The course can be taught only for two semesters.</a:t>
            </a:r>
          </a:p>
          <a:p>
            <a:pPr marL="801688" lvl="1" indent="-327025">
              <a:lnSpc>
                <a:spcPct val="100000"/>
              </a:lnSpc>
              <a:spcBef>
                <a:spcPts val="0"/>
              </a:spcBef>
              <a:buSzPts val="1600"/>
            </a:pPr>
            <a:r>
              <a:rPr lang="en-US" sz="1400" dirty="0">
                <a:latin typeface="+mn-lt"/>
                <a:cs typeface="Calibri Light" panose="020F0302020204030204" pitchFamily="34" charset="0"/>
              </a:rPr>
              <a:t>Used to “try out” possible new courses</a:t>
            </a:r>
          </a:p>
        </p:txBody>
      </p:sp>
      <p:pic>
        <p:nvPicPr>
          <p:cNvPr id="3" name="Picture 2" descr="A picture containing drawing&#10;&#10;Description automatically generated">
            <a:extLst>
              <a:ext uri="{FF2B5EF4-FFF2-40B4-BE49-F238E27FC236}">
                <a16:creationId xmlns:a16="http://schemas.microsoft.com/office/drawing/2014/main" id="{8576DA3D-E729-2C4D-B526-95B06049DECB}"/>
              </a:ext>
            </a:extLst>
          </p:cNvPr>
          <p:cNvPicPr>
            <a:picLocks noChangeAspect="1"/>
          </p:cNvPicPr>
          <p:nvPr/>
        </p:nvPicPr>
        <p:blipFill>
          <a:blip r:embed="rId3"/>
          <a:stretch>
            <a:fillRect/>
          </a:stretch>
        </p:blipFill>
        <p:spPr>
          <a:xfrm>
            <a:off x="7971263" y="4066025"/>
            <a:ext cx="1031488" cy="1031488"/>
          </a:xfrm>
          <a:prstGeom prst="rect">
            <a:avLst/>
          </a:prstGeom>
        </p:spPr>
      </p:pic>
    </p:spTree>
    <p:extLst>
      <p:ext uri="{BB962C8B-B14F-4D97-AF65-F5344CB8AC3E}">
        <p14:creationId xmlns:p14="http://schemas.microsoft.com/office/powerpoint/2010/main" val="58099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243402"/>
            <a:ext cx="8520600" cy="831300"/>
          </a:xfrm>
          <a:prstGeom prst="rect">
            <a:avLst/>
          </a:prstGeom>
        </p:spPr>
        <p:txBody>
          <a:bodyPr spcFirstLastPara="1" wrap="square" lIns="91425" tIns="91425" rIns="91425" bIns="91425" anchor="b" anchorCtr="0">
            <a:noAutofit/>
          </a:bodyPr>
          <a:lstStyle/>
          <a:p>
            <a:pPr lvl="0"/>
            <a:r>
              <a:rPr lang="en-US" sz="2800" dirty="0">
                <a:solidFill>
                  <a:schemeClr val="accent5"/>
                </a:solidFill>
                <a:latin typeface="+mn-lt"/>
                <a:ea typeface="Arial"/>
                <a:cs typeface="Calibri Light" panose="020F0302020204030204" pitchFamily="34" charset="0"/>
                <a:sym typeface="Arial"/>
              </a:rPr>
              <a:t>The CUNY Board</a:t>
            </a:r>
            <a:endParaRPr sz="3000" dirty="0">
              <a:solidFill>
                <a:schemeClr val="accent5"/>
              </a:solidFill>
              <a:latin typeface="Arial"/>
              <a:ea typeface="Arial"/>
              <a:cs typeface="Arial"/>
              <a:sym typeface="Arial"/>
            </a:endParaRPr>
          </a:p>
        </p:txBody>
      </p:sp>
      <p:sp>
        <p:nvSpPr>
          <p:cNvPr id="80" name="Google Shape;80;p15"/>
          <p:cNvSpPr txBox="1">
            <a:spLocks noGrp="1"/>
          </p:cNvSpPr>
          <p:nvPr>
            <p:ph type="body" idx="1"/>
          </p:nvPr>
        </p:nvSpPr>
        <p:spPr>
          <a:xfrm>
            <a:off x="242700" y="1077474"/>
            <a:ext cx="8520600" cy="3601617"/>
          </a:xfrm>
          <a:prstGeom prst="rect">
            <a:avLst/>
          </a:prstGeom>
        </p:spPr>
        <p:txBody>
          <a:bodyPr spcFirstLastPara="1" wrap="square" lIns="91425" tIns="91425" rIns="91425" bIns="91425" anchor="t" anchorCtr="0">
            <a:noAutofit/>
          </a:bodyPr>
          <a:lstStyle/>
          <a:p>
            <a:pPr marL="457200" lvl="0" indent="-330200" algn="l" rtl="0">
              <a:lnSpc>
                <a:spcPct val="100000"/>
              </a:lnSpc>
              <a:spcBef>
                <a:spcPts val="0"/>
              </a:spcBef>
              <a:spcAft>
                <a:spcPts val="0"/>
              </a:spcAft>
              <a:buSzPts val="1600"/>
              <a:buChar char="●"/>
            </a:pPr>
            <a:r>
              <a:rPr lang="en-US" sz="1600" dirty="0">
                <a:latin typeface="+mn-lt"/>
                <a:cs typeface="Calibri Light" panose="020F0302020204030204" pitchFamily="34" charset="0"/>
              </a:rPr>
              <a:t>The CUNY Board of Trustees</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The governing body for all of CUNY</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Must approve all curriculum changes for all colleges</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Meets six times per calendar year</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Two-month lead time for items to be considered</a:t>
            </a:r>
          </a:p>
          <a:p>
            <a:pPr marL="17463" indent="0">
              <a:lnSpc>
                <a:spcPct val="100000"/>
              </a:lnSpc>
              <a:buSzPts val="1600"/>
              <a:buNone/>
            </a:pPr>
            <a:endParaRPr lang="en-US" sz="1600" dirty="0">
              <a:latin typeface="+mn-lt"/>
              <a:cs typeface="Calibri Light" panose="020F0302020204030204" pitchFamily="34" charset="0"/>
            </a:endParaRPr>
          </a:p>
          <a:p>
            <a:pPr marL="457200" lvl="0" indent="-330200" algn="l" rtl="0">
              <a:lnSpc>
                <a:spcPct val="100000"/>
              </a:lnSpc>
              <a:spcBef>
                <a:spcPts val="0"/>
              </a:spcBef>
              <a:spcAft>
                <a:spcPts val="0"/>
              </a:spcAft>
              <a:buSzPts val="1600"/>
              <a:buChar char="●"/>
            </a:pPr>
            <a:r>
              <a:rPr lang="en-US" sz="1600" dirty="0">
                <a:latin typeface="+mn-lt"/>
                <a:cs typeface="Calibri Light" panose="020F0302020204030204" pitchFamily="34" charset="0"/>
              </a:rPr>
              <a:t>Curriculum changes are submitted to the Board in ”Academic Reports”</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Dean Pullin is responsible for reporting to the Board</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Once approved, the reports are publicly available at </a:t>
            </a:r>
            <a:r>
              <a:rPr lang="en-US" sz="1400" dirty="0">
                <a:latin typeface="+mn-lt"/>
                <a:cs typeface="Calibri Light" panose="020F0302020204030204" pitchFamily="34" charset="0"/>
                <a:hlinkClick r:id="rId3"/>
              </a:rPr>
              <a:t>this CUNY website</a:t>
            </a:r>
            <a:endParaRPr lang="en-US" sz="1400" dirty="0">
              <a:latin typeface="+mn-lt"/>
              <a:cs typeface="Calibri Light" panose="020F0302020204030204" pitchFamily="34" charset="0"/>
            </a:endParaRPr>
          </a:p>
          <a:p>
            <a:pPr marL="801688" lvl="0" indent="-327025" algn="l" rtl="0">
              <a:lnSpc>
                <a:spcPct val="100000"/>
              </a:lnSpc>
              <a:spcBef>
                <a:spcPts val="0"/>
              </a:spcBef>
              <a:spcAft>
                <a:spcPts val="0"/>
              </a:spcAft>
              <a:buSzPts val="1600"/>
              <a:buFont typeface="Courier New" panose="02070309020205020404" pitchFamily="49" charset="0"/>
              <a:buChar char="o"/>
            </a:pPr>
            <a:endParaRPr lang="en-US" dirty="0">
              <a:latin typeface="+mn-lt"/>
              <a:cs typeface="Calibri Light" panose="020F0302020204030204" pitchFamily="34" charset="0"/>
            </a:endParaRPr>
          </a:p>
          <a:p>
            <a:pPr lvl="0" indent="-330200">
              <a:lnSpc>
                <a:spcPct val="100000"/>
              </a:lnSpc>
              <a:buSzPts val="1600"/>
            </a:pPr>
            <a:endParaRPr lang="en-US" sz="1600" dirty="0">
              <a:latin typeface="+mn-lt"/>
              <a:cs typeface="Calibri Light" panose="020F0302020204030204" pitchFamily="34" charset="0"/>
            </a:endParaRPr>
          </a:p>
        </p:txBody>
      </p:sp>
      <p:pic>
        <p:nvPicPr>
          <p:cNvPr id="3" name="Picture 2" descr="A picture containing drawing&#10;&#10;Description automatically generated">
            <a:extLst>
              <a:ext uri="{FF2B5EF4-FFF2-40B4-BE49-F238E27FC236}">
                <a16:creationId xmlns:a16="http://schemas.microsoft.com/office/drawing/2014/main" id="{8576DA3D-E729-2C4D-B526-95B06049DECB}"/>
              </a:ext>
            </a:extLst>
          </p:cNvPr>
          <p:cNvPicPr>
            <a:picLocks noChangeAspect="1"/>
          </p:cNvPicPr>
          <p:nvPr/>
        </p:nvPicPr>
        <p:blipFill>
          <a:blip r:embed="rId4"/>
          <a:stretch>
            <a:fillRect/>
          </a:stretch>
        </p:blipFill>
        <p:spPr>
          <a:xfrm>
            <a:off x="7971263" y="4066025"/>
            <a:ext cx="1031488" cy="1031488"/>
          </a:xfrm>
          <a:prstGeom prst="rect">
            <a:avLst/>
          </a:prstGeom>
        </p:spPr>
      </p:pic>
    </p:spTree>
    <p:extLst>
      <p:ext uri="{BB962C8B-B14F-4D97-AF65-F5344CB8AC3E}">
        <p14:creationId xmlns:p14="http://schemas.microsoft.com/office/powerpoint/2010/main" val="2529341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00" y="243402"/>
            <a:ext cx="8520600" cy="831300"/>
          </a:xfrm>
          <a:prstGeom prst="rect">
            <a:avLst/>
          </a:prstGeom>
        </p:spPr>
        <p:txBody>
          <a:bodyPr spcFirstLastPara="1" wrap="square" lIns="91425" tIns="91425" rIns="91425" bIns="91425" anchor="b" anchorCtr="0">
            <a:noAutofit/>
          </a:bodyPr>
          <a:lstStyle/>
          <a:p>
            <a:pPr lvl="0"/>
            <a:r>
              <a:rPr lang="en-US" sz="2800" dirty="0">
                <a:solidFill>
                  <a:schemeClr val="accent5"/>
                </a:solidFill>
                <a:latin typeface="+mn-lt"/>
                <a:cs typeface="Calibri Light" panose="020F0302020204030204" pitchFamily="34" charset="0"/>
              </a:rPr>
              <a:t>NYSED</a:t>
            </a:r>
            <a:endParaRPr sz="3000" dirty="0">
              <a:solidFill>
                <a:schemeClr val="accent5"/>
              </a:solidFill>
              <a:latin typeface="Arial"/>
              <a:ea typeface="Arial"/>
              <a:cs typeface="Arial"/>
              <a:sym typeface="Arial"/>
            </a:endParaRPr>
          </a:p>
        </p:txBody>
      </p:sp>
      <p:sp>
        <p:nvSpPr>
          <p:cNvPr id="80" name="Google Shape;80;p15"/>
          <p:cNvSpPr txBox="1">
            <a:spLocks noGrp="1"/>
          </p:cNvSpPr>
          <p:nvPr>
            <p:ph type="body" idx="1"/>
          </p:nvPr>
        </p:nvSpPr>
        <p:spPr>
          <a:xfrm>
            <a:off x="242700" y="1077474"/>
            <a:ext cx="8520600" cy="3601617"/>
          </a:xfrm>
          <a:prstGeom prst="rect">
            <a:avLst/>
          </a:prstGeom>
        </p:spPr>
        <p:txBody>
          <a:bodyPr spcFirstLastPara="1" wrap="square" lIns="91425" tIns="91425" rIns="91425" bIns="91425" anchor="t" anchorCtr="0">
            <a:noAutofit/>
          </a:bodyPr>
          <a:lstStyle/>
          <a:p>
            <a:pPr indent="-330200">
              <a:lnSpc>
                <a:spcPct val="100000"/>
              </a:lnSpc>
              <a:buSzPts val="1600"/>
            </a:pPr>
            <a:r>
              <a:rPr lang="en-US" sz="1600" dirty="0">
                <a:latin typeface="+mn-lt"/>
                <a:cs typeface="Calibri Light" panose="020F0302020204030204" pitchFamily="34" charset="0"/>
              </a:rPr>
              <a:t>In some cases, the New York State Education Department (NYSED) must also approve changes to degree programs. </a:t>
            </a:r>
            <a:endParaRPr lang="en-US" sz="1400" dirty="0">
              <a:latin typeface="+mn-lt"/>
              <a:cs typeface="Calibri Light" panose="020F0302020204030204" pitchFamily="34" charset="0"/>
            </a:endParaRP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More than 1/3 of degree program required credits affected</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Adding or eliminating a concentration</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Change of degree type (A.A.S., A.S., A.A.)</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Program Title</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Mode of delivery</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rPr>
              <a:t>Total credits required</a:t>
            </a:r>
          </a:p>
          <a:p>
            <a:pPr marL="801688" lvl="1" indent="-327025">
              <a:lnSpc>
                <a:spcPct val="100000"/>
              </a:lnSpc>
              <a:spcBef>
                <a:spcPts val="0"/>
              </a:spcBef>
              <a:buSzPts val="1600"/>
              <a:buFont typeface="Courier New" panose="02070309020205020404" pitchFamily="49" charset="0"/>
              <a:buChar char="o"/>
            </a:pPr>
            <a:r>
              <a:rPr lang="en-US" sz="1400" dirty="0">
                <a:latin typeface="+mn-lt"/>
                <a:cs typeface="Calibri Light" panose="020F0302020204030204" pitchFamily="34" charset="0"/>
                <a:hlinkClick r:id="rId3"/>
              </a:rPr>
              <a:t>Full list</a:t>
            </a:r>
            <a:endParaRPr lang="en-US" sz="1400" dirty="0">
              <a:latin typeface="+mn-lt"/>
              <a:cs typeface="Calibri Light" panose="020F0302020204030204" pitchFamily="34" charset="0"/>
            </a:endParaRPr>
          </a:p>
          <a:p>
            <a:pPr marL="744538" lvl="1" indent="-327025">
              <a:lnSpc>
                <a:spcPct val="100000"/>
              </a:lnSpc>
              <a:spcBef>
                <a:spcPts val="0"/>
              </a:spcBef>
              <a:buSzPts val="1600"/>
              <a:buFont typeface="Courier New" panose="02070309020205020404" pitchFamily="49" charset="0"/>
              <a:buChar char="o"/>
            </a:pPr>
            <a:endParaRPr lang="en-US" sz="1400" dirty="0">
              <a:latin typeface="+mn-lt"/>
              <a:cs typeface="Calibri Light" panose="020F0302020204030204" pitchFamily="34" charset="0"/>
            </a:endParaRPr>
          </a:p>
          <a:p>
            <a:pPr marL="285750" indent="-285750">
              <a:lnSpc>
                <a:spcPct val="100000"/>
              </a:lnSpc>
              <a:buSzPts val="1600"/>
            </a:pPr>
            <a:r>
              <a:rPr lang="en-US" sz="1600" dirty="0">
                <a:latin typeface="+mn-lt"/>
                <a:cs typeface="Calibri Light" panose="020F0302020204030204" pitchFamily="34" charset="0"/>
              </a:rPr>
              <a:t>CUNY Office of Academic Affairs submits changes to NYSED</a:t>
            </a:r>
          </a:p>
          <a:p>
            <a:pPr marL="285750" indent="-285750">
              <a:lnSpc>
                <a:spcPct val="100000"/>
              </a:lnSpc>
              <a:buSzPts val="1600"/>
            </a:pPr>
            <a:endParaRPr lang="en-US" sz="1600" dirty="0">
              <a:latin typeface="+mn-lt"/>
              <a:cs typeface="Calibri Light" panose="020F0302020204030204" pitchFamily="34" charset="0"/>
            </a:endParaRPr>
          </a:p>
          <a:p>
            <a:pPr marL="285750" indent="-285750">
              <a:lnSpc>
                <a:spcPct val="100000"/>
              </a:lnSpc>
              <a:buSzPts val="1600"/>
            </a:pPr>
            <a:r>
              <a:rPr lang="en-US" sz="1600" u="sng" dirty="0">
                <a:latin typeface="+mn-lt"/>
                <a:cs typeface="Calibri Light" panose="020F0302020204030204" pitchFamily="34" charset="0"/>
              </a:rPr>
              <a:t>Approval can take months</a:t>
            </a:r>
          </a:p>
          <a:p>
            <a:pPr marL="0" indent="0">
              <a:lnSpc>
                <a:spcPct val="100000"/>
              </a:lnSpc>
              <a:buSzPts val="1600"/>
              <a:buNone/>
            </a:pPr>
            <a:endParaRPr lang="en-US" sz="1600" dirty="0">
              <a:latin typeface="+mn-lt"/>
              <a:cs typeface="Calibri Light" panose="020F0302020204030204" pitchFamily="34" charset="0"/>
            </a:endParaRPr>
          </a:p>
          <a:p>
            <a:pPr marL="457200" lvl="0" indent="-330200" algn="l" rtl="0">
              <a:lnSpc>
                <a:spcPct val="100000"/>
              </a:lnSpc>
              <a:spcBef>
                <a:spcPts val="0"/>
              </a:spcBef>
              <a:spcAft>
                <a:spcPts val="0"/>
              </a:spcAft>
              <a:buSzPts val="1600"/>
              <a:buChar char="●"/>
            </a:pPr>
            <a:endParaRPr lang="en-US" sz="1600" dirty="0">
              <a:latin typeface="+mn-lt"/>
              <a:cs typeface="Calibri Light" panose="020F0302020204030204" pitchFamily="34" charset="0"/>
            </a:endParaRPr>
          </a:p>
          <a:p>
            <a:pPr lvl="0" indent="-330200">
              <a:lnSpc>
                <a:spcPct val="100000"/>
              </a:lnSpc>
              <a:buSzPts val="1600"/>
            </a:pPr>
            <a:endParaRPr lang="en-US" sz="1600" dirty="0">
              <a:latin typeface="+mn-lt"/>
              <a:cs typeface="Calibri Light" panose="020F0302020204030204" pitchFamily="34" charset="0"/>
            </a:endParaRPr>
          </a:p>
        </p:txBody>
      </p:sp>
      <p:pic>
        <p:nvPicPr>
          <p:cNvPr id="3" name="Picture 2" descr="A picture containing drawing&#10;&#10;Description automatically generated">
            <a:extLst>
              <a:ext uri="{FF2B5EF4-FFF2-40B4-BE49-F238E27FC236}">
                <a16:creationId xmlns:a16="http://schemas.microsoft.com/office/drawing/2014/main" id="{8576DA3D-E729-2C4D-B526-95B06049DECB}"/>
              </a:ext>
            </a:extLst>
          </p:cNvPr>
          <p:cNvPicPr>
            <a:picLocks noChangeAspect="1"/>
          </p:cNvPicPr>
          <p:nvPr/>
        </p:nvPicPr>
        <p:blipFill>
          <a:blip r:embed="rId4"/>
          <a:stretch>
            <a:fillRect/>
          </a:stretch>
        </p:blipFill>
        <p:spPr>
          <a:xfrm>
            <a:off x="7971263" y="4066025"/>
            <a:ext cx="1031488" cy="1031488"/>
          </a:xfrm>
          <a:prstGeom prst="rect">
            <a:avLst/>
          </a:prstGeom>
        </p:spPr>
      </p:pic>
    </p:spTree>
    <p:extLst>
      <p:ext uri="{BB962C8B-B14F-4D97-AF65-F5344CB8AC3E}">
        <p14:creationId xmlns:p14="http://schemas.microsoft.com/office/powerpoint/2010/main" val="12209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uxe">
  <a:themeElements>
    <a:clrScheme name="QCC">
      <a:dk1>
        <a:srgbClr val="00306E"/>
      </a:dk1>
      <a:lt1>
        <a:srgbClr val="FFFFFF"/>
      </a:lt1>
      <a:dk2>
        <a:srgbClr val="B7B7B7"/>
      </a:dk2>
      <a:lt2>
        <a:srgbClr val="B14D12"/>
      </a:lt2>
      <a:accent1>
        <a:srgbClr val="FF2619"/>
      </a:accent1>
      <a:accent2>
        <a:srgbClr val="B38200"/>
      </a:accent2>
      <a:accent3>
        <a:srgbClr val="B14D12"/>
      </a:accent3>
      <a:accent4>
        <a:srgbClr val="78909C"/>
      </a:accent4>
      <a:accent5>
        <a:srgbClr val="009FE3"/>
      </a:accent5>
      <a:accent6>
        <a:srgbClr val="FF2619"/>
      </a:accent6>
      <a:hlink>
        <a:srgbClr val="009FE3"/>
      </a:hlink>
      <a:folHlink>
        <a:srgbClr val="FF26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TotalTime>
  <Words>1268</Words>
  <Application>Microsoft Macintosh PowerPoint</Application>
  <PresentationFormat>On-screen Show (16:9)</PresentationFormat>
  <Paragraphs>250</Paragraphs>
  <Slides>18</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Open Sans</vt:lpstr>
      <vt:lpstr>Economica</vt:lpstr>
      <vt:lpstr>Wingdings</vt:lpstr>
      <vt:lpstr>Courier New</vt:lpstr>
      <vt:lpstr>Arial</vt:lpstr>
      <vt:lpstr>Cambria</vt:lpstr>
      <vt:lpstr>Luxe</vt:lpstr>
      <vt:lpstr>The Curriculum Change Process:  Updates for 2024-25    Michael Pullin, Dean for Academic Initiatives Vazgen Shekoyan, Associate Professor of Physics Ingrid Jaramillo Estrella, Enrollment Registrar Manager</vt:lpstr>
      <vt:lpstr>Agenda</vt:lpstr>
      <vt:lpstr>Curriculum Change - Overview</vt:lpstr>
      <vt:lpstr>Overview</vt:lpstr>
      <vt:lpstr>Academic Department</vt:lpstr>
      <vt:lpstr>Curriculum Committee</vt:lpstr>
      <vt:lpstr>Academic Senate</vt:lpstr>
      <vt:lpstr>The CUNY Board</vt:lpstr>
      <vt:lpstr>NYSED</vt:lpstr>
      <vt:lpstr>CUNYfirst and Degree Works</vt:lpstr>
      <vt:lpstr>CUNYfirst and Degree Works</vt:lpstr>
      <vt:lpstr>Catalog</vt:lpstr>
      <vt:lpstr>Timeline for 2024-25</vt:lpstr>
      <vt:lpstr>PowerPoint Presentation</vt:lpstr>
      <vt:lpstr>Coursedog</vt:lpstr>
      <vt:lpstr>Summary</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Discovery Information Session</dc:title>
  <cp:lastModifiedBy>Michael Pullin</cp:lastModifiedBy>
  <cp:revision>41</cp:revision>
  <dcterms:modified xsi:type="dcterms:W3CDTF">2024-09-20T14:55:40Z</dcterms:modified>
</cp:coreProperties>
</file>