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5"/>
  </p:notesMasterIdLst>
  <p:sldIdLst>
    <p:sldId id="256" r:id="rId3"/>
    <p:sldId id="280" r:id="rId4"/>
    <p:sldId id="281" r:id="rId5"/>
    <p:sldId id="258" r:id="rId6"/>
    <p:sldId id="269" r:id="rId7"/>
    <p:sldId id="265" r:id="rId8"/>
    <p:sldId id="266" r:id="rId9"/>
    <p:sldId id="267" r:id="rId10"/>
    <p:sldId id="268" r:id="rId11"/>
    <p:sldId id="259" r:id="rId12"/>
    <p:sldId id="279" r:id="rId13"/>
    <p:sldId id="272" r:id="rId14"/>
    <p:sldId id="271" r:id="rId15"/>
    <p:sldId id="270" r:id="rId16"/>
    <p:sldId id="257" r:id="rId17"/>
    <p:sldId id="260" r:id="rId18"/>
    <p:sldId id="278" r:id="rId19"/>
    <p:sldId id="277" r:id="rId20"/>
    <p:sldId id="276" r:id="rId21"/>
    <p:sldId id="275" r:id="rId22"/>
    <p:sldId id="274" r:id="rId23"/>
    <p:sldId id="273" r:id="rId24"/>
    <p:sldId id="282" r:id="rId25"/>
    <p:sldId id="284" r:id="rId26"/>
    <p:sldId id="283" r:id="rId27"/>
    <p:sldId id="285" r:id="rId28"/>
    <p:sldId id="298" r:id="rId29"/>
    <p:sldId id="297" r:id="rId30"/>
    <p:sldId id="296" r:id="rId31"/>
    <p:sldId id="295" r:id="rId32"/>
    <p:sldId id="288" r:id="rId33"/>
    <p:sldId id="294" r:id="rId34"/>
    <p:sldId id="293" r:id="rId35"/>
    <p:sldId id="292" r:id="rId36"/>
    <p:sldId id="290" r:id="rId37"/>
    <p:sldId id="289" r:id="rId38"/>
    <p:sldId id="263" r:id="rId39"/>
    <p:sldId id="264" r:id="rId40"/>
    <p:sldId id="305" r:id="rId41"/>
    <p:sldId id="306" r:id="rId42"/>
    <p:sldId id="307" r:id="rId43"/>
    <p:sldId id="299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524C5-CCCA-418C-B409-E87945A2B48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8A650-CD4F-460D-97DC-9EE76DFE9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43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0278-684F-4B9B-8B2B-232DF0E2105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A85-8FC2-4ADC-B854-9F886418B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0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0278-684F-4B9B-8B2B-232DF0E2105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A85-8FC2-4ADC-B854-9F886418B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1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0278-684F-4B9B-8B2B-232DF0E2105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A85-8FC2-4ADC-B854-9F886418B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89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C0013-A926-44AC-81CD-2B96EF4F0C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57124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CD7DD-3822-4103-9660-70639C64E0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78293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C9A9A-88A6-473B-8799-761F1BD55B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174050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DB4C-DF60-4578-B489-175AD8586D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067549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75DAB-222B-4F07-B790-74B6AA40D7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45410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2F8B-E60B-4F4D-B43D-393BF3A644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60999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DC3F8-B4C6-42B1-AD65-9AE0811321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502370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51869-4784-425F-85C0-1566C85643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883825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0278-684F-4B9B-8B2B-232DF0E2105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A85-8FC2-4ADC-B854-9F886418B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577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440BE-8FCE-437C-AAD2-5BC76117CB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9621103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D5125-8B06-4375-B395-B94BCAA8D9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29139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7684C-BA0A-42BF-BCAD-885F588903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40650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0278-684F-4B9B-8B2B-232DF0E2105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A85-8FC2-4ADC-B854-9F886418B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4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0278-684F-4B9B-8B2B-232DF0E2105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A85-8FC2-4ADC-B854-9F886418B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8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0278-684F-4B9B-8B2B-232DF0E2105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A85-8FC2-4ADC-B854-9F886418B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71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0278-684F-4B9B-8B2B-232DF0E2105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A85-8FC2-4ADC-B854-9F886418B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2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0278-684F-4B9B-8B2B-232DF0E2105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A85-8FC2-4ADC-B854-9F886418B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36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0278-684F-4B9B-8B2B-232DF0E2105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A85-8FC2-4ADC-B854-9F886418B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6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0278-684F-4B9B-8B2B-232DF0E2105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AAA85-8FC2-4ADC-B854-9F886418B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7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60278-684F-4B9B-8B2B-232DF0E2105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AAA85-8FC2-4ADC-B854-9F886418B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2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D6B2C13-D881-46E2-8E2D-FF8D53359A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04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richness of models of </a:t>
            </a:r>
            <a:r>
              <a:rPr lang="en-US" dirty="0" err="1" smtClean="0"/>
              <a:t>Peano</a:t>
            </a:r>
            <a:r>
              <a:rPr lang="en-US" dirty="0" smtClean="0"/>
              <a:t> Arithmetic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Erez Shochat</a:t>
            </a:r>
          </a:p>
          <a:p>
            <a:r>
              <a:rPr lang="en-US" dirty="0" smtClean="0"/>
              <a:t>St. Francis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17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of </a:t>
            </a:r>
            <a:r>
              <a:rPr lang="en-US" dirty="0" err="1" smtClean="0"/>
              <a:t>Peano</a:t>
            </a:r>
            <a:r>
              <a:rPr lang="en-US" dirty="0" smtClean="0"/>
              <a:t>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384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of </a:t>
            </a:r>
            <a:r>
              <a:rPr lang="en-US" dirty="0" err="1" smtClean="0"/>
              <a:t>Peano</a:t>
            </a:r>
            <a:r>
              <a:rPr lang="en-US" dirty="0" smtClean="0"/>
              <a:t>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mathematical structure that satisfies the axioms of PA is a model of PA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126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of </a:t>
            </a:r>
            <a:r>
              <a:rPr lang="en-US" dirty="0" err="1" smtClean="0"/>
              <a:t>Peano</a:t>
            </a:r>
            <a:r>
              <a:rPr lang="en-US" dirty="0" smtClean="0"/>
              <a:t>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mathematical structure that satisfies the axioms of PA is a model of PA.</a:t>
            </a:r>
          </a:p>
          <a:p>
            <a:r>
              <a:rPr lang="en-US" dirty="0" smtClean="0"/>
              <a:t>The set of natural numbers, N, is a model of PA. (In particular, </a:t>
            </a:r>
            <a:r>
              <a:rPr lang="en-US" dirty="0" err="1" smtClean="0"/>
              <a:t>Th</a:t>
            </a:r>
            <a:r>
              <a:rPr lang="en-US" dirty="0" smtClean="0"/>
              <a:t>(N) extends PA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79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of </a:t>
            </a:r>
            <a:r>
              <a:rPr lang="en-US" dirty="0" err="1" smtClean="0"/>
              <a:t>Peano</a:t>
            </a:r>
            <a:r>
              <a:rPr lang="en-US" dirty="0" smtClean="0"/>
              <a:t>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mathematical structure that satisfies the axioms of PA is a model of PA.</a:t>
            </a:r>
          </a:p>
          <a:p>
            <a:r>
              <a:rPr lang="en-US" dirty="0" smtClean="0"/>
              <a:t>The set of natural numbers, N, is a model of PA. (In particular, </a:t>
            </a:r>
            <a:r>
              <a:rPr lang="en-US" dirty="0" err="1" smtClean="0"/>
              <a:t>Th</a:t>
            </a:r>
            <a:r>
              <a:rPr lang="en-US" dirty="0" smtClean="0"/>
              <a:t>(N) extends PA)</a:t>
            </a:r>
          </a:p>
          <a:p>
            <a:r>
              <a:rPr lang="en-US" dirty="0" smtClean="0"/>
              <a:t>Are there other structures (not isomorphic to N) which satisfy the axioms of PA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142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of </a:t>
            </a:r>
            <a:r>
              <a:rPr lang="en-US" dirty="0" err="1" smtClean="0"/>
              <a:t>Peano</a:t>
            </a:r>
            <a:r>
              <a:rPr lang="en-US" dirty="0" smtClean="0"/>
              <a:t>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mathematical structure that satisfies the axioms of PA is a model of PA.</a:t>
            </a:r>
          </a:p>
          <a:p>
            <a:r>
              <a:rPr lang="en-US" dirty="0" smtClean="0"/>
              <a:t>The set of natural numbers, N, is a model of PA. (In particular, </a:t>
            </a:r>
            <a:r>
              <a:rPr lang="en-US" dirty="0" err="1" smtClean="0"/>
              <a:t>Th</a:t>
            </a:r>
            <a:r>
              <a:rPr lang="en-US" dirty="0" smtClean="0"/>
              <a:t>(N) extends PA)</a:t>
            </a:r>
          </a:p>
          <a:p>
            <a:r>
              <a:rPr lang="en-US" dirty="0" smtClean="0"/>
              <a:t>Are there other structures (not isomorphic to N) which satisfy the axioms of PA?</a:t>
            </a:r>
          </a:p>
          <a:p>
            <a:r>
              <a:rPr lang="en-US" dirty="0" smtClean="0"/>
              <a:t>Answer: Yes. Infinitely many!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64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Compactness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very famous </a:t>
            </a:r>
            <a:r>
              <a:rPr lang="en-US" dirty="0" smtClean="0"/>
              <a:t>theorem </a:t>
            </a:r>
            <a:r>
              <a:rPr lang="en-US" dirty="0" smtClean="0"/>
              <a:t>in the field of model theory is the compactness theorem which says:</a:t>
            </a:r>
          </a:p>
          <a:p>
            <a:pPr marL="0" indent="0">
              <a:buNone/>
            </a:pPr>
            <a:r>
              <a:rPr lang="en-US" b="1" dirty="0" smtClean="0"/>
              <a:t>If </a:t>
            </a:r>
            <a:r>
              <a:rPr lang="en-US" b="1" dirty="0" smtClean="0"/>
              <a:t>a theory is finitely realizable, then it is realizable, that is, it has a model.</a:t>
            </a:r>
          </a:p>
        </p:txBody>
      </p:sp>
    </p:spTree>
    <p:extLst>
      <p:ext uri="{BB962C8B-B14F-4D97-AF65-F5344CB8AC3E}">
        <p14:creationId xmlns:p14="http://schemas.microsoft.com/office/powerpoint/2010/main" val="258488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Non-Standard Models of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6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Non-Standard Models of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theory: PA U {c &gt; n: n is a natural number</a:t>
            </a: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92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Non-Standard Models of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theory: PA U {c &gt; n: n is a natural number}</a:t>
            </a:r>
          </a:p>
          <a:p>
            <a:r>
              <a:rPr lang="en-US" dirty="0"/>
              <a:t>This theory is finitely realizable by 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15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Non-Standard Models of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theory: PA U {c &gt; n: n is a natural number}</a:t>
            </a:r>
          </a:p>
          <a:p>
            <a:r>
              <a:rPr lang="en-US" dirty="0"/>
              <a:t>This theory is finitely realizable by N.</a:t>
            </a:r>
          </a:p>
          <a:p>
            <a:r>
              <a:rPr lang="en-US" dirty="0"/>
              <a:t>Therefore, by the compactness theorem, it is realizable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64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2549"/>
          </a:xfrm>
        </p:spPr>
        <p:txBody>
          <a:bodyPr/>
          <a:lstStyle/>
          <a:p>
            <a:r>
              <a:rPr lang="en-US" dirty="0" smtClean="0"/>
              <a:t>Axioms of </a:t>
            </a:r>
            <a:r>
              <a:rPr lang="en-US" dirty="0" err="1" smtClean="0"/>
              <a:t>Peano</a:t>
            </a:r>
            <a:r>
              <a:rPr lang="en-US" dirty="0" smtClean="0"/>
              <a:t>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7674"/>
            <a:ext cx="10515600" cy="54679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86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Non-Standard Models of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theory: PA U {c &gt; n: n is a natural number}</a:t>
            </a:r>
          </a:p>
          <a:p>
            <a:r>
              <a:rPr lang="en-US" dirty="0"/>
              <a:t>This theory is finitely realizable by N.</a:t>
            </a:r>
          </a:p>
          <a:p>
            <a:r>
              <a:rPr lang="en-US" dirty="0"/>
              <a:t>Therefore, by the compactness theorem, it is realizable.</a:t>
            </a:r>
          </a:p>
          <a:p>
            <a:r>
              <a:rPr lang="en-US" dirty="0" smtClean="0"/>
              <a:t>But every structure realizing it, must be a model of PA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659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Non-Standard Models of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theory: PA U {c &gt; n: n is a natural number}</a:t>
            </a:r>
          </a:p>
          <a:p>
            <a:r>
              <a:rPr lang="en-US" dirty="0"/>
              <a:t>This theory is finitely realizable by N.</a:t>
            </a:r>
          </a:p>
          <a:p>
            <a:r>
              <a:rPr lang="en-US" dirty="0"/>
              <a:t>Therefore, by the compactness theorem, it is realizable.</a:t>
            </a:r>
          </a:p>
          <a:p>
            <a:r>
              <a:rPr lang="en-US" dirty="0" smtClean="0"/>
              <a:t>But every structure realizing it, must be a model of PA.</a:t>
            </a:r>
          </a:p>
          <a:p>
            <a:r>
              <a:rPr lang="en-US" dirty="0" smtClean="0"/>
              <a:t>On the other hand, any structure which realizes this, must have a number, c, which is greater than any natural number, hence this structure must have non-standard numbers. </a:t>
            </a:r>
          </a:p>
        </p:txBody>
      </p:sp>
    </p:spTree>
    <p:extLst>
      <p:ext uri="{BB962C8B-B14F-4D97-AF65-F5344CB8AC3E}">
        <p14:creationId xmlns:p14="http://schemas.microsoft.com/office/powerpoint/2010/main" val="12420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Non-Standard Models of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theory: PA U {c &gt; n: n is a natural number}</a:t>
            </a:r>
          </a:p>
          <a:p>
            <a:r>
              <a:rPr lang="en-US" dirty="0"/>
              <a:t>This theory is finitely realizable by N.</a:t>
            </a:r>
          </a:p>
          <a:p>
            <a:r>
              <a:rPr lang="en-US" dirty="0"/>
              <a:t>Therefore, by the compactness theorem, it is realizable.</a:t>
            </a:r>
          </a:p>
          <a:p>
            <a:r>
              <a:rPr lang="en-US" dirty="0" smtClean="0"/>
              <a:t>But every structure realizing it, must be a model of PA.</a:t>
            </a:r>
          </a:p>
          <a:p>
            <a:r>
              <a:rPr lang="en-US" dirty="0" smtClean="0"/>
              <a:t>On the other hand, any structure which realizes this, must have a number, c, which is greater than any natural number, hence this structure must have non-standard numbers. </a:t>
            </a:r>
          </a:p>
          <a:p>
            <a:r>
              <a:rPr lang="en-US" dirty="0" smtClean="0"/>
              <a:t>This shows that any theory extending PA has non-standard models, in particular, </a:t>
            </a:r>
            <a:r>
              <a:rPr lang="en-US" dirty="0" err="1" smtClean="0"/>
              <a:t>Th</a:t>
            </a:r>
            <a:r>
              <a:rPr lang="en-US" dirty="0" smtClean="0"/>
              <a:t>(N) (True Arithmetic).</a:t>
            </a:r>
          </a:p>
        </p:txBody>
      </p:sp>
    </p:spTree>
    <p:extLst>
      <p:ext uri="{BB962C8B-B14F-4D97-AF65-F5344CB8AC3E}">
        <p14:creationId xmlns:p14="http://schemas.microsoft.com/office/powerpoint/2010/main" val="95280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Gödel </a:t>
            </a:r>
            <a:r>
              <a:rPr lang="en-US" dirty="0" smtClean="0"/>
              <a:t>Incompleteness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303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u="sng" dirty="0" smtClean="0"/>
              <a:t>Gödel </a:t>
            </a:r>
            <a:r>
              <a:rPr lang="en-US" u="sng" dirty="0" smtClean="0"/>
              <a:t>Incompleteness </a:t>
            </a:r>
            <a:r>
              <a:rPr lang="en-US" u="sng" dirty="0" smtClean="0"/>
              <a:t>Theorem</a:t>
            </a:r>
            <a:r>
              <a:rPr lang="en-US" dirty="0" smtClean="0"/>
              <a:t> shows </a:t>
            </a:r>
            <a:r>
              <a:rPr lang="en-US" dirty="0" smtClean="0"/>
              <a:t>that any recursive theory in a finite language extending PA, has true sentences (statements) which cannot be proven in PA.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41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Gödel </a:t>
            </a:r>
            <a:r>
              <a:rPr lang="en-US" dirty="0" smtClean="0"/>
              <a:t>Incompleteness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303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u="sng" dirty="0" smtClean="0"/>
              <a:t>Gödel </a:t>
            </a:r>
            <a:r>
              <a:rPr lang="en-US" u="sng" dirty="0" smtClean="0"/>
              <a:t>Incompleteness </a:t>
            </a:r>
            <a:r>
              <a:rPr lang="en-US" u="sng" dirty="0" smtClean="0"/>
              <a:t>Theorem</a:t>
            </a:r>
            <a:r>
              <a:rPr lang="en-US" dirty="0" smtClean="0"/>
              <a:t> shows </a:t>
            </a:r>
            <a:r>
              <a:rPr lang="en-US" dirty="0" smtClean="0"/>
              <a:t>that any recursive theory in a finite language extending PA, has true sentences (statements) which cannot be proven in PA.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famous result called the </a:t>
            </a:r>
            <a:r>
              <a:rPr lang="en-US" u="sng" dirty="0" smtClean="0"/>
              <a:t>completeness theorem</a:t>
            </a:r>
            <a:r>
              <a:rPr lang="en-US" dirty="0" smtClean="0"/>
              <a:t> </a:t>
            </a:r>
            <a:r>
              <a:rPr lang="en-US" dirty="0" smtClean="0"/>
              <a:t>(also by Gödel) implies </a:t>
            </a:r>
            <a:r>
              <a:rPr lang="en-US" dirty="0" smtClean="0"/>
              <a:t>that if a theory is consistent (no contradictions), it has a model. </a:t>
            </a:r>
          </a:p>
        </p:txBody>
      </p:sp>
    </p:spTree>
    <p:extLst>
      <p:ext uri="{BB962C8B-B14F-4D97-AF65-F5344CB8AC3E}">
        <p14:creationId xmlns:p14="http://schemas.microsoft.com/office/powerpoint/2010/main" val="144907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Gödel </a:t>
            </a:r>
            <a:r>
              <a:rPr lang="en-US" dirty="0" smtClean="0"/>
              <a:t>Incompleteness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303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u="sng" dirty="0" smtClean="0"/>
              <a:t>Gödel </a:t>
            </a:r>
            <a:r>
              <a:rPr lang="en-US" u="sng" dirty="0" smtClean="0"/>
              <a:t>Incompleteness </a:t>
            </a:r>
            <a:r>
              <a:rPr lang="en-US" u="sng" dirty="0" smtClean="0"/>
              <a:t>Theorem</a:t>
            </a:r>
            <a:r>
              <a:rPr lang="en-US" dirty="0" smtClean="0"/>
              <a:t> shows </a:t>
            </a:r>
            <a:r>
              <a:rPr lang="en-US" dirty="0" smtClean="0"/>
              <a:t>that any recursive theory in a finite language extending PA, has true sentences (statements) which cannot be proven in PA.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famous result called the </a:t>
            </a:r>
            <a:r>
              <a:rPr lang="en-US" u="sng" dirty="0" smtClean="0"/>
              <a:t>completeness theorem</a:t>
            </a:r>
            <a:r>
              <a:rPr lang="en-US" dirty="0" smtClean="0"/>
              <a:t> </a:t>
            </a:r>
            <a:r>
              <a:rPr lang="en-US" dirty="0" smtClean="0"/>
              <a:t>(also by Gödel) implies </a:t>
            </a:r>
            <a:r>
              <a:rPr lang="en-US" dirty="0" smtClean="0"/>
              <a:t>that if a theory is consistent (no contradictions), it has a model. </a:t>
            </a:r>
          </a:p>
          <a:p>
            <a:r>
              <a:rPr lang="en-US" dirty="0" smtClean="0"/>
              <a:t>But if we take a statement p which cannot be proven in PA, we get two consistent theories: PA U {p}, and PA U {~p}, both extending PA and by the completeness theorem, each has a model. So we get two models of PA which are not isomorphic, since they satisfy different theories with different </a:t>
            </a:r>
            <a:r>
              <a:rPr lang="en-US" dirty="0" smtClean="0"/>
              <a:t>statements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86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Continuum </a:t>
            </a:r>
            <a:r>
              <a:rPr lang="en-US" dirty="0" smtClean="0"/>
              <a:t>Many Countable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56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Continuum </a:t>
            </a:r>
            <a:r>
              <a:rPr lang="en-US" dirty="0" smtClean="0"/>
              <a:t>Many Countable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now construct a binary tree of countable length of formulas which imply </a:t>
            </a:r>
            <a:r>
              <a:rPr lang="en-US" dirty="0" smtClean="0"/>
              <a:t>continuum </a:t>
            </a:r>
            <a:r>
              <a:rPr lang="en-US" dirty="0" smtClean="0"/>
              <a:t>(</a:t>
            </a:r>
            <a:r>
              <a:rPr lang="en-US" dirty="0" smtClean="0"/>
              <a:t>2^</a:t>
            </a:r>
            <a:r>
              <a:rPr lang="he-IL" dirty="0" smtClean="0"/>
              <a:t>ﬡ</a:t>
            </a:r>
            <a:r>
              <a:rPr lang="en-US" baseline="-25000" dirty="0" smtClean="0"/>
              <a:t>0</a:t>
            </a:r>
            <a:r>
              <a:rPr lang="en-US" dirty="0" smtClean="0"/>
              <a:t>) </a:t>
            </a:r>
            <a:r>
              <a:rPr lang="en-US" dirty="0" smtClean="0"/>
              <a:t>many consistent theories.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29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Continuum </a:t>
            </a:r>
            <a:r>
              <a:rPr lang="en-US" dirty="0" smtClean="0"/>
              <a:t>Many Countable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now construct a binary tree of countable length of formulas which imply </a:t>
            </a:r>
            <a:r>
              <a:rPr lang="en-US" dirty="0" smtClean="0"/>
              <a:t>continuum </a:t>
            </a:r>
            <a:r>
              <a:rPr lang="en-US" dirty="0" smtClean="0"/>
              <a:t>(</a:t>
            </a:r>
            <a:r>
              <a:rPr lang="en-US" dirty="0" smtClean="0"/>
              <a:t>2^</a:t>
            </a:r>
            <a:r>
              <a:rPr lang="he-IL" dirty="0" smtClean="0"/>
              <a:t>ﬡ</a:t>
            </a:r>
            <a:r>
              <a:rPr lang="en-US" baseline="-25000" dirty="0" smtClean="0"/>
              <a:t>0</a:t>
            </a:r>
            <a:r>
              <a:rPr lang="en-US" dirty="0" smtClean="0"/>
              <a:t>) </a:t>
            </a:r>
            <a:r>
              <a:rPr lang="en-US" dirty="0" smtClean="0"/>
              <a:t>many consistent theories.</a:t>
            </a:r>
          </a:p>
          <a:p>
            <a:r>
              <a:rPr lang="en-US" dirty="0" smtClean="0"/>
              <a:t>Every such theory has a countable model (Downward </a:t>
            </a:r>
            <a:r>
              <a:rPr lang="en-US" dirty="0" err="1" smtClean="0"/>
              <a:t>Skolem-Lowenheim</a:t>
            </a:r>
            <a:r>
              <a:rPr lang="en-US" dirty="0" smtClean="0"/>
              <a:t> Theorem)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34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Continuum </a:t>
            </a:r>
            <a:r>
              <a:rPr lang="en-US" dirty="0" smtClean="0"/>
              <a:t>Many Countable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now construct a binary tree of countable length of formulas which imply </a:t>
            </a:r>
            <a:r>
              <a:rPr lang="en-US" dirty="0" smtClean="0"/>
              <a:t>continuum </a:t>
            </a:r>
            <a:r>
              <a:rPr lang="en-US" dirty="0" smtClean="0"/>
              <a:t>(</a:t>
            </a:r>
            <a:r>
              <a:rPr lang="en-US" dirty="0" smtClean="0"/>
              <a:t>2^</a:t>
            </a:r>
            <a:r>
              <a:rPr lang="he-IL" dirty="0" smtClean="0"/>
              <a:t>ﬡ</a:t>
            </a:r>
            <a:r>
              <a:rPr lang="en-US" baseline="-25000" dirty="0" smtClean="0"/>
              <a:t>0</a:t>
            </a:r>
            <a:r>
              <a:rPr lang="en-US" dirty="0" smtClean="0"/>
              <a:t>) </a:t>
            </a:r>
            <a:r>
              <a:rPr lang="en-US" dirty="0" smtClean="0"/>
              <a:t>many consistent theories.</a:t>
            </a:r>
          </a:p>
          <a:p>
            <a:r>
              <a:rPr lang="en-US" dirty="0" smtClean="0"/>
              <a:t>Every such theory has a countable model (Downward </a:t>
            </a:r>
            <a:r>
              <a:rPr lang="en-US" dirty="0" err="1" smtClean="0"/>
              <a:t>Skolem-Lowenheim</a:t>
            </a:r>
            <a:r>
              <a:rPr lang="en-US" dirty="0" smtClean="0"/>
              <a:t> Theorem) </a:t>
            </a:r>
          </a:p>
          <a:p>
            <a:r>
              <a:rPr lang="en-US" dirty="0" smtClean="0"/>
              <a:t>Therefore, each of the uncountably many theories then, has a countable non-standard model.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3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2549"/>
          </a:xfrm>
        </p:spPr>
        <p:txBody>
          <a:bodyPr/>
          <a:lstStyle/>
          <a:p>
            <a:r>
              <a:rPr lang="en-US" dirty="0" smtClean="0"/>
              <a:t>Axioms of </a:t>
            </a:r>
            <a:r>
              <a:rPr lang="en-US" dirty="0" err="1" smtClean="0"/>
              <a:t>Peano</a:t>
            </a:r>
            <a:r>
              <a:rPr lang="en-US" dirty="0" smtClean="0"/>
              <a:t>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7674"/>
            <a:ext cx="10515600" cy="5467926"/>
          </a:xfrm>
        </p:spPr>
        <p:txBody>
          <a:bodyPr>
            <a:normAutofit/>
          </a:bodyPr>
          <a:lstStyle/>
          <a:p>
            <a:r>
              <a:rPr lang="en-US" dirty="0" smtClean="0"/>
              <a:t>Logical symbols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126308"/>
              </p:ext>
            </p:extLst>
          </p:nvPr>
        </p:nvGraphicFramePr>
        <p:xfrm>
          <a:off x="3551670" y="1237674"/>
          <a:ext cx="41465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4146524" imgH="577735" progId="Equation.DSMT4">
                  <p:embed/>
                </p:oleObj>
              </mc:Choice>
              <mc:Fallback>
                <p:oleObj name="Equation" r:id="rId3" imgW="4146524" imgH="577735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51670" y="1237674"/>
                        <a:ext cx="4146550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711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Continuum </a:t>
            </a:r>
            <a:r>
              <a:rPr lang="en-US" dirty="0" smtClean="0"/>
              <a:t>Many Countable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now construct a binary tree of countable length of formulas which imply </a:t>
            </a:r>
            <a:r>
              <a:rPr lang="en-US" dirty="0" smtClean="0"/>
              <a:t>continuum </a:t>
            </a:r>
            <a:r>
              <a:rPr lang="en-US" dirty="0" smtClean="0"/>
              <a:t>(</a:t>
            </a:r>
            <a:r>
              <a:rPr lang="en-US" dirty="0" smtClean="0"/>
              <a:t>2^</a:t>
            </a:r>
            <a:r>
              <a:rPr lang="he-IL" dirty="0" smtClean="0"/>
              <a:t>ﬡ</a:t>
            </a:r>
            <a:r>
              <a:rPr lang="en-US" baseline="-25000" dirty="0" smtClean="0"/>
              <a:t>0</a:t>
            </a:r>
            <a:r>
              <a:rPr lang="en-US" dirty="0" smtClean="0"/>
              <a:t>) </a:t>
            </a:r>
            <a:r>
              <a:rPr lang="en-US" dirty="0" smtClean="0"/>
              <a:t>many consistent theories.</a:t>
            </a:r>
          </a:p>
          <a:p>
            <a:r>
              <a:rPr lang="en-US" dirty="0" smtClean="0"/>
              <a:t>Every such theory has a countable model (Downward </a:t>
            </a:r>
            <a:r>
              <a:rPr lang="en-US" dirty="0" err="1" smtClean="0"/>
              <a:t>Skolem-Lowenheim</a:t>
            </a:r>
            <a:r>
              <a:rPr lang="en-US" dirty="0" smtClean="0"/>
              <a:t> Theorem) </a:t>
            </a:r>
          </a:p>
          <a:p>
            <a:r>
              <a:rPr lang="en-US" dirty="0" smtClean="0"/>
              <a:t>Therefore, each of the uncountably many theories then, has a countable non-standard model.</a:t>
            </a:r>
          </a:p>
          <a:p>
            <a:r>
              <a:rPr lang="en-US" dirty="0" smtClean="0"/>
              <a:t>Two models which satisfy different theories, cannot be isomorphic.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3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Continuum many non-isomorphic models for each theory extending PA.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5320145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4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Continuum many non-isomorphic models for each theory extending PA.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5320145"/>
          </a:xfrm>
        </p:spPr>
        <p:txBody>
          <a:bodyPr>
            <a:normAutofit/>
          </a:bodyPr>
          <a:lstStyle/>
          <a:p>
            <a:r>
              <a:rPr lang="en-US" dirty="0" smtClean="0"/>
              <a:t>Let T be one of the continuum many theories extending PA.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199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Continuum many non-isomorphic models for each theory extending PA.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5320145"/>
          </a:xfrm>
        </p:spPr>
        <p:txBody>
          <a:bodyPr>
            <a:normAutofit/>
          </a:bodyPr>
          <a:lstStyle/>
          <a:p>
            <a:r>
              <a:rPr lang="en-US" dirty="0" smtClean="0"/>
              <a:t>Let T be one of the continuum many theories extending PA.</a:t>
            </a:r>
          </a:p>
          <a:p>
            <a:r>
              <a:rPr lang="en-US" dirty="0" smtClean="0"/>
              <a:t>For each subset S of N, Consider the following theory (with a constant c added to the language):</a:t>
            </a:r>
          </a:p>
          <a:p>
            <a:pPr marL="0" lvl="0" indent="0" algn="ctr">
              <a:buNone/>
            </a:pPr>
            <a:r>
              <a:rPr lang="en-US" dirty="0" smtClean="0"/>
              <a:t>T U {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err="1" smtClean="0"/>
              <a:t>|c</a:t>
            </a:r>
            <a:r>
              <a:rPr lang="en-US" dirty="0" smtClean="0"/>
              <a:t> : n is in S}</a:t>
            </a:r>
            <a:r>
              <a:rPr lang="en-US" dirty="0">
                <a:solidFill>
                  <a:prstClr val="black"/>
                </a:solidFill>
              </a:rPr>
              <a:t> U {</a:t>
            </a:r>
            <a:r>
              <a:rPr lang="en-US" dirty="0" err="1">
                <a:solidFill>
                  <a:prstClr val="black"/>
                </a:solidFill>
              </a:rPr>
              <a:t>p</a:t>
            </a:r>
            <a:r>
              <a:rPr lang="en-US" baseline="-25000" dirty="0" err="1">
                <a:solidFill>
                  <a:prstClr val="black"/>
                </a:solidFill>
              </a:rPr>
              <a:t>n</a:t>
            </a:r>
            <a:r>
              <a:rPr lang="en-US" strike="sngStrike" dirty="0" err="1">
                <a:solidFill>
                  <a:prstClr val="black"/>
                </a:solidFill>
              </a:rPr>
              <a:t>|</a:t>
            </a:r>
            <a:r>
              <a:rPr lang="en-US" dirty="0" err="1">
                <a:solidFill>
                  <a:prstClr val="black"/>
                </a:solidFill>
              </a:rPr>
              <a:t>c</a:t>
            </a:r>
            <a:r>
              <a:rPr lang="en-US" dirty="0">
                <a:solidFill>
                  <a:prstClr val="black"/>
                </a:solidFill>
              </a:rPr>
              <a:t> : n </a:t>
            </a:r>
            <a:r>
              <a:rPr lang="en-US" dirty="0" smtClean="0">
                <a:solidFill>
                  <a:prstClr val="black"/>
                </a:solidFill>
              </a:rPr>
              <a:t>is not </a:t>
            </a:r>
            <a:r>
              <a:rPr lang="en-US" dirty="0">
                <a:solidFill>
                  <a:prstClr val="black"/>
                </a:solidFill>
              </a:rPr>
              <a:t>in S</a:t>
            </a:r>
            <a:r>
              <a:rPr lang="en-US" dirty="0" smtClean="0">
                <a:solidFill>
                  <a:prstClr val="black"/>
                </a:solidFill>
              </a:rPr>
              <a:t>}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254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Continuum many non-isomorphic models for each theory extending PA.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5320145"/>
          </a:xfrm>
        </p:spPr>
        <p:txBody>
          <a:bodyPr>
            <a:normAutofit/>
          </a:bodyPr>
          <a:lstStyle/>
          <a:p>
            <a:r>
              <a:rPr lang="en-US" dirty="0" smtClean="0"/>
              <a:t>Let T be one of the continuum many theories extending PA.</a:t>
            </a:r>
          </a:p>
          <a:p>
            <a:r>
              <a:rPr lang="en-US" dirty="0" smtClean="0"/>
              <a:t>For each subset S of N, Consider the following theory (with a constant c added to the language):</a:t>
            </a:r>
          </a:p>
          <a:p>
            <a:pPr marL="0" lvl="0" indent="0" algn="ctr">
              <a:buNone/>
            </a:pPr>
            <a:r>
              <a:rPr lang="en-US" dirty="0" smtClean="0"/>
              <a:t>T U {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err="1" smtClean="0"/>
              <a:t>|c</a:t>
            </a:r>
            <a:r>
              <a:rPr lang="en-US" dirty="0" smtClean="0"/>
              <a:t> : n is in S}</a:t>
            </a:r>
            <a:r>
              <a:rPr lang="en-US" dirty="0">
                <a:solidFill>
                  <a:prstClr val="black"/>
                </a:solidFill>
              </a:rPr>
              <a:t> U {</a:t>
            </a:r>
            <a:r>
              <a:rPr lang="en-US" dirty="0" err="1">
                <a:solidFill>
                  <a:prstClr val="black"/>
                </a:solidFill>
              </a:rPr>
              <a:t>p</a:t>
            </a:r>
            <a:r>
              <a:rPr lang="en-US" baseline="-25000" dirty="0" err="1">
                <a:solidFill>
                  <a:prstClr val="black"/>
                </a:solidFill>
              </a:rPr>
              <a:t>n</a:t>
            </a:r>
            <a:r>
              <a:rPr lang="en-US" strike="sngStrike" dirty="0" err="1">
                <a:solidFill>
                  <a:prstClr val="black"/>
                </a:solidFill>
              </a:rPr>
              <a:t>|</a:t>
            </a:r>
            <a:r>
              <a:rPr lang="en-US" dirty="0" err="1">
                <a:solidFill>
                  <a:prstClr val="black"/>
                </a:solidFill>
              </a:rPr>
              <a:t>c</a:t>
            </a:r>
            <a:r>
              <a:rPr lang="en-US" dirty="0">
                <a:solidFill>
                  <a:prstClr val="black"/>
                </a:solidFill>
              </a:rPr>
              <a:t> : n </a:t>
            </a:r>
            <a:r>
              <a:rPr lang="en-US" dirty="0" smtClean="0">
                <a:solidFill>
                  <a:prstClr val="black"/>
                </a:solidFill>
              </a:rPr>
              <a:t>is not </a:t>
            </a:r>
            <a:r>
              <a:rPr lang="en-US" dirty="0">
                <a:solidFill>
                  <a:prstClr val="black"/>
                </a:solidFill>
              </a:rPr>
              <a:t>in S</a:t>
            </a:r>
            <a:r>
              <a:rPr lang="en-US" dirty="0" smtClean="0">
                <a:solidFill>
                  <a:prstClr val="black"/>
                </a:solidFill>
              </a:rPr>
              <a:t>}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This theory is finitely realizable so by the compactness theorem it is realizable in some (countable) model of T. 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483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Continuum many non-isomorphic models for each theory extending PA.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5320145"/>
          </a:xfrm>
        </p:spPr>
        <p:txBody>
          <a:bodyPr>
            <a:normAutofit/>
          </a:bodyPr>
          <a:lstStyle/>
          <a:p>
            <a:r>
              <a:rPr lang="en-US" dirty="0" smtClean="0"/>
              <a:t>Let T be one of the continuum many theories extending PA.</a:t>
            </a:r>
          </a:p>
          <a:p>
            <a:r>
              <a:rPr lang="en-US" dirty="0" smtClean="0"/>
              <a:t>For each subset S of N, Consider the following theory (with a constant c added to the language):</a:t>
            </a:r>
          </a:p>
          <a:p>
            <a:pPr marL="0" lvl="0" indent="0" algn="ctr">
              <a:buNone/>
            </a:pPr>
            <a:r>
              <a:rPr lang="en-US" dirty="0" smtClean="0"/>
              <a:t>T U {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err="1" smtClean="0"/>
              <a:t>|c</a:t>
            </a:r>
            <a:r>
              <a:rPr lang="en-US" dirty="0" smtClean="0"/>
              <a:t> : n is in S}</a:t>
            </a:r>
            <a:r>
              <a:rPr lang="en-US" dirty="0">
                <a:solidFill>
                  <a:prstClr val="black"/>
                </a:solidFill>
              </a:rPr>
              <a:t> U {</a:t>
            </a:r>
            <a:r>
              <a:rPr lang="en-US" dirty="0" err="1">
                <a:solidFill>
                  <a:prstClr val="black"/>
                </a:solidFill>
              </a:rPr>
              <a:t>p</a:t>
            </a:r>
            <a:r>
              <a:rPr lang="en-US" baseline="-25000" dirty="0" err="1">
                <a:solidFill>
                  <a:prstClr val="black"/>
                </a:solidFill>
              </a:rPr>
              <a:t>n</a:t>
            </a:r>
            <a:r>
              <a:rPr lang="en-US" strike="sngStrike" dirty="0" err="1">
                <a:solidFill>
                  <a:prstClr val="black"/>
                </a:solidFill>
              </a:rPr>
              <a:t>|</a:t>
            </a:r>
            <a:r>
              <a:rPr lang="en-US" dirty="0" err="1">
                <a:solidFill>
                  <a:prstClr val="black"/>
                </a:solidFill>
              </a:rPr>
              <a:t>c</a:t>
            </a:r>
            <a:r>
              <a:rPr lang="en-US" dirty="0">
                <a:solidFill>
                  <a:prstClr val="black"/>
                </a:solidFill>
              </a:rPr>
              <a:t> : n </a:t>
            </a:r>
            <a:r>
              <a:rPr lang="en-US" dirty="0" smtClean="0">
                <a:solidFill>
                  <a:prstClr val="black"/>
                </a:solidFill>
              </a:rPr>
              <a:t>is not </a:t>
            </a:r>
            <a:r>
              <a:rPr lang="en-US" dirty="0">
                <a:solidFill>
                  <a:prstClr val="black"/>
                </a:solidFill>
              </a:rPr>
              <a:t>in S</a:t>
            </a:r>
            <a:r>
              <a:rPr lang="en-US" dirty="0" smtClean="0">
                <a:solidFill>
                  <a:prstClr val="black"/>
                </a:solidFill>
              </a:rPr>
              <a:t>}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This theory is finitely realizable so by the compactness theorem it is realizable in some (countable) model of T.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Therefore every subset of N is coded in some model of T.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731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Continuum many non-isomorphic models for each theory extending PA.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5320145"/>
          </a:xfrm>
        </p:spPr>
        <p:txBody>
          <a:bodyPr>
            <a:normAutofit/>
          </a:bodyPr>
          <a:lstStyle/>
          <a:p>
            <a:r>
              <a:rPr lang="en-US" dirty="0" smtClean="0"/>
              <a:t>Let T be one of the continuum many theories extending PA.</a:t>
            </a:r>
          </a:p>
          <a:p>
            <a:r>
              <a:rPr lang="en-US" dirty="0" smtClean="0"/>
              <a:t>For each subset S of N, Consider the following theory (with a constant c added to the language):</a:t>
            </a:r>
          </a:p>
          <a:p>
            <a:pPr marL="0" lvl="0" indent="0" algn="ctr">
              <a:buNone/>
            </a:pPr>
            <a:r>
              <a:rPr lang="en-US" dirty="0" smtClean="0"/>
              <a:t>T U {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err="1" smtClean="0"/>
              <a:t>|c</a:t>
            </a:r>
            <a:r>
              <a:rPr lang="en-US" dirty="0" smtClean="0"/>
              <a:t> : n is in S}</a:t>
            </a:r>
            <a:r>
              <a:rPr lang="en-US" dirty="0">
                <a:solidFill>
                  <a:prstClr val="black"/>
                </a:solidFill>
              </a:rPr>
              <a:t> U {</a:t>
            </a:r>
            <a:r>
              <a:rPr lang="en-US" dirty="0" err="1">
                <a:solidFill>
                  <a:prstClr val="black"/>
                </a:solidFill>
              </a:rPr>
              <a:t>p</a:t>
            </a:r>
            <a:r>
              <a:rPr lang="en-US" baseline="-25000" dirty="0" err="1">
                <a:solidFill>
                  <a:prstClr val="black"/>
                </a:solidFill>
              </a:rPr>
              <a:t>n</a:t>
            </a:r>
            <a:r>
              <a:rPr lang="en-US" strike="sngStrike" dirty="0" err="1">
                <a:solidFill>
                  <a:prstClr val="black"/>
                </a:solidFill>
              </a:rPr>
              <a:t>|</a:t>
            </a:r>
            <a:r>
              <a:rPr lang="en-US" dirty="0" err="1">
                <a:solidFill>
                  <a:prstClr val="black"/>
                </a:solidFill>
              </a:rPr>
              <a:t>c</a:t>
            </a:r>
            <a:r>
              <a:rPr lang="en-US" dirty="0">
                <a:solidFill>
                  <a:prstClr val="black"/>
                </a:solidFill>
              </a:rPr>
              <a:t> : n </a:t>
            </a:r>
            <a:r>
              <a:rPr lang="en-US" dirty="0" smtClean="0">
                <a:solidFill>
                  <a:prstClr val="black"/>
                </a:solidFill>
              </a:rPr>
              <a:t>is not </a:t>
            </a:r>
            <a:r>
              <a:rPr lang="en-US" dirty="0">
                <a:solidFill>
                  <a:prstClr val="black"/>
                </a:solidFill>
              </a:rPr>
              <a:t>in S</a:t>
            </a:r>
            <a:r>
              <a:rPr lang="en-US" dirty="0" smtClean="0">
                <a:solidFill>
                  <a:prstClr val="black"/>
                </a:solidFill>
              </a:rPr>
              <a:t>}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This theory is finitely realizable so by the compactness theorem it is realizable in some (countable) model of T.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Therefore every subset of N is coded in some model of T.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But any such countable model has only countably many elements so it can code on countably many subsets. 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101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Continuum many non-isomorphic models for each theory extending PA.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5320145"/>
          </a:xfrm>
        </p:spPr>
        <p:txBody>
          <a:bodyPr>
            <a:normAutofit/>
          </a:bodyPr>
          <a:lstStyle/>
          <a:p>
            <a:r>
              <a:rPr lang="en-US" dirty="0" smtClean="0"/>
              <a:t>Let T be one of the continuum many theories extending PA.</a:t>
            </a:r>
          </a:p>
          <a:p>
            <a:r>
              <a:rPr lang="en-US" dirty="0" smtClean="0"/>
              <a:t>For each subset S of N, Consider the following theory (with a constant c added to the language):</a:t>
            </a:r>
          </a:p>
          <a:p>
            <a:pPr marL="0" lvl="0" indent="0" algn="ctr">
              <a:buNone/>
            </a:pPr>
            <a:r>
              <a:rPr lang="en-US" dirty="0" smtClean="0"/>
              <a:t>T U {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err="1" smtClean="0"/>
              <a:t>|c</a:t>
            </a:r>
            <a:r>
              <a:rPr lang="en-US" dirty="0" smtClean="0"/>
              <a:t> : n is in S}</a:t>
            </a:r>
            <a:r>
              <a:rPr lang="en-US" dirty="0">
                <a:solidFill>
                  <a:prstClr val="black"/>
                </a:solidFill>
              </a:rPr>
              <a:t> U {</a:t>
            </a:r>
            <a:r>
              <a:rPr lang="en-US" dirty="0" err="1">
                <a:solidFill>
                  <a:prstClr val="black"/>
                </a:solidFill>
              </a:rPr>
              <a:t>p</a:t>
            </a:r>
            <a:r>
              <a:rPr lang="en-US" baseline="-25000" dirty="0" err="1">
                <a:solidFill>
                  <a:prstClr val="black"/>
                </a:solidFill>
              </a:rPr>
              <a:t>n</a:t>
            </a:r>
            <a:r>
              <a:rPr lang="en-US" strike="sngStrike" dirty="0" err="1">
                <a:solidFill>
                  <a:prstClr val="black"/>
                </a:solidFill>
              </a:rPr>
              <a:t>|</a:t>
            </a:r>
            <a:r>
              <a:rPr lang="en-US" dirty="0" err="1">
                <a:solidFill>
                  <a:prstClr val="black"/>
                </a:solidFill>
              </a:rPr>
              <a:t>c</a:t>
            </a:r>
            <a:r>
              <a:rPr lang="en-US" dirty="0">
                <a:solidFill>
                  <a:prstClr val="black"/>
                </a:solidFill>
              </a:rPr>
              <a:t> : n </a:t>
            </a:r>
            <a:r>
              <a:rPr lang="en-US" dirty="0" smtClean="0">
                <a:solidFill>
                  <a:prstClr val="black"/>
                </a:solidFill>
              </a:rPr>
              <a:t>is not </a:t>
            </a:r>
            <a:r>
              <a:rPr lang="en-US" dirty="0">
                <a:solidFill>
                  <a:prstClr val="black"/>
                </a:solidFill>
              </a:rPr>
              <a:t>in S</a:t>
            </a:r>
            <a:r>
              <a:rPr lang="en-US" dirty="0" smtClean="0">
                <a:solidFill>
                  <a:prstClr val="black"/>
                </a:solidFill>
              </a:rPr>
              <a:t>}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This theory is finitely realizable so by the compactness theorem it is realizable in some (countable) model of T.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Therefore every subset of N is coded in some model of T.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But any such countable model has only countably many elements so it can code on countably many subsets. 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Since every subset is coded in some model, there must be continuum many models. 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126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type of countable models of 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though there are so many non-isomorphic countable models of PA, it turns out that all non standard </a:t>
            </a:r>
            <a:r>
              <a:rPr lang="en-US" smtClean="0"/>
              <a:t>countable </a:t>
            </a:r>
            <a:r>
              <a:rPr lang="en-US" smtClean="0"/>
              <a:t>models </a:t>
            </a:r>
            <a:r>
              <a:rPr lang="en-US" dirty="0" smtClean="0"/>
              <a:t>have the same order type, that it, if we only look at the one relation &lt;, all these models are isomorphic to N+QZ (in some books N+ZQ).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Recursive Saturation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Definition: A model is recursively saturated if it realizes every finitely realizable recursive type with a finite number of parameters.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79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2549"/>
          </a:xfrm>
        </p:spPr>
        <p:txBody>
          <a:bodyPr/>
          <a:lstStyle/>
          <a:p>
            <a:r>
              <a:rPr lang="en-US" dirty="0" smtClean="0"/>
              <a:t>Axioms of </a:t>
            </a:r>
            <a:r>
              <a:rPr lang="en-US" dirty="0" err="1" smtClean="0"/>
              <a:t>Peano</a:t>
            </a:r>
            <a:r>
              <a:rPr lang="en-US" dirty="0" smtClean="0"/>
              <a:t>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7674"/>
            <a:ext cx="10515600" cy="5467926"/>
          </a:xfrm>
        </p:spPr>
        <p:txBody>
          <a:bodyPr>
            <a:normAutofit/>
          </a:bodyPr>
          <a:lstStyle/>
          <a:p>
            <a:r>
              <a:rPr lang="en-US" dirty="0" smtClean="0"/>
              <a:t>Logical symbols</a:t>
            </a:r>
          </a:p>
          <a:p>
            <a:r>
              <a:rPr lang="en-US" dirty="0" smtClean="0"/>
              <a:t>Language</a:t>
            </a:r>
            <a:r>
              <a:rPr lang="en-US" dirty="0"/>
              <a:t>: logical symbols </a:t>
            </a:r>
            <a:r>
              <a:rPr lang="en-US" dirty="0" smtClean="0"/>
              <a:t>together </a:t>
            </a:r>
            <a:r>
              <a:rPr lang="en-US" dirty="0"/>
              <a:t>with 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smtClean="0">
                <a:latin typeface="Harlow Solid Italic" pitchFamily="82" charset="0"/>
              </a:rPr>
              <a:t>L</a:t>
            </a:r>
            <a:r>
              <a:rPr lang="en-US" sz="1600" dirty="0" smtClean="0"/>
              <a:t>PA </a:t>
            </a:r>
            <a:r>
              <a:rPr lang="en-US" dirty="0"/>
              <a:t>= { +, x, &lt;, 0, 1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126308"/>
              </p:ext>
            </p:extLst>
          </p:nvPr>
        </p:nvGraphicFramePr>
        <p:xfrm>
          <a:off x="3551670" y="1237674"/>
          <a:ext cx="41465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4146524" imgH="577735" progId="Equation.DSMT4">
                  <p:embed/>
                </p:oleObj>
              </mc:Choice>
              <mc:Fallback>
                <p:oleObj name="Equation" r:id="rId3" imgW="4146524" imgH="57773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51670" y="1237674"/>
                        <a:ext cx="4146550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579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Recursive Saturation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Definition: A model is recursively saturated if it realizes every finitely realizable recursive type with a finite number of parameters</a:t>
            </a:r>
            <a:r>
              <a:rPr lang="en-US" altLang="en-US" dirty="0" smtClean="0"/>
              <a:t>.</a:t>
            </a:r>
          </a:p>
          <a:p>
            <a:r>
              <a:rPr lang="en-US" altLang="en-US" dirty="0"/>
              <a:t>Theorem (</a:t>
            </a:r>
            <a:r>
              <a:rPr lang="en-US" altLang="en-US" dirty="0" err="1"/>
              <a:t>Barwise</a:t>
            </a:r>
            <a:r>
              <a:rPr lang="en-US" altLang="en-US" dirty="0"/>
              <a:t> and </a:t>
            </a:r>
            <a:r>
              <a:rPr lang="en-US" altLang="en-US" dirty="0" err="1"/>
              <a:t>Schlipf</a:t>
            </a:r>
            <a:r>
              <a:rPr lang="en-US" altLang="en-US" dirty="0"/>
              <a:t> (1976) and </a:t>
            </a:r>
            <a:r>
              <a:rPr lang="en-US" altLang="en-US" dirty="0" err="1"/>
              <a:t>Ressayer</a:t>
            </a:r>
            <a:r>
              <a:rPr lang="en-US" altLang="en-US" dirty="0"/>
              <a:t> (1977)): Every consistent theory in a finite language has a countable recursively saturated model.</a:t>
            </a:r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06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Recursive Saturation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Definition: A model is recursively saturated if it realizes every finitely realizable recursive type with a finite number of parameters</a:t>
            </a:r>
            <a:r>
              <a:rPr lang="en-US" altLang="en-US" dirty="0" smtClean="0"/>
              <a:t>.</a:t>
            </a:r>
          </a:p>
          <a:p>
            <a:r>
              <a:rPr lang="en-US" altLang="en-US" dirty="0"/>
              <a:t>Theorem (</a:t>
            </a:r>
            <a:r>
              <a:rPr lang="en-US" altLang="en-US" dirty="0" err="1"/>
              <a:t>Barwise</a:t>
            </a:r>
            <a:r>
              <a:rPr lang="en-US" altLang="en-US" dirty="0"/>
              <a:t> and </a:t>
            </a:r>
            <a:r>
              <a:rPr lang="en-US" altLang="en-US" dirty="0" err="1"/>
              <a:t>Schlipf</a:t>
            </a:r>
            <a:r>
              <a:rPr lang="en-US" altLang="en-US" dirty="0"/>
              <a:t> (1976) and </a:t>
            </a:r>
            <a:r>
              <a:rPr lang="en-US" altLang="en-US" dirty="0" err="1"/>
              <a:t>Ressayer</a:t>
            </a:r>
            <a:r>
              <a:rPr lang="en-US" altLang="en-US" dirty="0"/>
              <a:t> (1977)): Every consistent theory in a finite language has a countable recursively saturated model</a:t>
            </a:r>
            <a:r>
              <a:rPr lang="en-US" altLang="en-US" dirty="0" smtClean="0"/>
              <a:t>.</a:t>
            </a:r>
          </a:p>
          <a:p>
            <a:r>
              <a:rPr lang="en-US" altLang="en-US" dirty="0"/>
              <a:t>Theorem: Two countable recursively saturated models, M and N are isomorphic </a:t>
            </a:r>
            <a:r>
              <a:rPr lang="en-US" altLang="en-US" dirty="0" err="1"/>
              <a:t>iff</a:t>
            </a:r>
            <a:r>
              <a:rPr lang="en-US" altLang="en-US" dirty="0"/>
              <a:t> </a:t>
            </a:r>
            <a:r>
              <a:rPr lang="en-US" altLang="en-US" dirty="0" err="1"/>
              <a:t>Th</a:t>
            </a:r>
            <a:r>
              <a:rPr lang="en-US" altLang="en-US" dirty="0"/>
              <a:t>(M)=</a:t>
            </a:r>
            <a:r>
              <a:rPr lang="en-US" altLang="en-US" dirty="0" err="1"/>
              <a:t>Th</a:t>
            </a:r>
            <a:r>
              <a:rPr lang="en-US" altLang="en-US" dirty="0"/>
              <a:t>(N), </a:t>
            </a:r>
            <a:r>
              <a:rPr lang="en-US" altLang="en-US" dirty="0" err="1"/>
              <a:t>SSy</a:t>
            </a:r>
            <a:r>
              <a:rPr lang="en-US" altLang="en-US" dirty="0"/>
              <a:t>(M)=</a:t>
            </a:r>
            <a:r>
              <a:rPr lang="en-US" altLang="en-US" dirty="0" err="1"/>
              <a:t>SSy</a:t>
            </a:r>
            <a:r>
              <a:rPr lang="en-US" altLang="en-US" dirty="0"/>
              <a:t>(N</a:t>
            </a:r>
            <a:r>
              <a:rPr lang="en-US" altLang="en-US" dirty="0" smtClean="0"/>
              <a:t>). </a:t>
            </a: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09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en-US" sz="4400">
                <a:solidFill>
                  <a:srgbClr val="FF0000"/>
                </a:solidFill>
              </a:rPr>
              <a:t>Thank You!</a:t>
            </a:r>
          </a:p>
        </p:txBody>
      </p:sp>
      <p:sp>
        <p:nvSpPr>
          <p:cNvPr id="2150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pPr eaLnBrk="1" hangingPunct="1"/>
            <a:endParaRPr lang="en-US" altLang="en-US" sz="3200"/>
          </a:p>
        </p:txBody>
      </p:sp>
    </p:spTree>
    <p:extLst>
      <p:ext uri="{BB962C8B-B14F-4D97-AF65-F5344CB8AC3E}">
        <p14:creationId xmlns:p14="http://schemas.microsoft.com/office/powerpoint/2010/main" val="82577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2549"/>
          </a:xfrm>
        </p:spPr>
        <p:txBody>
          <a:bodyPr/>
          <a:lstStyle/>
          <a:p>
            <a:r>
              <a:rPr lang="en-US" dirty="0" smtClean="0"/>
              <a:t>Axioms of </a:t>
            </a:r>
            <a:r>
              <a:rPr lang="en-US" dirty="0" err="1" smtClean="0"/>
              <a:t>Peano</a:t>
            </a:r>
            <a:r>
              <a:rPr lang="en-US" dirty="0" smtClean="0"/>
              <a:t>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7674"/>
            <a:ext cx="10515600" cy="5467926"/>
          </a:xfrm>
        </p:spPr>
        <p:txBody>
          <a:bodyPr>
            <a:normAutofit/>
          </a:bodyPr>
          <a:lstStyle/>
          <a:p>
            <a:r>
              <a:rPr lang="en-US" dirty="0" smtClean="0"/>
              <a:t>Logical symbols</a:t>
            </a:r>
          </a:p>
          <a:p>
            <a:r>
              <a:rPr lang="en-US" dirty="0" smtClean="0"/>
              <a:t>Language</a:t>
            </a:r>
            <a:r>
              <a:rPr lang="en-US" dirty="0"/>
              <a:t>: logical symbols </a:t>
            </a:r>
            <a:r>
              <a:rPr lang="en-US" dirty="0" smtClean="0"/>
              <a:t>together </a:t>
            </a:r>
            <a:r>
              <a:rPr lang="en-US" dirty="0"/>
              <a:t>with 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smtClean="0">
                <a:latin typeface="Harlow Solid Italic" pitchFamily="82" charset="0"/>
              </a:rPr>
              <a:t>L</a:t>
            </a:r>
            <a:r>
              <a:rPr lang="en-US" sz="1600" dirty="0" smtClean="0"/>
              <a:t>PA </a:t>
            </a:r>
            <a:r>
              <a:rPr lang="en-US" dirty="0"/>
              <a:t>= { +, x, &lt;, 0, 1</a:t>
            </a:r>
            <a:r>
              <a:rPr lang="en-US" dirty="0" smtClean="0"/>
              <a:t>}</a:t>
            </a:r>
          </a:p>
          <a:p>
            <a:r>
              <a:rPr lang="en-US" dirty="0" smtClean="0"/>
              <a:t>Axioms: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Addition and multiplication are commutative and associative and satisfy the Distributive law.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126308"/>
              </p:ext>
            </p:extLst>
          </p:nvPr>
        </p:nvGraphicFramePr>
        <p:xfrm>
          <a:off x="3551670" y="1237674"/>
          <a:ext cx="41465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4146524" imgH="577735" progId="Equation.DSMT4">
                  <p:embed/>
                </p:oleObj>
              </mc:Choice>
              <mc:Fallback>
                <p:oleObj name="Equation" r:id="rId3" imgW="4146524" imgH="577735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51670" y="1237674"/>
                        <a:ext cx="4146550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890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2549"/>
          </a:xfrm>
        </p:spPr>
        <p:txBody>
          <a:bodyPr/>
          <a:lstStyle/>
          <a:p>
            <a:r>
              <a:rPr lang="en-US" dirty="0" smtClean="0"/>
              <a:t>Axioms of </a:t>
            </a:r>
            <a:r>
              <a:rPr lang="en-US" dirty="0" err="1" smtClean="0"/>
              <a:t>Peano</a:t>
            </a:r>
            <a:r>
              <a:rPr lang="en-US" dirty="0" smtClean="0"/>
              <a:t>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7674"/>
            <a:ext cx="10515600" cy="5467926"/>
          </a:xfrm>
        </p:spPr>
        <p:txBody>
          <a:bodyPr>
            <a:normAutofit/>
          </a:bodyPr>
          <a:lstStyle/>
          <a:p>
            <a:r>
              <a:rPr lang="en-US" dirty="0" smtClean="0"/>
              <a:t>Logical symbols</a:t>
            </a:r>
          </a:p>
          <a:p>
            <a:r>
              <a:rPr lang="en-US" dirty="0" smtClean="0"/>
              <a:t>Language</a:t>
            </a:r>
            <a:r>
              <a:rPr lang="en-US" dirty="0"/>
              <a:t>: logical symbols </a:t>
            </a:r>
            <a:r>
              <a:rPr lang="en-US" dirty="0" smtClean="0"/>
              <a:t>together </a:t>
            </a:r>
            <a:r>
              <a:rPr lang="en-US" dirty="0"/>
              <a:t>with 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smtClean="0">
                <a:latin typeface="Harlow Solid Italic" pitchFamily="82" charset="0"/>
              </a:rPr>
              <a:t>L</a:t>
            </a:r>
            <a:r>
              <a:rPr lang="en-US" sz="1600" dirty="0" smtClean="0"/>
              <a:t>PA </a:t>
            </a:r>
            <a:r>
              <a:rPr lang="en-US" dirty="0"/>
              <a:t>= { +, x, &lt;, 0, 1</a:t>
            </a:r>
            <a:r>
              <a:rPr lang="en-US" dirty="0" smtClean="0"/>
              <a:t>}</a:t>
            </a:r>
          </a:p>
          <a:p>
            <a:r>
              <a:rPr lang="en-US" dirty="0" smtClean="0"/>
              <a:t>Axioms: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Addition and multiplication are commutative and associative and satisfy the Distributive law.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0 is the additive identity and 1 is the multiplicative identity.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126308"/>
              </p:ext>
            </p:extLst>
          </p:nvPr>
        </p:nvGraphicFramePr>
        <p:xfrm>
          <a:off x="3551670" y="1237674"/>
          <a:ext cx="41465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4146524" imgH="577735" progId="Equation.DSMT4">
                  <p:embed/>
                </p:oleObj>
              </mc:Choice>
              <mc:Fallback>
                <p:oleObj name="Equation" r:id="rId3" imgW="4146524" imgH="577735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51670" y="1237674"/>
                        <a:ext cx="4146550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327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2549"/>
          </a:xfrm>
        </p:spPr>
        <p:txBody>
          <a:bodyPr/>
          <a:lstStyle/>
          <a:p>
            <a:r>
              <a:rPr lang="en-US" dirty="0" smtClean="0"/>
              <a:t>Axioms of </a:t>
            </a:r>
            <a:r>
              <a:rPr lang="en-US" dirty="0" err="1" smtClean="0"/>
              <a:t>Peano</a:t>
            </a:r>
            <a:r>
              <a:rPr lang="en-US" dirty="0" smtClean="0"/>
              <a:t>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7674"/>
            <a:ext cx="10515600" cy="5467926"/>
          </a:xfrm>
        </p:spPr>
        <p:txBody>
          <a:bodyPr>
            <a:normAutofit/>
          </a:bodyPr>
          <a:lstStyle/>
          <a:p>
            <a:r>
              <a:rPr lang="en-US" dirty="0" smtClean="0"/>
              <a:t>Logical symbols</a:t>
            </a:r>
          </a:p>
          <a:p>
            <a:r>
              <a:rPr lang="en-US" dirty="0" smtClean="0"/>
              <a:t>Language</a:t>
            </a:r>
            <a:r>
              <a:rPr lang="en-US" dirty="0"/>
              <a:t>: logical symbols </a:t>
            </a:r>
            <a:r>
              <a:rPr lang="en-US" dirty="0" smtClean="0"/>
              <a:t>together </a:t>
            </a:r>
            <a:r>
              <a:rPr lang="en-US" dirty="0"/>
              <a:t>with 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smtClean="0">
                <a:latin typeface="Harlow Solid Italic" pitchFamily="82" charset="0"/>
              </a:rPr>
              <a:t>L</a:t>
            </a:r>
            <a:r>
              <a:rPr lang="en-US" sz="1600" dirty="0" smtClean="0"/>
              <a:t>PA </a:t>
            </a:r>
            <a:r>
              <a:rPr lang="en-US" dirty="0"/>
              <a:t>= { +, x, &lt;, 0, 1</a:t>
            </a:r>
            <a:r>
              <a:rPr lang="en-US" dirty="0" smtClean="0"/>
              <a:t>}</a:t>
            </a:r>
          </a:p>
          <a:p>
            <a:r>
              <a:rPr lang="en-US" dirty="0" smtClean="0"/>
              <a:t>Axioms: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Addition and multiplication are commutative and associative and satisfy the Distributive law.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0 is the additive identity and 1 is the multiplicative identity.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ordering is a discrete linear order, with a first element and no last element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126308"/>
              </p:ext>
            </p:extLst>
          </p:nvPr>
        </p:nvGraphicFramePr>
        <p:xfrm>
          <a:off x="3551670" y="1237674"/>
          <a:ext cx="41465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3" imgW="4146524" imgH="577735" progId="Equation.DSMT4">
                  <p:embed/>
                </p:oleObj>
              </mc:Choice>
              <mc:Fallback>
                <p:oleObj name="Equation" r:id="rId3" imgW="4146524" imgH="577735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51670" y="1237674"/>
                        <a:ext cx="4146550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256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2549"/>
          </a:xfrm>
        </p:spPr>
        <p:txBody>
          <a:bodyPr/>
          <a:lstStyle/>
          <a:p>
            <a:r>
              <a:rPr lang="en-US" dirty="0" smtClean="0"/>
              <a:t>Axioms of </a:t>
            </a:r>
            <a:r>
              <a:rPr lang="en-US" dirty="0" err="1" smtClean="0"/>
              <a:t>Peano</a:t>
            </a:r>
            <a:r>
              <a:rPr lang="en-US" dirty="0" smtClean="0"/>
              <a:t>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7674"/>
            <a:ext cx="10515600" cy="5467926"/>
          </a:xfrm>
        </p:spPr>
        <p:txBody>
          <a:bodyPr>
            <a:normAutofit/>
          </a:bodyPr>
          <a:lstStyle/>
          <a:p>
            <a:r>
              <a:rPr lang="en-US" dirty="0" smtClean="0"/>
              <a:t>Logical symbols</a:t>
            </a:r>
          </a:p>
          <a:p>
            <a:r>
              <a:rPr lang="en-US" dirty="0" smtClean="0"/>
              <a:t>Language</a:t>
            </a:r>
            <a:r>
              <a:rPr lang="en-US" dirty="0"/>
              <a:t>: logical symbols </a:t>
            </a:r>
            <a:r>
              <a:rPr lang="en-US" dirty="0" smtClean="0"/>
              <a:t>together </a:t>
            </a:r>
            <a:r>
              <a:rPr lang="en-US" dirty="0"/>
              <a:t>with 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smtClean="0">
                <a:latin typeface="Harlow Solid Italic" pitchFamily="82" charset="0"/>
              </a:rPr>
              <a:t>L</a:t>
            </a:r>
            <a:r>
              <a:rPr lang="en-US" sz="1600" dirty="0" smtClean="0"/>
              <a:t>PA </a:t>
            </a:r>
            <a:r>
              <a:rPr lang="en-US" dirty="0"/>
              <a:t>= { +, x, &lt;, 0, 1</a:t>
            </a:r>
            <a:r>
              <a:rPr lang="en-US" dirty="0" smtClean="0"/>
              <a:t>}</a:t>
            </a:r>
          </a:p>
          <a:p>
            <a:r>
              <a:rPr lang="en-US" dirty="0" smtClean="0"/>
              <a:t>Axioms: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Addition and multiplication are commutative and associative and satisfy the Distributive law.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0 is the additive identity and 1 is the multiplicative identity.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ordering is a discrete linear order, with a first element and no last element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Addition and multiplication respect order.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126308"/>
              </p:ext>
            </p:extLst>
          </p:nvPr>
        </p:nvGraphicFramePr>
        <p:xfrm>
          <a:off x="3551670" y="1237674"/>
          <a:ext cx="41465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3" imgW="4146524" imgH="577735" progId="Equation.DSMT4">
                  <p:embed/>
                </p:oleObj>
              </mc:Choice>
              <mc:Fallback>
                <p:oleObj name="Equation" r:id="rId3" imgW="4146524" imgH="577735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51670" y="1237674"/>
                        <a:ext cx="4146550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431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2549"/>
          </a:xfrm>
        </p:spPr>
        <p:txBody>
          <a:bodyPr/>
          <a:lstStyle/>
          <a:p>
            <a:r>
              <a:rPr lang="en-US" dirty="0" smtClean="0"/>
              <a:t>Axioms of </a:t>
            </a:r>
            <a:r>
              <a:rPr lang="en-US" dirty="0" err="1" smtClean="0"/>
              <a:t>Peano</a:t>
            </a:r>
            <a:r>
              <a:rPr lang="en-US" dirty="0" smtClean="0"/>
              <a:t>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7674"/>
            <a:ext cx="10515600" cy="5467926"/>
          </a:xfrm>
        </p:spPr>
        <p:txBody>
          <a:bodyPr>
            <a:normAutofit/>
          </a:bodyPr>
          <a:lstStyle/>
          <a:p>
            <a:r>
              <a:rPr lang="en-US" dirty="0" smtClean="0"/>
              <a:t>Logical symbols</a:t>
            </a:r>
          </a:p>
          <a:p>
            <a:r>
              <a:rPr lang="en-US" dirty="0" smtClean="0"/>
              <a:t>Language</a:t>
            </a:r>
            <a:r>
              <a:rPr lang="en-US" dirty="0"/>
              <a:t>: logical symbols </a:t>
            </a:r>
            <a:r>
              <a:rPr lang="en-US" dirty="0" smtClean="0"/>
              <a:t>together </a:t>
            </a:r>
            <a:r>
              <a:rPr lang="en-US" dirty="0"/>
              <a:t>with 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smtClean="0">
                <a:latin typeface="Harlow Solid Italic" pitchFamily="82" charset="0"/>
              </a:rPr>
              <a:t>L</a:t>
            </a:r>
            <a:r>
              <a:rPr lang="en-US" sz="1600" dirty="0" smtClean="0"/>
              <a:t>PA </a:t>
            </a:r>
            <a:r>
              <a:rPr lang="en-US" dirty="0"/>
              <a:t>= { +, x, &lt;, 0, 1</a:t>
            </a:r>
            <a:r>
              <a:rPr lang="en-US" dirty="0" smtClean="0"/>
              <a:t>}</a:t>
            </a:r>
          </a:p>
          <a:p>
            <a:r>
              <a:rPr lang="en-US" dirty="0" smtClean="0"/>
              <a:t>Axioms: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Addition and multiplication are commutative and associative and satisfy the Distributive law.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0 is the additive identity and 1 is the multiplicative identity.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ordering is a discrete linear order, with a first element and no last element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Addition and multiplication respect order.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Induction for all first order formulas.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126308"/>
              </p:ext>
            </p:extLst>
          </p:nvPr>
        </p:nvGraphicFramePr>
        <p:xfrm>
          <a:off x="3551670" y="1237674"/>
          <a:ext cx="41465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3" imgW="4146524" imgH="577735" progId="Equation.DSMT4">
                  <p:embed/>
                </p:oleObj>
              </mc:Choice>
              <mc:Fallback>
                <p:oleObj name="Equation" r:id="rId3" imgW="4146524" imgH="577735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51670" y="1237674"/>
                        <a:ext cx="4146550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917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8746</TotalTime>
  <Words>1822</Words>
  <Application>Microsoft Office PowerPoint</Application>
  <PresentationFormat>Widescreen</PresentationFormat>
  <Paragraphs>173</Paragraphs>
  <Slides>42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Calibri</vt:lpstr>
      <vt:lpstr>Calibri Light</vt:lpstr>
      <vt:lpstr>Harlow Solid Italic</vt:lpstr>
      <vt:lpstr>Office Theme</vt:lpstr>
      <vt:lpstr>Default Design</vt:lpstr>
      <vt:lpstr>Equation</vt:lpstr>
      <vt:lpstr>The richness of models of Peano Arithmetic</vt:lpstr>
      <vt:lpstr>Axioms of Peano Arithmetic</vt:lpstr>
      <vt:lpstr>Axioms of Peano Arithmetic</vt:lpstr>
      <vt:lpstr>Axioms of Peano Arithmetic</vt:lpstr>
      <vt:lpstr>Axioms of Peano Arithmetic</vt:lpstr>
      <vt:lpstr>Axioms of Peano Arithmetic</vt:lpstr>
      <vt:lpstr>Axioms of Peano Arithmetic</vt:lpstr>
      <vt:lpstr>Axioms of Peano Arithmetic</vt:lpstr>
      <vt:lpstr>Axioms of Peano Arithmetic</vt:lpstr>
      <vt:lpstr>Models of Peano Arithmetic</vt:lpstr>
      <vt:lpstr>Models of Peano Arithmetic</vt:lpstr>
      <vt:lpstr>Models of Peano Arithmetic</vt:lpstr>
      <vt:lpstr>Models of Peano Arithmetic</vt:lpstr>
      <vt:lpstr>Models of Peano Arithmetic</vt:lpstr>
      <vt:lpstr>Compactness Theorem</vt:lpstr>
      <vt:lpstr>Non-Standard Models of Arithmetic</vt:lpstr>
      <vt:lpstr>Non-Standard Models of Arithmetic</vt:lpstr>
      <vt:lpstr>Non-Standard Models of Arithmetic</vt:lpstr>
      <vt:lpstr>Non-Standard Models of Arithmetic</vt:lpstr>
      <vt:lpstr>Non-Standard Models of Arithmetic</vt:lpstr>
      <vt:lpstr>Non-Standard Models of Arithmetic</vt:lpstr>
      <vt:lpstr>Non-Standard Models of Arithmetic</vt:lpstr>
      <vt:lpstr>Gödel Incompleteness Theorem</vt:lpstr>
      <vt:lpstr>Gödel Incompleteness Theorem</vt:lpstr>
      <vt:lpstr>Gödel Incompleteness Theorem</vt:lpstr>
      <vt:lpstr>Continuum Many Countable Models</vt:lpstr>
      <vt:lpstr>Continuum Many Countable Models</vt:lpstr>
      <vt:lpstr>Continuum Many Countable Models</vt:lpstr>
      <vt:lpstr>Continuum Many Countable Models</vt:lpstr>
      <vt:lpstr>Continuum Many Countable Models</vt:lpstr>
      <vt:lpstr>Continuum many non-isomorphic models for each theory extending PA.</vt:lpstr>
      <vt:lpstr>Continuum many non-isomorphic models for each theory extending PA.</vt:lpstr>
      <vt:lpstr>Continuum many non-isomorphic models for each theory extending PA.</vt:lpstr>
      <vt:lpstr>Continuum many non-isomorphic models for each theory extending PA.</vt:lpstr>
      <vt:lpstr>Continuum many non-isomorphic models for each theory extending PA.</vt:lpstr>
      <vt:lpstr>Continuum many non-isomorphic models for each theory extending PA.</vt:lpstr>
      <vt:lpstr>Continuum many non-isomorphic models for each theory extending PA.</vt:lpstr>
      <vt:lpstr>Order type of countable models of PA</vt:lpstr>
      <vt:lpstr>Recursive Saturation </vt:lpstr>
      <vt:lpstr>Recursive Saturation </vt:lpstr>
      <vt:lpstr>Recursive Saturation </vt:lpstr>
      <vt:lpstr>Thank You!</vt:lpstr>
    </vt:vector>
  </TitlesOfParts>
  <Company>SCCM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richness of models of Peano Arithmetic</dc:title>
  <dc:creator>Erez Shochat</dc:creator>
  <cp:lastModifiedBy>Erez Shochat</cp:lastModifiedBy>
  <cp:revision>29</cp:revision>
  <dcterms:created xsi:type="dcterms:W3CDTF">2021-10-25T13:59:08Z</dcterms:created>
  <dcterms:modified xsi:type="dcterms:W3CDTF">2021-11-10T09:51:09Z</dcterms:modified>
</cp:coreProperties>
</file>