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handoutMasterIdLst>
    <p:handoutMasterId r:id="rId41"/>
  </p:handoutMasterIdLst>
  <p:sldIdLst>
    <p:sldId id="265"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283" r:id="rId19"/>
    <p:sldId id="276" r:id="rId20"/>
    <p:sldId id="302" r:id="rId21"/>
    <p:sldId id="303" r:id="rId22"/>
    <p:sldId id="259" r:id="rId23"/>
    <p:sldId id="287" r:id="rId24"/>
    <p:sldId id="288" r:id="rId25"/>
    <p:sldId id="289" r:id="rId26"/>
    <p:sldId id="290" r:id="rId27"/>
    <p:sldId id="291" r:id="rId28"/>
    <p:sldId id="292" r:id="rId29"/>
    <p:sldId id="296" r:id="rId30"/>
    <p:sldId id="293" r:id="rId31"/>
    <p:sldId id="294" r:id="rId32"/>
    <p:sldId id="295" r:id="rId33"/>
    <p:sldId id="299" r:id="rId34"/>
    <p:sldId id="298" r:id="rId35"/>
    <p:sldId id="305" r:id="rId36"/>
    <p:sldId id="300" r:id="rId37"/>
    <p:sldId id="301" r:id="rId38"/>
    <p:sldId id="30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93691" autoAdjust="0"/>
  </p:normalViewPr>
  <p:slideViewPr>
    <p:cSldViewPr>
      <p:cViewPr>
        <p:scale>
          <a:sx n="85" d="100"/>
          <a:sy n="85" d="100"/>
        </p:scale>
        <p:origin x="-1728" y="-5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5CFBA1-2416-4E4C-8F3C-41282A29DCD3}" type="datetimeFigureOut">
              <a:rPr lang="en-US" smtClean="0"/>
              <a:t>10/3/2017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57FB4A-838C-4C49-B0F0-7BFF52990C01}" type="slidenum">
              <a:rPr lang="en-US" smtClean="0"/>
              <a:t>‹#›</a:t>
            </a:fld>
            <a:endParaRPr lang="en-US"/>
          </a:p>
        </p:txBody>
      </p:sp>
    </p:spTree>
    <p:extLst>
      <p:ext uri="{BB962C8B-B14F-4D97-AF65-F5344CB8AC3E}">
        <p14:creationId xmlns:p14="http://schemas.microsoft.com/office/powerpoint/2010/main" val="3781701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FE50AC-83C4-42BE-92A4-E957C6947663}" type="datetimeFigureOut">
              <a:rPr lang="en-US" smtClean="0"/>
              <a:t>10/3/2017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2EFEF-5340-4B77-BA00-6342B798F725}" type="slidenum">
              <a:rPr lang="en-US" smtClean="0"/>
              <a:t>‹#›</a:t>
            </a:fld>
            <a:endParaRPr lang="en-US"/>
          </a:p>
        </p:txBody>
      </p:sp>
    </p:spTree>
    <p:extLst>
      <p:ext uri="{BB962C8B-B14F-4D97-AF65-F5344CB8AC3E}">
        <p14:creationId xmlns:p14="http://schemas.microsoft.com/office/powerpoint/2010/main" val="196078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2</a:t>
            </a:fld>
            <a:endParaRPr lang="en-US"/>
          </a:p>
        </p:txBody>
      </p:sp>
    </p:spTree>
    <p:extLst>
      <p:ext uri="{BB962C8B-B14F-4D97-AF65-F5344CB8AC3E}">
        <p14:creationId xmlns:p14="http://schemas.microsoft.com/office/powerpoint/2010/main" val="3297195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DC43ED-636D-420C-A61B-D1738060E015}" type="slidenum">
              <a:rPr lang="en-US" smtClean="0"/>
              <a:t>11</a:t>
            </a:fld>
            <a:endParaRPr lang="en-US"/>
          </a:p>
        </p:txBody>
      </p:sp>
    </p:spTree>
    <p:extLst>
      <p:ext uri="{BB962C8B-B14F-4D97-AF65-F5344CB8AC3E}">
        <p14:creationId xmlns:p14="http://schemas.microsoft.com/office/powerpoint/2010/main" val="95629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DC43ED-636D-420C-A61B-D1738060E015}" type="slidenum">
              <a:rPr lang="en-US" smtClean="0"/>
              <a:t>12</a:t>
            </a:fld>
            <a:endParaRPr lang="en-US"/>
          </a:p>
        </p:txBody>
      </p:sp>
    </p:spTree>
    <p:extLst>
      <p:ext uri="{BB962C8B-B14F-4D97-AF65-F5344CB8AC3E}">
        <p14:creationId xmlns:p14="http://schemas.microsoft.com/office/powerpoint/2010/main" val="417034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DC43ED-636D-420C-A61B-D1738060E015}" type="slidenum">
              <a:rPr lang="en-US" smtClean="0"/>
              <a:t>13</a:t>
            </a:fld>
            <a:endParaRPr lang="en-US"/>
          </a:p>
        </p:txBody>
      </p:sp>
    </p:spTree>
    <p:extLst>
      <p:ext uri="{BB962C8B-B14F-4D97-AF65-F5344CB8AC3E}">
        <p14:creationId xmlns:p14="http://schemas.microsoft.com/office/powerpoint/2010/main" val="417034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DC43ED-636D-420C-A61B-D1738060E015}" type="slidenum">
              <a:rPr lang="en-US" smtClean="0"/>
              <a:t>14</a:t>
            </a:fld>
            <a:endParaRPr lang="en-US"/>
          </a:p>
        </p:txBody>
      </p:sp>
    </p:spTree>
    <p:extLst>
      <p:ext uri="{BB962C8B-B14F-4D97-AF65-F5344CB8AC3E}">
        <p14:creationId xmlns:p14="http://schemas.microsoft.com/office/powerpoint/2010/main" val="386635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DC43ED-636D-420C-A61B-D1738060E015}" type="slidenum">
              <a:rPr lang="en-US" smtClean="0"/>
              <a:t>15</a:t>
            </a:fld>
            <a:endParaRPr lang="en-US"/>
          </a:p>
        </p:txBody>
      </p:sp>
    </p:spTree>
    <p:extLst>
      <p:ext uri="{BB962C8B-B14F-4D97-AF65-F5344CB8AC3E}">
        <p14:creationId xmlns:p14="http://schemas.microsoft.com/office/powerpoint/2010/main" val="375578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16</a:t>
            </a:fld>
            <a:endParaRPr lang="en-US"/>
          </a:p>
        </p:txBody>
      </p:sp>
    </p:spTree>
    <p:extLst>
      <p:ext uri="{BB962C8B-B14F-4D97-AF65-F5344CB8AC3E}">
        <p14:creationId xmlns:p14="http://schemas.microsoft.com/office/powerpoint/2010/main" val="1974014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8143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2EFEF-5340-4B77-BA00-6342B798F725}" type="slidenum">
              <a:rPr lang="en-US" smtClean="0"/>
              <a:t>18</a:t>
            </a:fld>
            <a:endParaRPr lang="en-US"/>
          </a:p>
        </p:txBody>
      </p:sp>
    </p:spTree>
    <p:extLst>
      <p:ext uri="{BB962C8B-B14F-4D97-AF65-F5344CB8AC3E}">
        <p14:creationId xmlns:p14="http://schemas.microsoft.com/office/powerpoint/2010/main" val="159335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19</a:t>
            </a:fld>
            <a:endParaRPr lang="en-US"/>
          </a:p>
        </p:txBody>
      </p:sp>
    </p:spTree>
    <p:extLst>
      <p:ext uri="{BB962C8B-B14F-4D97-AF65-F5344CB8AC3E}">
        <p14:creationId xmlns:p14="http://schemas.microsoft.com/office/powerpoint/2010/main" val="334013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2EFEF-5340-4B77-BA00-6342B798F725}" type="slidenum">
              <a:rPr lang="en-US" smtClean="0"/>
              <a:t>29</a:t>
            </a:fld>
            <a:endParaRPr lang="en-US"/>
          </a:p>
        </p:txBody>
      </p:sp>
    </p:spTree>
    <p:extLst>
      <p:ext uri="{BB962C8B-B14F-4D97-AF65-F5344CB8AC3E}">
        <p14:creationId xmlns:p14="http://schemas.microsoft.com/office/powerpoint/2010/main" val="3709656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3</a:t>
            </a:fld>
            <a:endParaRPr lang="en-US"/>
          </a:p>
        </p:txBody>
      </p:sp>
    </p:spTree>
    <p:extLst>
      <p:ext uri="{BB962C8B-B14F-4D97-AF65-F5344CB8AC3E}">
        <p14:creationId xmlns:p14="http://schemas.microsoft.com/office/powerpoint/2010/main" val="133102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4</a:t>
            </a:fld>
            <a:endParaRPr lang="en-US"/>
          </a:p>
        </p:txBody>
      </p:sp>
    </p:spTree>
    <p:extLst>
      <p:ext uri="{BB962C8B-B14F-4D97-AF65-F5344CB8AC3E}">
        <p14:creationId xmlns:p14="http://schemas.microsoft.com/office/powerpoint/2010/main" val="133102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5</a:t>
            </a:fld>
            <a:endParaRPr lang="en-US"/>
          </a:p>
        </p:txBody>
      </p:sp>
    </p:spTree>
    <p:extLst>
      <p:ext uri="{BB962C8B-B14F-4D97-AF65-F5344CB8AC3E}">
        <p14:creationId xmlns:p14="http://schemas.microsoft.com/office/powerpoint/2010/main" val="17814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6</a:t>
            </a:fld>
            <a:endParaRPr lang="en-US"/>
          </a:p>
        </p:txBody>
      </p:sp>
    </p:spTree>
    <p:extLst>
      <p:ext uri="{BB962C8B-B14F-4D97-AF65-F5344CB8AC3E}">
        <p14:creationId xmlns:p14="http://schemas.microsoft.com/office/powerpoint/2010/main" val="957504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7</a:t>
            </a:fld>
            <a:endParaRPr lang="en-US"/>
          </a:p>
        </p:txBody>
      </p:sp>
    </p:spTree>
    <p:extLst>
      <p:ext uri="{BB962C8B-B14F-4D97-AF65-F5344CB8AC3E}">
        <p14:creationId xmlns:p14="http://schemas.microsoft.com/office/powerpoint/2010/main" val="188666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8</a:t>
            </a:fld>
            <a:endParaRPr lang="en-US"/>
          </a:p>
        </p:txBody>
      </p:sp>
    </p:spTree>
    <p:extLst>
      <p:ext uri="{BB962C8B-B14F-4D97-AF65-F5344CB8AC3E}">
        <p14:creationId xmlns:p14="http://schemas.microsoft.com/office/powerpoint/2010/main" val="307440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9</a:t>
            </a:fld>
            <a:endParaRPr lang="en-US"/>
          </a:p>
        </p:txBody>
      </p:sp>
    </p:spTree>
    <p:extLst>
      <p:ext uri="{BB962C8B-B14F-4D97-AF65-F5344CB8AC3E}">
        <p14:creationId xmlns:p14="http://schemas.microsoft.com/office/powerpoint/2010/main" val="136139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2EFEF-5340-4B77-BA00-6342B798F725}" type="slidenum">
              <a:rPr lang="en-US" smtClean="0"/>
              <a:t>10</a:t>
            </a:fld>
            <a:endParaRPr lang="en-US"/>
          </a:p>
        </p:txBody>
      </p:sp>
    </p:spTree>
    <p:extLst>
      <p:ext uri="{BB962C8B-B14F-4D97-AF65-F5344CB8AC3E}">
        <p14:creationId xmlns:p14="http://schemas.microsoft.com/office/powerpoint/2010/main" val="25298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4CCDB-2A51-48AF-84C9-AF8FA2DE6C60}" type="datetime1">
              <a:rPr lang="en-US" smtClean="0"/>
              <a:t>10/3/2017</a:t>
            </a:fld>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960342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83F036-35BD-4597-ADAF-CEB949A95FB1}" type="datetime1">
              <a:rPr lang="en-US" smtClean="0"/>
              <a:t>10/3/2017</a:t>
            </a:fld>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117573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DCC251-1DAC-4540-AFC6-B811C3208F3C}" type="datetime1">
              <a:rPr lang="en-US" smtClean="0"/>
              <a:t>10/3/2017</a:t>
            </a:fld>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149928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E955D2-AE76-41F6-8184-F859747187DB}" type="datetime1">
              <a:rPr lang="en-US" smtClean="0"/>
              <a:t>10/3/2017</a:t>
            </a:fld>
            <a:endParaRPr lang="en-US" dirty="0"/>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CE7983E5-9253-47E0-B045-3BA61170D08A}" type="slidenum">
              <a:rPr lang="en-US" smtClean="0"/>
              <a:t>‹#›</a:t>
            </a:fld>
            <a:endParaRPr lang="en-US"/>
          </a:p>
        </p:txBody>
      </p:sp>
      <p:pic>
        <p:nvPicPr>
          <p:cNvPr id="7" name="Picture 6" descr="NewLogo_FINAL_WHITE_horiz.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471" y="6208690"/>
            <a:ext cx="2743200" cy="694030"/>
          </a:xfrm>
          <a:prstGeom prst="rect">
            <a:avLst/>
          </a:prstGeom>
        </p:spPr>
      </p:pic>
      <p:sp>
        <p:nvSpPr>
          <p:cNvPr id="8" name="Footer Placeholder 11"/>
          <p:cNvSpPr txBox="1">
            <a:spLocks/>
          </p:cNvSpPr>
          <p:nvPr userDrawn="1"/>
        </p:nvSpPr>
        <p:spPr>
          <a:xfrm>
            <a:off x="0" y="6208713"/>
            <a:ext cx="9144000" cy="649287"/>
          </a:xfrm>
          <a:prstGeom prst="rect">
            <a:avLst/>
          </a:prstGeom>
          <a:solidFill>
            <a:srgbClr val="0B2855"/>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27" tIns="45713" rIns="91427" bIns="45713"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fld id="{7F5C61D6-0AA0-400D-A732-0DA5581B3E63}" type="slidenum">
              <a:rPr lang="en-US" sz="1400" smtClean="0"/>
              <a:pPr algn="r"/>
              <a:t>‹#›</a:t>
            </a:fld>
            <a:endParaRPr lang="en-US" sz="1400" dirty="0"/>
          </a:p>
        </p:txBody>
      </p:sp>
      <p:pic>
        <p:nvPicPr>
          <p:cNvPr id="9" name="Picture 8" descr="NewLogo_FINAL_WHITE_horiz.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027" y="6186341"/>
            <a:ext cx="2743200" cy="694030"/>
          </a:xfrm>
          <a:prstGeom prst="rect">
            <a:avLst/>
          </a:prstGeom>
        </p:spPr>
      </p:pic>
    </p:spTree>
    <p:extLst>
      <p:ext uri="{BB962C8B-B14F-4D97-AF65-F5344CB8AC3E}">
        <p14:creationId xmlns:p14="http://schemas.microsoft.com/office/powerpoint/2010/main" val="1367292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33A79-778A-408E-B48D-F535761B1ECD}" type="datetime1">
              <a:rPr lang="en-US" smtClean="0"/>
              <a:t>10/3/2017</a:t>
            </a:fld>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158617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6FEBC7-2F82-4BAE-A816-C7A518C9E85B}" type="datetime1">
              <a:rPr lang="en-US" smtClean="0"/>
              <a:t>10/3/2017</a:t>
            </a:fld>
            <a:endParaRPr lang="en-US"/>
          </a:p>
        </p:txBody>
      </p:sp>
      <p:sp>
        <p:nvSpPr>
          <p:cNvPr id="6" name="Footer Placeholder 5"/>
          <p:cNvSpPr>
            <a:spLocks noGrp="1"/>
          </p:cNvSpPr>
          <p:nvPr>
            <p:ph type="ftr" sz="quarter" idx="11"/>
          </p:nvPr>
        </p:nvSpPr>
        <p:spPr/>
        <p:txBody>
          <a:bodyPr/>
          <a:lstStyle/>
          <a:p>
            <a:r>
              <a:rPr lang="en-US" smtClean="0"/>
              <a:t>2</a:t>
            </a:r>
            <a:endParaRPr lang="en-US"/>
          </a:p>
        </p:txBody>
      </p:sp>
      <p:sp>
        <p:nvSpPr>
          <p:cNvPr id="7" name="Slide Number Placeholder 6"/>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4022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165B7C-9957-4A0A-A3CA-83DC110C5E96}" type="datetime1">
              <a:rPr lang="en-US" smtClean="0"/>
              <a:t>10/3/2017</a:t>
            </a:fld>
            <a:endParaRPr lang="en-US"/>
          </a:p>
        </p:txBody>
      </p:sp>
      <p:sp>
        <p:nvSpPr>
          <p:cNvPr id="8" name="Footer Placeholder 7"/>
          <p:cNvSpPr>
            <a:spLocks noGrp="1"/>
          </p:cNvSpPr>
          <p:nvPr>
            <p:ph type="ftr" sz="quarter" idx="11"/>
          </p:nvPr>
        </p:nvSpPr>
        <p:spPr/>
        <p:txBody>
          <a:bodyPr/>
          <a:lstStyle/>
          <a:p>
            <a:r>
              <a:rPr lang="en-US" smtClean="0"/>
              <a:t>2</a:t>
            </a:r>
            <a:endParaRPr lang="en-US"/>
          </a:p>
        </p:txBody>
      </p:sp>
      <p:sp>
        <p:nvSpPr>
          <p:cNvPr id="9" name="Slide Number Placeholder 8"/>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3741933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A56B4-1338-4F28-B798-0E2A493D1569}" type="datetime1">
              <a:rPr lang="en-US" smtClean="0"/>
              <a:t>10/3/2017</a:t>
            </a:fld>
            <a:endParaRPr lang="en-US"/>
          </a:p>
        </p:txBody>
      </p:sp>
      <p:sp>
        <p:nvSpPr>
          <p:cNvPr id="4" name="Footer Placeholder 3"/>
          <p:cNvSpPr>
            <a:spLocks noGrp="1"/>
          </p:cNvSpPr>
          <p:nvPr>
            <p:ph type="ftr" sz="quarter" idx="11"/>
          </p:nvPr>
        </p:nvSpPr>
        <p:spPr/>
        <p:txBody>
          <a:bodyPr/>
          <a:lstStyle/>
          <a:p>
            <a:r>
              <a:rPr lang="en-US" smtClean="0"/>
              <a:t>2</a:t>
            </a:r>
            <a:endParaRPr lang="en-US"/>
          </a:p>
        </p:txBody>
      </p:sp>
      <p:sp>
        <p:nvSpPr>
          <p:cNvPr id="5" name="Slide Number Placeholder 4"/>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134479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E160E-9ABF-4160-84E7-342D89CC00AC}" type="datetime1">
              <a:rPr lang="en-US" smtClean="0"/>
              <a:t>10/3/2017</a:t>
            </a:fld>
            <a:endParaRPr lang="en-US"/>
          </a:p>
        </p:txBody>
      </p:sp>
      <p:sp>
        <p:nvSpPr>
          <p:cNvPr id="3" name="Footer Placeholder 2"/>
          <p:cNvSpPr>
            <a:spLocks noGrp="1"/>
          </p:cNvSpPr>
          <p:nvPr>
            <p:ph type="ftr" sz="quarter" idx="11"/>
          </p:nvPr>
        </p:nvSpPr>
        <p:spPr/>
        <p:txBody>
          <a:bodyPr/>
          <a:lstStyle/>
          <a:p>
            <a:r>
              <a:rPr lang="en-US" smtClean="0"/>
              <a:t>2</a:t>
            </a:r>
            <a:endParaRPr lang="en-US"/>
          </a:p>
        </p:txBody>
      </p:sp>
      <p:sp>
        <p:nvSpPr>
          <p:cNvPr id="4" name="Slide Number Placeholder 3"/>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126471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90A17-F521-4C5B-BF30-C3278C7C45E8}" type="datetime1">
              <a:rPr lang="en-US" smtClean="0"/>
              <a:t>10/3/2017</a:t>
            </a:fld>
            <a:endParaRPr lang="en-US"/>
          </a:p>
        </p:txBody>
      </p:sp>
      <p:sp>
        <p:nvSpPr>
          <p:cNvPr id="6" name="Footer Placeholder 5"/>
          <p:cNvSpPr>
            <a:spLocks noGrp="1"/>
          </p:cNvSpPr>
          <p:nvPr>
            <p:ph type="ftr" sz="quarter" idx="11"/>
          </p:nvPr>
        </p:nvSpPr>
        <p:spPr/>
        <p:txBody>
          <a:bodyPr/>
          <a:lstStyle/>
          <a:p>
            <a:r>
              <a:rPr lang="en-US" smtClean="0"/>
              <a:t>2</a:t>
            </a:r>
            <a:endParaRPr lang="en-US"/>
          </a:p>
        </p:txBody>
      </p:sp>
      <p:sp>
        <p:nvSpPr>
          <p:cNvPr id="7" name="Slide Number Placeholder 6"/>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55683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B7F78-E190-42FF-A6CD-2165A9043FA6}" type="datetime1">
              <a:rPr lang="en-US" smtClean="0"/>
              <a:t>10/3/2017</a:t>
            </a:fld>
            <a:endParaRPr lang="en-US"/>
          </a:p>
        </p:txBody>
      </p:sp>
      <p:sp>
        <p:nvSpPr>
          <p:cNvPr id="6" name="Footer Placeholder 5"/>
          <p:cNvSpPr>
            <a:spLocks noGrp="1"/>
          </p:cNvSpPr>
          <p:nvPr>
            <p:ph type="ftr" sz="quarter" idx="11"/>
          </p:nvPr>
        </p:nvSpPr>
        <p:spPr/>
        <p:txBody>
          <a:bodyPr/>
          <a:lstStyle/>
          <a:p>
            <a:r>
              <a:rPr lang="en-US" smtClean="0"/>
              <a:t>2</a:t>
            </a:r>
            <a:endParaRPr lang="en-US"/>
          </a:p>
        </p:txBody>
      </p:sp>
      <p:sp>
        <p:nvSpPr>
          <p:cNvPr id="7" name="Slide Number Placeholder 6"/>
          <p:cNvSpPr>
            <a:spLocks noGrp="1"/>
          </p:cNvSpPr>
          <p:nvPr>
            <p:ph type="sldNum" sz="quarter" idx="12"/>
          </p:nvPr>
        </p:nvSpPr>
        <p:spPr/>
        <p:txBody>
          <a:bodyPr/>
          <a:lstStyle/>
          <a:p>
            <a:fld id="{CE7983E5-9253-47E0-B045-3BA61170D08A}" type="slidenum">
              <a:rPr lang="en-US" smtClean="0"/>
              <a:t>‹#›</a:t>
            </a:fld>
            <a:endParaRPr lang="en-US"/>
          </a:p>
        </p:txBody>
      </p:sp>
    </p:spTree>
    <p:extLst>
      <p:ext uri="{BB962C8B-B14F-4D97-AF65-F5344CB8AC3E}">
        <p14:creationId xmlns:p14="http://schemas.microsoft.com/office/powerpoint/2010/main" val="23248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B42CD-8393-43C0-A4EC-5E8CC1FB1058}" type="datetime1">
              <a:rPr lang="en-US" smtClean="0"/>
              <a:t>10/3/2017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983E5-9253-47E0-B045-3BA61170D08A}" type="slidenum">
              <a:rPr lang="en-US" smtClean="0"/>
              <a:t>‹#›</a:t>
            </a:fld>
            <a:endParaRPr lang="en-US"/>
          </a:p>
        </p:txBody>
      </p:sp>
    </p:spTree>
    <p:extLst>
      <p:ext uri="{BB962C8B-B14F-4D97-AF65-F5344CB8AC3E}">
        <p14:creationId xmlns:p14="http://schemas.microsoft.com/office/powerpoint/2010/main" val="38103842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hdphoto" Target="../media/hdphoto4.wdp"/><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4.jpeg"/><Relationship Id="rId5" Type="http://schemas.microsoft.com/office/2007/relationships/hdphoto" Target="../media/hdphoto6.wdp"/><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mailto:mchropufka@qcc.cuny.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3962400"/>
          </a:xfrm>
        </p:spPr>
        <p:txBody>
          <a:bodyPr anchor="ct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Classroom Podium Tutorial</a:t>
            </a:r>
            <a:br>
              <a:rPr lang="en-US" dirty="0" smtClean="0"/>
            </a:br>
            <a:r>
              <a:rPr lang="en-US" dirty="0" smtClean="0"/>
              <a:t/>
            </a:r>
            <a:br>
              <a:rPr lang="en-US" dirty="0" smtClean="0"/>
            </a:br>
            <a:r>
              <a:rPr lang="en-US" sz="2700" dirty="0" smtClean="0"/>
              <a:t>The Academic Computing Center</a:t>
            </a:r>
            <a:br>
              <a:rPr lang="en-US" sz="2700" dirty="0" smtClean="0"/>
            </a:br>
            <a:r>
              <a:rPr lang="en-US" sz="2700" dirty="0" smtClean="0"/>
              <a:t>718-631-6624</a:t>
            </a:r>
            <a:r>
              <a:rPr lang="en-US" dirty="0"/>
              <a:t/>
            </a:r>
            <a:br>
              <a:rPr lang="en-US" dirty="0"/>
            </a:br>
            <a:r>
              <a:rPr lang="en-US" dirty="0" smtClean="0"/>
              <a:t>			</a:t>
            </a:r>
            <a:r>
              <a:rPr lang="en-US" dirty="0"/>
              <a:t/>
            </a:r>
            <a:br>
              <a:rPr lang="en-US" dirty="0"/>
            </a:br>
            <a:endParaRPr lang="en-US" dirty="0"/>
          </a:p>
        </p:txBody>
      </p:sp>
      <p:pic>
        <p:nvPicPr>
          <p:cNvPr id="3" name="Picture 2" title="Queensborough Community College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313432"/>
          </a:xfrm>
          <a:prstGeom prst="rect">
            <a:avLst/>
          </a:prstGeom>
        </p:spPr>
      </p:pic>
    </p:spTree>
    <p:extLst>
      <p:ext uri="{BB962C8B-B14F-4D97-AF65-F5344CB8AC3E}">
        <p14:creationId xmlns:p14="http://schemas.microsoft.com/office/powerpoint/2010/main" val="521724441"/>
      </p:ext>
    </p:extLst>
  </p:cSld>
  <p:clrMapOvr>
    <a:masterClrMapping/>
  </p:clrMapOvr>
  <mc:AlternateContent xmlns:mc="http://schemas.openxmlformats.org/markup-compatibility/2006" xmlns:p14="http://schemas.microsoft.com/office/powerpoint/2010/main">
    <mc:Choice Requires="p14">
      <p:transition spd="slow" p14:dur="2000" advTm="1900"/>
    </mc:Choice>
    <mc:Fallback xmlns="">
      <p:transition spd="slow" advTm="19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Using the </a:t>
            </a:r>
            <a:r>
              <a:rPr lang="en-US" sz="3600" b="1" dirty="0" smtClean="0"/>
              <a:t>Nomad PD Touch </a:t>
            </a:r>
            <a:r>
              <a:rPr lang="en-US" sz="3600" b="1" dirty="0"/>
              <a:t>Panel:</a:t>
            </a:r>
            <a:br>
              <a:rPr lang="en-US" sz="3600" b="1" dirty="0"/>
            </a:br>
            <a:r>
              <a:rPr lang="en-US" sz="3600" dirty="0"/>
              <a:t>Switching to the </a:t>
            </a:r>
            <a:r>
              <a:rPr lang="en-US" sz="3600" dirty="0" smtClean="0"/>
              <a:t>Document Camera</a:t>
            </a:r>
            <a:endParaRPr lang="en-US" sz="3600" dirty="0"/>
          </a:p>
        </p:txBody>
      </p:sp>
      <p:sp>
        <p:nvSpPr>
          <p:cNvPr id="3" name="Content Placeholder 2"/>
          <p:cNvSpPr>
            <a:spLocks noGrp="1"/>
          </p:cNvSpPr>
          <p:nvPr>
            <p:ph idx="1"/>
          </p:nvPr>
        </p:nvSpPr>
        <p:spPr>
          <a:xfrm>
            <a:off x="457200" y="1447800"/>
            <a:ext cx="8229600" cy="4678363"/>
          </a:xfrm>
        </p:spPr>
        <p:txBody>
          <a:bodyPr/>
          <a:lstStyle/>
          <a:p>
            <a:r>
              <a:rPr lang="en-US" sz="2800" dirty="0" smtClean="0"/>
              <a:t>To switch the Document Camera, just click on the button as shown below:</a:t>
            </a:r>
          </a:p>
          <a:p>
            <a:endParaRPr lang="en-US" dirty="0"/>
          </a:p>
        </p:txBody>
      </p:sp>
      <p:pic>
        <p:nvPicPr>
          <p:cNvPr id="4" name="Picture 3" title="Photo of Nomad Podium Touch Pan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136" y="2438400"/>
            <a:ext cx="5562600" cy="3702219"/>
          </a:xfrm>
          <a:prstGeom prst="rect">
            <a:avLst/>
          </a:prstGeom>
        </p:spPr>
      </p:pic>
    </p:spTree>
    <p:extLst>
      <p:ext uri="{BB962C8B-B14F-4D97-AF65-F5344CB8AC3E}">
        <p14:creationId xmlns:p14="http://schemas.microsoft.com/office/powerpoint/2010/main" val="128675169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Using the </a:t>
            </a:r>
            <a:r>
              <a:rPr lang="en-US" sz="3600" b="1" dirty="0" smtClean="0"/>
              <a:t>LT Nomad </a:t>
            </a:r>
            <a:r>
              <a:rPr lang="en-US" sz="3600" b="1" dirty="0"/>
              <a:t>Touch Panel</a:t>
            </a:r>
            <a:r>
              <a:rPr lang="en-US" sz="3600" b="1" dirty="0" smtClean="0"/>
              <a:t>:</a:t>
            </a:r>
            <a:br>
              <a:rPr lang="en-US" sz="3600" b="1" dirty="0" smtClean="0"/>
            </a:br>
            <a:r>
              <a:rPr lang="en-US" sz="3600" i="1" dirty="0" smtClean="0"/>
              <a:t>Switching to a Laptop or IPad</a:t>
            </a:r>
            <a:endParaRPr lang="en-US" sz="3600" b="1" i="1" dirty="0"/>
          </a:p>
        </p:txBody>
      </p:sp>
      <p:sp>
        <p:nvSpPr>
          <p:cNvPr id="3" name="Content Placeholder 2"/>
          <p:cNvSpPr>
            <a:spLocks noGrp="1"/>
          </p:cNvSpPr>
          <p:nvPr>
            <p:ph idx="1"/>
          </p:nvPr>
        </p:nvSpPr>
        <p:spPr>
          <a:xfrm>
            <a:off x="457200" y="1371600"/>
            <a:ext cx="8229600" cy="4754563"/>
          </a:xfrm>
        </p:spPr>
        <p:txBody>
          <a:bodyPr/>
          <a:lstStyle/>
          <a:p>
            <a:r>
              <a:rPr lang="en-US" sz="2400" dirty="0" smtClean="0"/>
              <a:t>Functionality is very similar to the PD style panel.  However, to display the Laptop on the projector screen, press the </a:t>
            </a:r>
            <a:r>
              <a:rPr lang="en-US" sz="2400" b="1" dirty="0" smtClean="0"/>
              <a:t>External Outputs </a:t>
            </a:r>
            <a:r>
              <a:rPr lang="en-US" sz="2400" dirty="0" smtClean="0"/>
              <a:t>and then </a:t>
            </a:r>
            <a:r>
              <a:rPr lang="en-US" sz="2400" b="1" dirty="0" smtClean="0"/>
              <a:t>VGA input </a:t>
            </a:r>
            <a:r>
              <a:rPr lang="en-US" sz="2400" dirty="0" smtClean="0"/>
              <a:t>buttons as shown below:</a:t>
            </a:r>
          </a:p>
          <a:p>
            <a:endParaRPr lang="en-US" dirty="0"/>
          </a:p>
        </p:txBody>
      </p:sp>
      <p:pic>
        <p:nvPicPr>
          <p:cNvPr id="5" name="Picture 4" descr="C:\Users\Mark.Chropufka\Pictures\Photo Stream\My Photo Stream\LT Touch Panel.jpg" title="Photo of Nomad LT Podium Touch 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27" y="2665988"/>
            <a:ext cx="3908405" cy="2988976"/>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title="Arrow pointing to External Inputs"/>
          <p:cNvSpPr/>
          <p:nvPr/>
        </p:nvSpPr>
        <p:spPr>
          <a:xfrm>
            <a:off x="2243282" y="3816005"/>
            <a:ext cx="838200" cy="4376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098" name="Picture 2" descr="C:\Users\Mark.Chropufka\Documents\Laptop VGA Inputs.jpeg" title="Photo of Nomad LT Podium Touch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649824"/>
            <a:ext cx="4049664" cy="2988976"/>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title="Arrow pointing to VGA Input"/>
          <p:cNvSpPr/>
          <p:nvPr/>
        </p:nvSpPr>
        <p:spPr>
          <a:xfrm>
            <a:off x="4800600" y="3973490"/>
            <a:ext cx="990600" cy="5334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97766424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k.Chropufka\Pictures\Photo Stream\My Photo Stream\LT Touch Panel.jpg" title="Photo of LT Touch Panel Select Document Camera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25" y="2706154"/>
            <a:ext cx="4053418" cy="30400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k.Chropufka\Documents\doc camera menu.jpeg" title="Photo of LT Touch Panel Document Camera 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643" y="2710772"/>
            <a:ext cx="3970674" cy="3035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sz="3600" b="1" dirty="0"/>
              <a:t>Using the </a:t>
            </a:r>
            <a:r>
              <a:rPr lang="en-US" sz="3600" b="1" dirty="0" smtClean="0"/>
              <a:t>LT Nomad </a:t>
            </a:r>
            <a:r>
              <a:rPr lang="en-US" sz="3600" b="1" dirty="0"/>
              <a:t>Touch Panel</a:t>
            </a:r>
            <a:r>
              <a:rPr lang="en-US" sz="3600" b="1" dirty="0" smtClean="0"/>
              <a:t>:</a:t>
            </a:r>
            <a:br>
              <a:rPr lang="en-US" sz="3600" b="1" dirty="0" smtClean="0"/>
            </a:br>
            <a:r>
              <a:rPr lang="en-US" sz="3600" i="1" dirty="0" smtClean="0"/>
              <a:t>Switching to the Document Camera</a:t>
            </a:r>
            <a:endParaRPr lang="en-US" sz="3600" b="1" i="1" dirty="0"/>
          </a:p>
        </p:txBody>
      </p:sp>
      <p:sp>
        <p:nvSpPr>
          <p:cNvPr id="3" name="Content Placeholder 2"/>
          <p:cNvSpPr>
            <a:spLocks noGrp="1"/>
          </p:cNvSpPr>
          <p:nvPr>
            <p:ph idx="1"/>
          </p:nvPr>
        </p:nvSpPr>
        <p:spPr>
          <a:xfrm>
            <a:off x="457200" y="1371600"/>
            <a:ext cx="8229600" cy="4754563"/>
          </a:xfrm>
        </p:spPr>
        <p:txBody>
          <a:bodyPr/>
          <a:lstStyle/>
          <a:p>
            <a:r>
              <a:rPr lang="en-US" sz="2400" dirty="0" smtClean="0"/>
              <a:t>To display the Document Camera on the projector screen, press the </a:t>
            </a:r>
            <a:r>
              <a:rPr lang="en-US" sz="2400" b="1" dirty="0" smtClean="0"/>
              <a:t>Document Camera </a:t>
            </a:r>
            <a:r>
              <a:rPr lang="en-US" sz="2400" dirty="0" smtClean="0"/>
              <a:t>button and the Document Camera control menu will appear as shown below:</a:t>
            </a:r>
          </a:p>
          <a:p>
            <a:endParaRPr lang="en-US" dirty="0"/>
          </a:p>
        </p:txBody>
      </p:sp>
      <p:sp>
        <p:nvSpPr>
          <p:cNvPr id="8" name="Right Arrow 7" title="Arrow pointing to document camera button on LT Touch Panel"/>
          <p:cNvSpPr/>
          <p:nvPr/>
        </p:nvSpPr>
        <p:spPr>
          <a:xfrm>
            <a:off x="2467263" y="4318000"/>
            <a:ext cx="838200" cy="4376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5" name="Slide Number Placeholder 4"/>
          <p:cNvSpPr>
            <a:spLocks noGrp="1"/>
          </p:cNvSpPr>
          <p:nvPr>
            <p:ph type="sldNum" sz="quarter" idx="12"/>
          </p:nvPr>
        </p:nvSpPr>
        <p:spPr/>
        <p:txBody>
          <a:bodyPr/>
          <a:lstStyle/>
          <a:p>
            <a:fld id="{CE7983E5-9253-47E0-B045-3BA61170D08A}" type="slidenum">
              <a:rPr lang="en-US" smtClean="0"/>
              <a:t>12</a:t>
            </a:fld>
            <a:endParaRPr lang="en-US"/>
          </a:p>
        </p:txBody>
      </p:sp>
    </p:spTree>
    <p:extLst>
      <p:ext uri="{BB962C8B-B14F-4D97-AF65-F5344CB8AC3E}">
        <p14:creationId xmlns:p14="http://schemas.microsoft.com/office/powerpoint/2010/main" val="3095399051"/>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Photo of LT Touch Pane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133600"/>
            <a:ext cx="5257800" cy="3943350"/>
          </a:xfrm>
          <a:prstGeom prst="rect">
            <a:avLst/>
          </a:prstGeom>
        </p:spPr>
      </p:pic>
      <p:sp>
        <p:nvSpPr>
          <p:cNvPr id="2" name="Title 1"/>
          <p:cNvSpPr>
            <a:spLocks noGrp="1"/>
          </p:cNvSpPr>
          <p:nvPr>
            <p:ph type="title"/>
          </p:nvPr>
        </p:nvSpPr>
        <p:spPr/>
        <p:txBody>
          <a:bodyPr>
            <a:normAutofit fontScale="90000"/>
          </a:bodyPr>
          <a:lstStyle/>
          <a:p>
            <a:r>
              <a:rPr lang="en-US" sz="3600" b="1" dirty="0"/>
              <a:t>Using the </a:t>
            </a:r>
            <a:r>
              <a:rPr lang="en-US" sz="3600" b="1" dirty="0" smtClean="0"/>
              <a:t>LTQ Crestron </a:t>
            </a:r>
            <a:r>
              <a:rPr lang="en-US" sz="3600" b="1" dirty="0"/>
              <a:t>Touch Panel</a:t>
            </a:r>
            <a:r>
              <a:rPr lang="en-US" sz="3600" b="1" dirty="0" smtClean="0"/>
              <a:t>:</a:t>
            </a:r>
            <a:br>
              <a:rPr lang="en-US" sz="3600" b="1" dirty="0" smtClean="0"/>
            </a:br>
            <a:r>
              <a:rPr lang="en-US" sz="3600" i="1" dirty="0" smtClean="0"/>
              <a:t>Power system on and access other functions</a:t>
            </a:r>
            <a:endParaRPr lang="en-US" sz="3600" b="1" i="1" dirty="0"/>
          </a:p>
        </p:txBody>
      </p:sp>
      <p:sp>
        <p:nvSpPr>
          <p:cNvPr id="3" name="Content Placeholder 2" title="Photo of Nomad LT Podium Touch Panel"/>
          <p:cNvSpPr>
            <a:spLocks noGrp="1"/>
          </p:cNvSpPr>
          <p:nvPr>
            <p:ph idx="1"/>
          </p:nvPr>
        </p:nvSpPr>
        <p:spPr>
          <a:xfrm>
            <a:off x="457200" y="1371600"/>
            <a:ext cx="8229600" cy="4754563"/>
          </a:xfrm>
        </p:spPr>
        <p:txBody>
          <a:bodyPr/>
          <a:lstStyle/>
          <a:p>
            <a:r>
              <a:rPr lang="en-US" sz="2400" dirty="0" smtClean="0"/>
              <a:t>For the LTQ series, the </a:t>
            </a:r>
            <a:r>
              <a:rPr lang="en-US" sz="2400" b="1" dirty="0" smtClean="0"/>
              <a:t>power button </a:t>
            </a:r>
            <a:r>
              <a:rPr lang="en-US" sz="2400" dirty="0" smtClean="0"/>
              <a:t>is on the touch panel itself.  </a:t>
            </a:r>
            <a:r>
              <a:rPr lang="en-US" sz="2400" b="1" dirty="0" smtClean="0"/>
              <a:t>Make sure you turn projector off before powering off.</a:t>
            </a:r>
            <a:endParaRPr lang="en-US" sz="2400" dirty="0" smtClean="0"/>
          </a:p>
          <a:p>
            <a:pPr marL="0" indent="0">
              <a:buNone/>
            </a:pPr>
            <a:endParaRPr lang="en-US" sz="2400" dirty="0" smtClean="0"/>
          </a:p>
          <a:p>
            <a:endParaRPr lang="en-US" dirty="0"/>
          </a:p>
        </p:txBody>
      </p:sp>
      <p:sp>
        <p:nvSpPr>
          <p:cNvPr id="8" name="Right Arrow 7" title="Arrow pointing to Turn System Power Off on LT Touch Panel"/>
          <p:cNvSpPr/>
          <p:nvPr/>
        </p:nvSpPr>
        <p:spPr>
          <a:xfrm>
            <a:off x="4953000" y="5029200"/>
            <a:ext cx="838200" cy="4376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288859819"/>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k.Chropufka\Documents\LT Overview Window.jpeg" title="Photo of Nomad LT Podiu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309" y="2324100"/>
            <a:ext cx="4064000" cy="37718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sz="3600" b="1" dirty="0" smtClean="0"/>
              <a:t>LT and LTQ Podium:</a:t>
            </a:r>
            <a:br>
              <a:rPr lang="en-US" sz="3600" b="1" dirty="0" smtClean="0"/>
            </a:br>
            <a:r>
              <a:rPr lang="en-US" sz="3600" i="1" dirty="0" smtClean="0"/>
              <a:t>Location of Key Items</a:t>
            </a:r>
            <a:endParaRPr lang="en-US" sz="3600" b="1" i="1" dirty="0"/>
          </a:p>
        </p:txBody>
      </p:sp>
      <p:sp>
        <p:nvSpPr>
          <p:cNvPr id="3" name="Content Placeholder 2"/>
          <p:cNvSpPr>
            <a:spLocks noGrp="1"/>
          </p:cNvSpPr>
          <p:nvPr>
            <p:ph idx="1"/>
          </p:nvPr>
        </p:nvSpPr>
        <p:spPr>
          <a:xfrm>
            <a:off x="457200" y="1371600"/>
            <a:ext cx="8229600" cy="4754563"/>
          </a:xfrm>
        </p:spPr>
        <p:txBody>
          <a:bodyPr/>
          <a:lstStyle/>
          <a:p>
            <a:r>
              <a:rPr lang="en-US" sz="2400" dirty="0" smtClean="0"/>
              <a:t>LT and LTQ Podia have a PC or Mac Mini.  All will have a </a:t>
            </a:r>
            <a:r>
              <a:rPr lang="en-US" sz="2400" dirty="0" err="1" smtClean="0"/>
              <a:t>BLURay</a:t>
            </a:r>
            <a:r>
              <a:rPr lang="en-US" sz="2400" dirty="0" smtClean="0"/>
              <a:t> or DVD/VCR, Document Camera, and external device tray</a:t>
            </a:r>
          </a:p>
          <a:p>
            <a:endParaRPr lang="en-US" dirty="0"/>
          </a:p>
        </p:txBody>
      </p:sp>
      <p:sp>
        <p:nvSpPr>
          <p:cNvPr id="13" name="Right Arrow 12" title="Document Camera Arrow"/>
          <p:cNvSpPr/>
          <p:nvPr/>
        </p:nvSpPr>
        <p:spPr>
          <a:xfrm>
            <a:off x="102754" y="3856757"/>
            <a:ext cx="1660236" cy="48664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Document</a:t>
            </a:r>
            <a:r>
              <a:rPr lang="en-US" sz="1200" b="1" dirty="0" smtClean="0">
                <a:solidFill>
                  <a:schemeClr val="tx1"/>
                </a:solidFill>
              </a:rPr>
              <a:t> Camera</a:t>
            </a:r>
          </a:p>
        </p:txBody>
      </p:sp>
      <p:sp>
        <p:nvSpPr>
          <p:cNvPr id="14" name="Right Arrow 13" title="DVD/VCR Arrow"/>
          <p:cNvSpPr/>
          <p:nvPr/>
        </p:nvSpPr>
        <p:spPr>
          <a:xfrm>
            <a:off x="838200" y="4903932"/>
            <a:ext cx="2209800" cy="29902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DVD/VCR</a:t>
            </a:r>
          </a:p>
        </p:txBody>
      </p:sp>
      <p:sp>
        <p:nvSpPr>
          <p:cNvPr id="4" name="Left Arrow 3" title="Computer (PC or Mac)"/>
          <p:cNvSpPr/>
          <p:nvPr/>
        </p:nvSpPr>
        <p:spPr>
          <a:xfrm>
            <a:off x="4384964" y="4790786"/>
            <a:ext cx="2438400" cy="381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chemeClr val="tx1"/>
              </a:solidFill>
            </a:endParaRPr>
          </a:p>
          <a:p>
            <a:pPr algn="ctr"/>
            <a:r>
              <a:rPr lang="en-US" sz="1100" b="1" dirty="0" smtClean="0">
                <a:solidFill>
                  <a:schemeClr val="tx1"/>
                </a:solidFill>
              </a:rPr>
              <a:t>Computer (PC or Mac)</a:t>
            </a:r>
          </a:p>
          <a:p>
            <a:pPr algn="ctr"/>
            <a:endParaRPr lang="en-US" sz="1200" dirty="0">
              <a:solidFill>
                <a:schemeClr val="tx1"/>
              </a:solidFill>
            </a:endParaRPr>
          </a:p>
        </p:txBody>
      </p:sp>
      <p:sp>
        <p:nvSpPr>
          <p:cNvPr id="10" name="Right Arrow 9" title="Adjustable Monitor with Touch Screen"/>
          <p:cNvSpPr/>
          <p:nvPr/>
        </p:nvSpPr>
        <p:spPr>
          <a:xfrm>
            <a:off x="102754" y="2438400"/>
            <a:ext cx="2259446" cy="7002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smtClean="0">
                <a:solidFill>
                  <a:schemeClr val="tx1"/>
                </a:solidFill>
              </a:rPr>
              <a:t>Adjustable  Monitor with Touch Screen</a:t>
            </a:r>
          </a:p>
        </p:txBody>
      </p:sp>
      <p:sp>
        <p:nvSpPr>
          <p:cNvPr id="16" name="Left Arrow 15" title="Crestron TouchPanel Arrow"/>
          <p:cNvSpPr/>
          <p:nvPr/>
        </p:nvSpPr>
        <p:spPr>
          <a:xfrm>
            <a:off x="4384964" y="2719532"/>
            <a:ext cx="2015836" cy="4191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chemeClr val="tx1"/>
              </a:solidFill>
            </a:endParaRPr>
          </a:p>
          <a:p>
            <a:pPr algn="ctr"/>
            <a:r>
              <a:rPr lang="en-US" sz="1200" b="1" dirty="0" err="1" smtClean="0">
                <a:solidFill>
                  <a:schemeClr val="tx1"/>
                </a:solidFill>
              </a:rPr>
              <a:t>Crestron</a:t>
            </a:r>
            <a:r>
              <a:rPr lang="en-US" sz="1200" b="1" dirty="0" smtClean="0">
                <a:solidFill>
                  <a:schemeClr val="tx1"/>
                </a:solidFill>
              </a:rPr>
              <a:t> Touch Panel</a:t>
            </a:r>
          </a:p>
          <a:p>
            <a:pPr algn="ctr"/>
            <a:endParaRPr lang="en-US" sz="1200" dirty="0">
              <a:solidFill>
                <a:schemeClr val="tx1"/>
              </a:solidFill>
            </a:endParaRPr>
          </a:p>
        </p:txBody>
      </p:sp>
      <p:sp>
        <p:nvSpPr>
          <p:cNvPr id="17" name="Left Arrow 16" title="Keyboard and Mount rold out tray"/>
          <p:cNvSpPr/>
          <p:nvPr/>
        </p:nvSpPr>
        <p:spPr>
          <a:xfrm>
            <a:off x="4313382" y="4019549"/>
            <a:ext cx="2489200" cy="381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chemeClr val="tx1"/>
              </a:solidFill>
            </a:endParaRPr>
          </a:p>
          <a:p>
            <a:pPr algn="ctr"/>
            <a:r>
              <a:rPr lang="en-US" sz="1100" b="1" dirty="0" smtClean="0">
                <a:solidFill>
                  <a:schemeClr val="tx1"/>
                </a:solidFill>
              </a:rPr>
              <a:t>Keyboard and Mouse fold out tray</a:t>
            </a:r>
          </a:p>
          <a:p>
            <a:pPr algn="ctr"/>
            <a:endParaRPr lang="en-US" sz="1200" dirty="0">
              <a:solidFill>
                <a:schemeClr val="tx1"/>
              </a:solidFill>
            </a:endParaRPr>
          </a:p>
        </p:txBody>
      </p:sp>
      <p:sp>
        <p:nvSpPr>
          <p:cNvPr id="18" name="Left Arrow 17" title="Laptop/Ipad Device arrow"/>
          <p:cNvSpPr/>
          <p:nvPr/>
        </p:nvSpPr>
        <p:spPr>
          <a:xfrm>
            <a:off x="5418282" y="3505200"/>
            <a:ext cx="2438400" cy="381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chemeClr val="tx1"/>
              </a:solidFill>
            </a:endParaRPr>
          </a:p>
          <a:p>
            <a:pPr algn="ctr"/>
            <a:r>
              <a:rPr lang="en-US" sz="1100" b="1" dirty="0" smtClean="0">
                <a:solidFill>
                  <a:schemeClr val="tx1"/>
                </a:solidFill>
              </a:rPr>
              <a:t>Laptop/</a:t>
            </a:r>
            <a:r>
              <a:rPr lang="en-US" sz="1100" b="1" dirty="0" err="1" smtClean="0">
                <a:solidFill>
                  <a:schemeClr val="tx1"/>
                </a:solidFill>
              </a:rPr>
              <a:t>iPad</a:t>
            </a:r>
            <a:r>
              <a:rPr lang="en-US" sz="1100" b="1" dirty="0" smtClean="0">
                <a:solidFill>
                  <a:schemeClr val="tx1"/>
                </a:solidFill>
              </a:rPr>
              <a:t> Device fold out tray</a:t>
            </a:r>
          </a:p>
          <a:p>
            <a:pPr algn="ctr"/>
            <a:endParaRPr lang="en-US" sz="1200" dirty="0">
              <a:solidFill>
                <a:schemeClr val="tx1"/>
              </a:solidFill>
            </a:endParaRPr>
          </a:p>
        </p:txBody>
      </p:sp>
    </p:spTree>
    <p:extLst>
      <p:ext uri="{BB962C8B-B14F-4D97-AF65-F5344CB8AC3E}">
        <p14:creationId xmlns:p14="http://schemas.microsoft.com/office/powerpoint/2010/main" val="3013078160"/>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k.Chropufka\Documents\LT Podium PC.JPG" title="Photos of Podium PC LT Po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71" y="2572327"/>
            <a:ext cx="4064001" cy="2976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sz="3600" b="1" dirty="0" smtClean="0"/>
              <a:t>LT and LTQ Podia:</a:t>
            </a:r>
            <a:br>
              <a:rPr lang="en-US" sz="3600" b="1" dirty="0" smtClean="0"/>
            </a:br>
            <a:r>
              <a:rPr lang="en-US" sz="3600" i="1" dirty="0" smtClean="0"/>
              <a:t>Powering on the Podium PC or Mac Mini</a:t>
            </a:r>
            <a:endParaRPr lang="en-US" sz="3600" b="1" i="1" dirty="0"/>
          </a:p>
        </p:txBody>
      </p:sp>
      <p:sp>
        <p:nvSpPr>
          <p:cNvPr id="3" name="Content Placeholder 2"/>
          <p:cNvSpPr>
            <a:spLocks noGrp="1"/>
          </p:cNvSpPr>
          <p:nvPr>
            <p:ph idx="1"/>
          </p:nvPr>
        </p:nvSpPr>
        <p:spPr>
          <a:xfrm>
            <a:off x="457200" y="1371600"/>
            <a:ext cx="8229600" cy="4754563"/>
          </a:xfrm>
        </p:spPr>
        <p:txBody>
          <a:bodyPr/>
          <a:lstStyle/>
          <a:p>
            <a:r>
              <a:rPr lang="en-US" sz="2400" dirty="0" smtClean="0"/>
              <a:t>The LT and LTQ Podia can have a PC or Mac in the center of the podium; the power buttons for each are shown below:</a:t>
            </a:r>
          </a:p>
          <a:p>
            <a:pPr marL="0" indent="0">
              <a:buNone/>
            </a:pPr>
            <a:r>
              <a:rPr lang="en-US" sz="2400" dirty="0" smtClean="0"/>
              <a:t>                              </a:t>
            </a:r>
            <a:r>
              <a:rPr lang="en-US" sz="2400" b="1" dirty="0" smtClean="0"/>
              <a:t>PC</a:t>
            </a:r>
            <a:r>
              <a:rPr lang="en-US" sz="2400" dirty="0" smtClean="0"/>
              <a:t>				   </a:t>
            </a:r>
            <a:r>
              <a:rPr lang="en-US" sz="2400" b="1" dirty="0" smtClean="0"/>
              <a:t>MAC</a:t>
            </a:r>
          </a:p>
          <a:p>
            <a:endParaRPr lang="en-US" sz="2400" dirty="0" smtClean="0"/>
          </a:p>
          <a:p>
            <a:endParaRPr lang="en-US" dirty="0"/>
          </a:p>
        </p:txBody>
      </p:sp>
      <p:sp>
        <p:nvSpPr>
          <p:cNvPr id="4" name="Oval 3" title="Photo of Circle of PC Power button"/>
          <p:cNvSpPr/>
          <p:nvPr/>
        </p:nvSpPr>
        <p:spPr>
          <a:xfrm>
            <a:off x="3124200" y="4115137"/>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descr="C:\Users\Mark.Chropufka\Pictures\Photo Stream\My Photo Stream\LT Mac Power Button.jpg" title="Photo of MAC on LT Po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800"/>
            <a:ext cx="3968684" cy="29765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title="Photo of Mac power bu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3730099"/>
            <a:ext cx="48101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99161674"/>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Using the </a:t>
            </a:r>
            <a:r>
              <a:rPr lang="en-US" b="1" dirty="0" smtClean="0"/>
              <a:t>Nomad Document </a:t>
            </a:r>
            <a:r>
              <a:rPr lang="en-US" b="1" dirty="0"/>
              <a:t>Camera:</a:t>
            </a:r>
            <a:br>
              <a:rPr lang="en-US" b="1" dirty="0"/>
            </a:br>
            <a:r>
              <a:rPr lang="en-US" sz="4000" dirty="0" smtClean="0"/>
              <a:t>Pulling out the camera and setting up</a:t>
            </a:r>
            <a:endParaRPr lang="en-US" sz="4000" dirty="0"/>
          </a:p>
        </p:txBody>
      </p:sp>
      <p:sp>
        <p:nvSpPr>
          <p:cNvPr id="3" name="Content Placeholder 2"/>
          <p:cNvSpPr>
            <a:spLocks noGrp="1"/>
          </p:cNvSpPr>
          <p:nvPr>
            <p:ph idx="1"/>
          </p:nvPr>
        </p:nvSpPr>
        <p:spPr/>
        <p:txBody>
          <a:bodyPr/>
          <a:lstStyle/>
          <a:p>
            <a:r>
              <a:rPr lang="en-US" sz="2400" dirty="0" smtClean="0"/>
              <a:t>As shown below, the following is a step by step on how to setup the camera:</a:t>
            </a:r>
          </a:p>
          <a:p>
            <a:pPr marL="0" indent="0">
              <a:buNone/>
            </a:pPr>
            <a:r>
              <a:rPr lang="en-US" sz="1800" dirty="0" smtClean="0"/>
              <a:t>										</a:t>
            </a:r>
            <a:endParaRPr lang="en-US" sz="1800" dirty="0"/>
          </a:p>
        </p:txBody>
      </p:sp>
      <p:pic>
        <p:nvPicPr>
          <p:cNvPr id="5" name="Picture 4" title="Photo of Opening Document Camera Open draw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590801"/>
            <a:ext cx="2057400" cy="3091252"/>
          </a:xfrm>
          <a:prstGeom prst="rect">
            <a:avLst/>
          </a:prstGeom>
        </p:spPr>
      </p:pic>
      <p:pic>
        <p:nvPicPr>
          <p:cNvPr id="6" name="Picture 5" title="Photo of Opening Document Camera Lift Cam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324" y="2590801"/>
            <a:ext cx="2076277" cy="3119615"/>
          </a:xfrm>
          <a:prstGeom prst="rect">
            <a:avLst/>
          </a:prstGeom>
        </p:spPr>
      </p:pic>
      <p:pic>
        <p:nvPicPr>
          <p:cNvPr id="7" name="Picture 6" title="Photo of Opening Document Camera Open Fu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9547" y="2565401"/>
            <a:ext cx="2093182" cy="3145015"/>
          </a:xfrm>
          <a:prstGeom prst="rect">
            <a:avLst/>
          </a:prstGeom>
        </p:spPr>
      </p:pic>
    </p:spTree>
    <p:extLst>
      <p:ext uri="{BB962C8B-B14F-4D97-AF65-F5344CB8AC3E}">
        <p14:creationId xmlns:p14="http://schemas.microsoft.com/office/powerpoint/2010/main" val="1143348888"/>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CP-II podium </a:t>
            </a:r>
            <a:endParaRPr lang="en-US" dirty="0"/>
          </a:p>
        </p:txBody>
      </p:sp>
      <p:sp>
        <p:nvSpPr>
          <p:cNvPr id="3" name="Content Placeholder 2"/>
          <p:cNvSpPr>
            <a:spLocks noGrp="1"/>
          </p:cNvSpPr>
          <p:nvPr>
            <p:ph idx="1"/>
          </p:nvPr>
        </p:nvSpPr>
        <p:spPr/>
        <p:txBody>
          <a:bodyPr/>
          <a:lstStyle/>
          <a:p>
            <a:r>
              <a:rPr lang="en-US" sz="2400" dirty="0" smtClean="0"/>
              <a:t>The CP-II </a:t>
            </a:r>
            <a:r>
              <a:rPr lang="en-US" sz="2400" dirty="0"/>
              <a:t>features a Computer, Document Camera, </a:t>
            </a:r>
            <a:r>
              <a:rPr lang="en-US" sz="2400" dirty="0" err="1"/>
              <a:t>BluRay</a:t>
            </a:r>
            <a:r>
              <a:rPr lang="en-US" sz="2400" dirty="0"/>
              <a:t> Player, Microphone and VGA/HDMI for your portable devices </a:t>
            </a:r>
            <a:endParaRPr lang="en-US" sz="2400" dirty="0" smtClean="0"/>
          </a:p>
          <a:p>
            <a:endParaRPr lang="en-US" dirty="0"/>
          </a:p>
          <a:p>
            <a:endParaRPr lang="en-US" dirty="0"/>
          </a:p>
        </p:txBody>
      </p:sp>
      <p:pic>
        <p:nvPicPr>
          <p:cNvPr id="1026" name="Picture 2" title="Photo of CP-II closeup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40" y="2688336"/>
            <a:ext cx="465702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title="Photo of CP-II front po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337040"/>
            <a:ext cx="3267772" cy="382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56674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CP-II is our newest podium!</a:t>
            </a:r>
          </a:p>
        </p:txBody>
      </p:sp>
      <p:sp>
        <p:nvSpPr>
          <p:cNvPr id="3" name="Content Placeholder 2"/>
          <p:cNvSpPr>
            <a:spLocks noGrp="1"/>
          </p:cNvSpPr>
          <p:nvPr>
            <p:ph idx="1"/>
          </p:nvPr>
        </p:nvSpPr>
        <p:spPr>
          <a:xfrm>
            <a:off x="457200" y="1295400"/>
            <a:ext cx="8229600" cy="4830763"/>
          </a:xfrm>
        </p:spPr>
        <p:txBody>
          <a:bodyPr/>
          <a:lstStyle/>
          <a:p>
            <a:r>
              <a:rPr lang="en-US" dirty="0" smtClean="0"/>
              <a:t>Features:</a:t>
            </a:r>
          </a:p>
          <a:p>
            <a:pPr lvl="1"/>
            <a:r>
              <a:rPr lang="en-US" dirty="0" smtClean="0"/>
              <a:t>Built-in PC, </a:t>
            </a:r>
          </a:p>
          <a:p>
            <a:pPr lvl="1"/>
            <a:r>
              <a:rPr lang="en-US" dirty="0" smtClean="0"/>
              <a:t>Elmo Document Camera, </a:t>
            </a:r>
          </a:p>
          <a:p>
            <a:pPr lvl="1"/>
            <a:r>
              <a:rPr lang="en-US" dirty="0" err="1" smtClean="0"/>
              <a:t>BluRay</a:t>
            </a:r>
            <a:r>
              <a:rPr lang="en-US" dirty="0" smtClean="0"/>
              <a:t> Player, </a:t>
            </a:r>
          </a:p>
          <a:p>
            <a:pPr lvl="1"/>
            <a:r>
              <a:rPr lang="en-US" dirty="0" smtClean="0"/>
              <a:t>Annotation capability,</a:t>
            </a:r>
          </a:p>
          <a:p>
            <a:pPr lvl="1"/>
            <a:r>
              <a:rPr lang="en-US" dirty="0" smtClean="0"/>
              <a:t>Shure Gooseneck Microphone</a:t>
            </a:r>
          </a:p>
          <a:p>
            <a:pPr lvl="1"/>
            <a:r>
              <a:rPr lang="en-US" dirty="0" smtClean="0"/>
              <a:t>VGA/HDMI connections for your portable devices</a:t>
            </a:r>
          </a:p>
          <a:p>
            <a:endParaRPr lang="en-US" dirty="0" smtClean="0"/>
          </a:p>
        </p:txBody>
      </p:sp>
    </p:spTree>
    <p:extLst>
      <p:ext uri="{BB962C8B-B14F-4D97-AF65-F5344CB8AC3E}">
        <p14:creationId xmlns:p14="http://schemas.microsoft.com/office/powerpoint/2010/main" val="444888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CP-II features ample desk space!</a:t>
            </a:r>
            <a:endParaRPr lang="en-US" dirty="0"/>
          </a:p>
        </p:txBody>
      </p:sp>
      <p:pic>
        <p:nvPicPr>
          <p:cNvPr id="4" name="Content Placeholder 3" title="Photo of CP-II closeup front side flip drawer face up"/>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371600"/>
            <a:ext cx="3962400" cy="2971800"/>
          </a:xfrm>
        </p:spPr>
      </p:pic>
      <p:pic>
        <p:nvPicPr>
          <p:cNvPr id="5" name="Picture 4" title="Photo of CP-II closeup front side document camera fixed shelf"/>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tretch>
            <a:fillRect/>
          </a:stretch>
        </p:blipFill>
        <p:spPr>
          <a:xfrm>
            <a:off x="4527884" y="1371600"/>
            <a:ext cx="3962400" cy="2971800"/>
          </a:xfrm>
          <a:prstGeom prst="rect">
            <a:avLst/>
          </a:prstGeom>
        </p:spPr>
      </p:pic>
    </p:spTree>
    <p:extLst>
      <p:ext uri="{BB962C8B-B14F-4D97-AF65-F5344CB8AC3E}">
        <p14:creationId xmlns:p14="http://schemas.microsoft.com/office/powerpoint/2010/main" val="1455447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b="1" dirty="0"/>
              <a:t>We generally have four podium styles at QCC</a:t>
            </a:r>
          </a:p>
        </p:txBody>
      </p:sp>
      <p:sp>
        <p:nvSpPr>
          <p:cNvPr id="3" name="Content Placeholder 2"/>
          <p:cNvSpPr>
            <a:spLocks noGrp="1"/>
          </p:cNvSpPr>
          <p:nvPr>
            <p:ph idx="1"/>
          </p:nvPr>
        </p:nvSpPr>
        <p:spPr>
          <a:xfrm>
            <a:off x="457200" y="1143000"/>
            <a:ext cx="8229600" cy="4678363"/>
          </a:xfrm>
        </p:spPr>
        <p:txBody>
          <a:bodyPr/>
          <a:lstStyle/>
          <a:p>
            <a:pPr marL="457200" lvl="1" indent="0">
              <a:buNone/>
            </a:pPr>
            <a:r>
              <a:rPr lang="en-US" dirty="0" smtClean="0"/>
              <a:t>-ADA – Discontinued as of Summer 2016		</a:t>
            </a:r>
          </a:p>
          <a:p>
            <a:pPr lvl="1"/>
            <a:endParaRPr lang="en-US" dirty="0"/>
          </a:p>
          <a:p>
            <a:pPr lvl="1"/>
            <a:endParaRPr lang="en-US" dirty="0" smtClean="0"/>
          </a:p>
          <a:p>
            <a:pPr lvl="1"/>
            <a:endParaRPr lang="en-US" dirty="0" smtClean="0"/>
          </a:p>
          <a:p>
            <a:pPr lvl="1"/>
            <a:endParaRPr lang="en-US" dirty="0"/>
          </a:p>
          <a:p>
            <a:pPr marL="457200" lvl="1" indent="0">
              <a:buNone/>
            </a:pPr>
            <a:endParaRPr lang="en-US" dirty="0" smtClean="0"/>
          </a:p>
          <a:p>
            <a:pPr marL="457200" lvl="1" indent="0">
              <a:buNone/>
            </a:pPr>
            <a:r>
              <a:rPr lang="en-US" dirty="0" smtClean="0"/>
              <a:t>-PD				  </a:t>
            </a:r>
            <a:r>
              <a:rPr lang="en-US" b="1" u="sng" dirty="0" smtClean="0"/>
              <a:t>Power switch</a:t>
            </a:r>
            <a:endParaRPr lang="en-US" b="1" u="sng" dirty="0"/>
          </a:p>
        </p:txBody>
      </p:sp>
      <p:pic>
        <p:nvPicPr>
          <p:cNvPr id="4" name="Picture 3" descr="Picture of defunct ADA podium which is no longer used at QCC." title="ADA Podium Pho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976" y="1600200"/>
            <a:ext cx="2743200" cy="2183354"/>
          </a:xfrm>
          <a:prstGeom prst="rect">
            <a:avLst/>
          </a:prstGeom>
        </p:spPr>
      </p:pic>
      <p:pic>
        <p:nvPicPr>
          <p:cNvPr id="5" name="Picture 4" descr="Picture showing a PD Nomad Podium" title="Picture of PD podiu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176" y="4022051"/>
            <a:ext cx="2590800" cy="2115898"/>
          </a:xfrm>
          <a:prstGeom prst="rect">
            <a:avLst/>
          </a:prstGeom>
        </p:spPr>
      </p:pic>
      <p:cxnSp>
        <p:nvCxnSpPr>
          <p:cNvPr id="8" name="Straight Arrow Connector 7" title="Picture of arrow pointing to PD Podium"/>
          <p:cNvCxnSpPr/>
          <p:nvPr/>
        </p:nvCxnSpPr>
        <p:spPr>
          <a:xfrm flipH="1">
            <a:off x="3667621" y="4648200"/>
            <a:ext cx="1577110" cy="533400"/>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 name="&quot;No&quot; Symbol 10" descr="No longer available" title="Circle with Cross Out"/>
          <p:cNvSpPr/>
          <p:nvPr/>
        </p:nvSpPr>
        <p:spPr>
          <a:xfrm>
            <a:off x="1712976" y="1752600"/>
            <a:ext cx="2743200" cy="2183354"/>
          </a:xfrm>
          <a:prstGeom prst="noSmoking">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278988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CP-II is our newest podium!</a:t>
            </a:r>
            <a:endParaRPr lang="en-US" dirty="0"/>
          </a:p>
        </p:txBody>
      </p:sp>
      <p:sp>
        <p:nvSpPr>
          <p:cNvPr id="3" name="Content Placeholder 2"/>
          <p:cNvSpPr>
            <a:spLocks noGrp="1"/>
          </p:cNvSpPr>
          <p:nvPr>
            <p:ph idx="1"/>
          </p:nvPr>
        </p:nvSpPr>
        <p:spPr/>
        <p:txBody>
          <a:bodyPr/>
          <a:lstStyle/>
          <a:p>
            <a:r>
              <a:rPr lang="en-US" sz="2400" dirty="0" smtClean="0"/>
              <a:t>The podium has a folding table top that you can fold down using levers circled below; *it is always opposite doc cam which is on a </a:t>
            </a:r>
            <a:r>
              <a:rPr lang="en-US" sz="2400" smtClean="0"/>
              <a:t>fixed shelf.</a:t>
            </a:r>
            <a:endParaRPr lang="en-US" sz="2400" dirty="0" smtClean="0"/>
          </a:p>
          <a:p>
            <a:endParaRPr lang="en-US" dirty="0"/>
          </a:p>
        </p:txBody>
      </p:sp>
      <p:pic>
        <p:nvPicPr>
          <p:cNvPr id="6" name="Picture 5" title="Photo of CP-II closeup front side flip drawer handl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392" y="2819400"/>
            <a:ext cx="4064000" cy="3048000"/>
          </a:xfrm>
          <a:prstGeom prst="rect">
            <a:avLst/>
          </a:prstGeom>
        </p:spPr>
      </p:pic>
      <p:pic>
        <p:nvPicPr>
          <p:cNvPr id="8" name="Picture 7" title="Photo of CP-II side view with  Flip Shelf folded down"/>
          <p:cNvPicPr>
            <a:picLocks noChangeAspect="1"/>
          </p:cNvPicPr>
          <p:nvPr/>
        </p:nvPicPr>
        <p:blipFill rotWithShape="1">
          <a:blip r:embed="rId4" cstate="print">
            <a:extLst>
              <a:ext uri="{28A0092B-C50C-407E-A947-70E740481C1C}">
                <a14:useLocalDpi xmlns:a14="http://schemas.microsoft.com/office/drawing/2010/main" val="0"/>
              </a:ext>
            </a:extLst>
          </a:blip>
          <a:srcRect l="15734" r="24000"/>
          <a:stretch/>
        </p:blipFill>
        <p:spPr>
          <a:xfrm>
            <a:off x="5291328" y="2628900"/>
            <a:ext cx="2755392" cy="3429000"/>
          </a:xfrm>
          <a:prstGeom prst="rect">
            <a:avLst/>
          </a:prstGeom>
        </p:spPr>
      </p:pic>
      <p:sp>
        <p:nvSpPr>
          <p:cNvPr id="9" name="Oval 8" title="Circle of handle "/>
          <p:cNvSpPr/>
          <p:nvPr/>
        </p:nvSpPr>
        <p:spPr>
          <a:xfrm>
            <a:off x="3581400" y="3429000"/>
            <a:ext cx="1320800" cy="914400"/>
          </a:xfrm>
          <a:prstGeom prst="ellipse">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title="Circle of handle "/>
          <p:cNvSpPr/>
          <p:nvPr/>
        </p:nvSpPr>
        <p:spPr>
          <a:xfrm>
            <a:off x="609600" y="3157728"/>
            <a:ext cx="1320800" cy="914400"/>
          </a:xfrm>
          <a:prstGeom prst="ellipse">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0739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CP-II is our newest podium!</a:t>
            </a:r>
            <a:endParaRPr lang="en-US" dirty="0"/>
          </a:p>
        </p:txBody>
      </p:sp>
      <p:sp>
        <p:nvSpPr>
          <p:cNvPr id="3" name="Content Placeholder 2"/>
          <p:cNvSpPr>
            <a:spLocks noGrp="1"/>
          </p:cNvSpPr>
          <p:nvPr>
            <p:ph idx="1"/>
          </p:nvPr>
        </p:nvSpPr>
        <p:spPr/>
        <p:txBody>
          <a:bodyPr/>
          <a:lstStyle/>
          <a:p>
            <a:r>
              <a:rPr lang="en-US" sz="2400" dirty="0" smtClean="0"/>
              <a:t>The podium has a confidence monitor that can easily be moved around for your convenience.</a:t>
            </a:r>
          </a:p>
          <a:p>
            <a:endParaRPr lang="en-US" dirty="0"/>
          </a:p>
        </p:txBody>
      </p:sp>
      <p:pic>
        <p:nvPicPr>
          <p:cNvPr id="4" name="Picture 3" title="Photo of Monitor Closeup"/>
          <p:cNvPicPr>
            <a:picLocks noChangeAspect="1"/>
          </p:cNvPicPr>
          <p:nvPr/>
        </p:nvPicPr>
        <p:blipFill rotWithShape="1">
          <a:blip r:embed="rId2" cstate="print">
            <a:extLst>
              <a:ext uri="{28A0092B-C50C-407E-A947-70E740481C1C}">
                <a14:useLocalDpi xmlns:a14="http://schemas.microsoft.com/office/drawing/2010/main" val="0"/>
              </a:ext>
            </a:extLst>
          </a:blip>
          <a:srcRect t="13689" r="14667" b="3289"/>
          <a:stretch/>
        </p:blipFill>
        <p:spPr>
          <a:xfrm>
            <a:off x="822960" y="2709743"/>
            <a:ext cx="4419600" cy="3224927"/>
          </a:xfrm>
          <a:prstGeom prst="rect">
            <a:avLst/>
          </a:prstGeom>
        </p:spPr>
      </p:pic>
      <p:pic>
        <p:nvPicPr>
          <p:cNvPr id="5" name="Picture 4" title="Photo of top of CP-II with Moni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743270"/>
            <a:ext cx="3886200" cy="3191399"/>
          </a:xfrm>
          <a:prstGeom prst="rect">
            <a:avLst/>
          </a:prstGeom>
        </p:spPr>
      </p:pic>
    </p:spTree>
    <p:extLst>
      <p:ext uri="{BB962C8B-B14F-4D97-AF65-F5344CB8AC3E}">
        <p14:creationId xmlns:p14="http://schemas.microsoft.com/office/powerpoint/2010/main" val="3674279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4000" b="1" dirty="0"/>
              <a:t>CP-II Podium Training</a:t>
            </a:r>
            <a:r>
              <a:rPr lang="en-US" sz="4000" b="1" dirty="0" smtClean="0"/>
              <a:t/>
            </a:r>
            <a:br>
              <a:rPr lang="en-US" sz="4000" b="1" dirty="0" smtClean="0"/>
            </a:br>
            <a:r>
              <a:rPr lang="en-US" sz="4000" b="1" dirty="0" smtClean="0"/>
              <a:t>Using the Touch Panel</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As shown below, the Touch Panel is the only means by which you should operate the projector or switch between the PC, your Laptop, Document Camera or DVD/VCR players.  </a:t>
            </a:r>
            <a:r>
              <a:rPr lang="en-US" sz="2000" b="1" dirty="0" smtClean="0"/>
              <a:t>Never touch the projector itself!</a:t>
            </a:r>
          </a:p>
          <a:p>
            <a:endParaRPr lang="en-US" sz="1600" dirty="0"/>
          </a:p>
        </p:txBody>
      </p:sp>
      <p:pic>
        <p:nvPicPr>
          <p:cNvPr id="4" name="Picture 3" title="Photo of CP-II Touch Panel"/>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 contrast="42000"/>
                    </a14:imgEffect>
                  </a14:imgLayer>
                </a14:imgProps>
              </a:ext>
              <a:ext uri="{28A0092B-C50C-407E-A947-70E740481C1C}">
                <a14:useLocalDpi xmlns:a14="http://schemas.microsoft.com/office/drawing/2010/main" val="0"/>
              </a:ext>
            </a:extLst>
          </a:blip>
          <a:stretch>
            <a:fillRect/>
          </a:stretch>
        </p:blipFill>
        <p:spPr>
          <a:xfrm>
            <a:off x="1981200" y="2362200"/>
            <a:ext cx="5009147" cy="3756860"/>
          </a:xfrm>
          <a:prstGeom prst="rect">
            <a:avLst/>
          </a:prstGeom>
        </p:spPr>
      </p:pic>
    </p:spTree>
    <p:extLst>
      <p:ext uri="{BB962C8B-B14F-4D97-AF65-F5344CB8AC3E}">
        <p14:creationId xmlns:p14="http://schemas.microsoft.com/office/powerpoint/2010/main" val="4019661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4000" b="1" dirty="0"/>
              <a:t>CP-II Podium Training</a:t>
            </a:r>
            <a:r>
              <a:rPr lang="en-US" sz="4000" b="1" dirty="0" smtClean="0"/>
              <a:t/>
            </a:r>
            <a:br>
              <a:rPr lang="en-US" sz="4000" b="1" dirty="0" smtClean="0"/>
            </a:br>
            <a:r>
              <a:rPr lang="en-US" sz="4000" b="1" dirty="0" smtClean="0"/>
              <a:t>Using the Touch Panel</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To begin, press “Begin a Presentation” and then press the source you wish to use.  In this example we are selecting the Lectern PC:</a:t>
            </a:r>
            <a:endParaRPr lang="en-US" sz="2000" b="1" dirty="0" smtClean="0"/>
          </a:p>
          <a:p>
            <a:endParaRPr lang="en-US" sz="1600" dirty="0"/>
          </a:p>
        </p:txBody>
      </p:sp>
      <p:pic>
        <p:nvPicPr>
          <p:cNvPr id="7" name="Picture 6" title="Photo of CP-II Touch Panel Press Start Presentatio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6000" contrast="32000"/>
                    </a14:imgEffect>
                  </a14:imgLayer>
                </a14:imgProps>
              </a:ext>
              <a:ext uri="{28A0092B-C50C-407E-A947-70E740481C1C}">
                <a14:useLocalDpi xmlns:a14="http://schemas.microsoft.com/office/drawing/2010/main" val="0"/>
              </a:ext>
            </a:extLst>
          </a:blip>
          <a:srcRect l="27385" t="37466" r="-1"/>
          <a:stretch/>
        </p:blipFill>
        <p:spPr>
          <a:xfrm>
            <a:off x="228600" y="2015289"/>
            <a:ext cx="4275221" cy="2791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title="Photo of CP-II Touch Panel Press Lectern PC"/>
          <p:cNvPicPr>
            <a:picLocks noChangeAspect="1"/>
          </p:cNvPicPr>
          <p:nvPr/>
        </p:nvPicPr>
        <p:blipFill rotWithShape="1">
          <a:blip r:embed="rId4" cstate="print">
            <a:extLst>
              <a:ext uri="{28A0092B-C50C-407E-A947-70E740481C1C}">
                <a14:useLocalDpi xmlns:a14="http://schemas.microsoft.com/office/drawing/2010/main" val="0"/>
              </a:ext>
            </a:extLst>
          </a:blip>
          <a:srcRect l="20131" t="32281" r="8686" b="10701"/>
          <a:stretch/>
        </p:blipFill>
        <p:spPr>
          <a:xfrm>
            <a:off x="4596063" y="2049379"/>
            <a:ext cx="4479584" cy="2757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3765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t/>
            </a:r>
            <a:br>
              <a:rPr lang="en-US" sz="3600" dirty="0" smtClean="0"/>
            </a:br>
            <a:r>
              <a:rPr lang="en-US" sz="4000" b="1" dirty="0"/>
              <a:t>CP-II Podium Training</a:t>
            </a:r>
            <a:r>
              <a:rPr lang="en-US" sz="4000" b="1" dirty="0" smtClean="0"/>
              <a:t/>
            </a:r>
            <a:br>
              <a:rPr lang="en-US" sz="4000" b="1" dirty="0" smtClean="0"/>
            </a:br>
            <a:r>
              <a:rPr lang="en-US" sz="4000" b="1" dirty="0" smtClean="0"/>
              <a:t>Using the Lectern PC</a:t>
            </a:r>
            <a:r>
              <a:rPr lang="en-US" dirty="0" smtClean="0"/>
              <a:t/>
            </a:r>
            <a:br>
              <a:rPr lang="en-US" dirty="0" smtClean="0"/>
            </a:b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sz="2000" dirty="0" smtClean="0"/>
              <a:t>Turn on the PC as shown below, you should see monitor with the Dell logo, the projector turn on and the touch panel displaying the selected source:</a:t>
            </a:r>
            <a:endParaRPr lang="en-US" sz="2000" b="1" dirty="0" smtClean="0"/>
          </a:p>
          <a:p>
            <a:endParaRPr lang="en-US" sz="1600" dirty="0"/>
          </a:p>
        </p:txBody>
      </p:sp>
      <p:pic>
        <p:nvPicPr>
          <p:cNvPr id="4" name="Picture 3" title="Photo of CP-II PC Press Power Butt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9" y="1888274"/>
            <a:ext cx="3493169" cy="2124576"/>
          </a:xfrm>
          <a:prstGeom prst="rect">
            <a:avLst/>
          </a:prstGeom>
        </p:spPr>
      </p:pic>
      <p:pic>
        <p:nvPicPr>
          <p:cNvPr id="6" name="Picture 5" title="Photo of CP-II Monitor Powering Up with Dell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888274"/>
            <a:ext cx="2919664" cy="2049379"/>
          </a:xfrm>
          <a:prstGeom prst="rect">
            <a:avLst/>
          </a:prstGeom>
        </p:spPr>
      </p:pic>
      <p:pic>
        <p:nvPicPr>
          <p:cNvPr id="10" name="Picture 9" title="Photo of CP-II Lectern PC Active on Touch Panel"/>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2000" contrast="21000"/>
                    </a14:imgEffect>
                  </a14:imgLayer>
                </a14:imgProps>
              </a:ext>
              <a:ext uri="{28A0092B-C50C-407E-A947-70E740481C1C}">
                <a14:useLocalDpi xmlns:a14="http://schemas.microsoft.com/office/drawing/2010/main" val="0"/>
              </a:ext>
            </a:extLst>
          </a:blip>
          <a:srcRect l="11053" t="15789" b="5614"/>
          <a:stretch/>
        </p:blipFill>
        <p:spPr>
          <a:xfrm>
            <a:off x="761998" y="3912701"/>
            <a:ext cx="3493170" cy="2296394"/>
          </a:xfrm>
          <a:prstGeom prst="rect">
            <a:avLst/>
          </a:prstGeom>
        </p:spPr>
      </p:pic>
      <p:pic>
        <p:nvPicPr>
          <p:cNvPr id="11" name="Picture 10" title="Photo of Sony Projector Power 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3937653"/>
            <a:ext cx="2979821" cy="2234866"/>
          </a:xfrm>
          <a:prstGeom prst="rect">
            <a:avLst/>
          </a:prstGeom>
        </p:spPr>
      </p:pic>
    </p:spTree>
    <p:extLst>
      <p:ext uri="{BB962C8B-B14F-4D97-AF65-F5344CB8AC3E}">
        <p14:creationId xmlns:p14="http://schemas.microsoft.com/office/powerpoint/2010/main" val="534214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4000" b="1" dirty="0"/>
              <a:t>CP-II Podium Training</a:t>
            </a:r>
            <a:r>
              <a:rPr lang="en-US" sz="4000" b="1" dirty="0" smtClean="0"/>
              <a:t/>
            </a:r>
            <a:br>
              <a:rPr lang="en-US" sz="4000" b="1" dirty="0" smtClean="0"/>
            </a:br>
            <a:r>
              <a:rPr lang="en-US" sz="4000" b="1" dirty="0" smtClean="0"/>
              <a:t>Using the Lectern PC</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The PC has </a:t>
            </a:r>
            <a:r>
              <a:rPr lang="en-US" sz="2000" dirty="0"/>
              <a:t>4 built in USB </a:t>
            </a:r>
            <a:r>
              <a:rPr lang="en-US" sz="2000" dirty="0" smtClean="0"/>
              <a:t>slots, though a more convenient 4 port USB hub is provided as shown below:</a:t>
            </a:r>
            <a:endParaRPr lang="en-US" sz="2000" b="1" dirty="0" smtClean="0"/>
          </a:p>
          <a:p>
            <a:endParaRPr lang="en-US" sz="1600" dirty="0"/>
          </a:p>
        </p:txBody>
      </p:sp>
      <p:pic>
        <p:nvPicPr>
          <p:cNvPr id="5" name="Picture 4" title="Photo of CP-II USB Hu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362200"/>
            <a:ext cx="3276600" cy="2457450"/>
          </a:xfrm>
          <a:prstGeom prst="rect">
            <a:avLst/>
          </a:prstGeom>
        </p:spPr>
      </p:pic>
      <p:pic>
        <p:nvPicPr>
          <p:cNvPr id="7" name="Picture 6" title="Photo of CP-II PC Front Panel"/>
          <p:cNvPicPr>
            <a:picLocks noChangeAspect="1"/>
          </p:cNvPicPr>
          <p:nvPr/>
        </p:nvPicPr>
        <p:blipFill rotWithShape="1">
          <a:blip r:embed="rId3" cstate="print">
            <a:extLst>
              <a:ext uri="{28A0092B-C50C-407E-A947-70E740481C1C}">
                <a14:useLocalDpi xmlns:a14="http://schemas.microsoft.com/office/drawing/2010/main" val="0"/>
              </a:ext>
            </a:extLst>
          </a:blip>
          <a:srcRect t="7493" r="18734" b="41838"/>
          <a:stretch/>
        </p:blipFill>
        <p:spPr>
          <a:xfrm>
            <a:off x="4495800" y="2736683"/>
            <a:ext cx="3653589" cy="1708484"/>
          </a:xfrm>
          <a:prstGeom prst="rect">
            <a:avLst/>
          </a:prstGeom>
        </p:spPr>
      </p:pic>
      <p:sp>
        <p:nvSpPr>
          <p:cNvPr id="8" name="Oval 7" title="Circle showing USB ports on PC"/>
          <p:cNvSpPr/>
          <p:nvPr/>
        </p:nvSpPr>
        <p:spPr>
          <a:xfrm>
            <a:off x="6172200" y="3352800"/>
            <a:ext cx="9144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6311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Built-in Annotation</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The confidence monitor touch screen allows you to annotate over any selected source. There is a </a:t>
            </a:r>
            <a:r>
              <a:rPr lang="en-US" sz="2000" b="1" dirty="0" smtClean="0"/>
              <a:t>grey button </a:t>
            </a:r>
            <a:r>
              <a:rPr lang="en-US" sz="2000" dirty="0" smtClean="0"/>
              <a:t>that provides a menu where you can select color and line thickness, as well as, clear all screen annotation.  Clicking the grey button will hide the menu and you can use your finger to draw on the screen:</a:t>
            </a:r>
            <a:endParaRPr lang="en-US" sz="2000" b="1" dirty="0" smtClean="0"/>
          </a:p>
          <a:p>
            <a:endParaRPr lang="en-US" sz="1600" dirty="0"/>
          </a:p>
        </p:txBody>
      </p:sp>
      <p:pic>
        <p:nvPicPr>
          <p:cNvPr id="5" name="Picture 4" title="Photo of CP-II Touch Screen Annotation Menu"/>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2000"/>
                    </a14:imgEffect>
                  </a14:imgLayer>
                </a14:imgProps>
              </a:ext>
              <a:ext uri="{28A0092B-C50C-407E-A947-70E740481C1C}">
                <a14:useLocalDpi xmlns:a14="http://schemas.microsoft.com/office/drawing/2010/main" val="0"/>
              </a:ext>
            </a:extLst>
          </a:blip>
          <a:srcRect r="20850"/>
          <a:stretch/>
        </p:blipFill>
        <p:spPr>
          <a:xfrm>
            <a:off x="762000" y="3020989"/>
            <a:ext cx="2165684" cy="2052138"/>
          </a:xfrm>
          <a:prstGeom prst="rect">
            <a:avLst/>
          </a:prstGeom>
        </p:spPr>
      </p:pic>
      <p:pic>
        <p:nvPicPr>
          <p:cNvPr id="7" name="Picture 6" title="Photo of CP-II Touch Screen Annotation Change Colo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2000" contrast="31000"/>
                    </a14:imgEffect>
                  </a14:imgLayer>
                </a14:imgProps>
              </a:ext>
              <a:ext uri="{28A0092B-C50C-407E-A947-70E740481C1C}">
                <a14:useLocalDpi xmlns:a14="http://schemas.microsoft.com/office/drawing/2010/main" val="0"/>
              </a:ext>
            </a:extLst>
          </a:blip>
          <a:srcRect r="20455"/>
          <a:stretch/>
        </p:blipFill>
        <p:spPr>
          <a:xfrm>
            <a:off x="6248401" y="2928119"/>
            <a:ext cx="2253730" cy="2145008"/>
          </a:xfrm>
          <a:prstGeom prst="rect">
            <a:avLst/>
          </a:prstGeom>
        </p:spPr>
      </p:pic>
      <p:pic>
        <p:nvPicPr>
          <p:cNvPr id="9" name="Picture 8" title="Photo of CP-II Touch Screen Annotation Menu draw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8158" y="2847285"/>
            <a:ext cx="2967788" cy="2225841"/>
          </a:xfrm>
          <a:prstGeom prst="rect">
            <a:avLst/>
          </a:prstGeom>
        </p:spPr>
      </p:pic>
    </p:spTree>
    <p:extLst>
      <p:ext uri="{BB962C8B-B14F-4D97-AF65-F5344CB8AC3E}">
        <p14:creationId xmlns:p14="http://schemas.microsoft.com/office/powerpoint/2010/main" val="1506213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Controlling Audio for Source and Microphone</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Upon startup the audio controls will automatically be set to a default level for the active source and the podium microphone.  </a:t>
            </a:r>
            <a:endParaRPr lang="en-US" sz="2000" b="1" dirty="0" smtClean="0"/>
          </a:p>
          <a:p>
            <a:endParaRPr lang="en-US" sz="1600" dirty="0"/>
          </a:p>
        </p:txBody>
      </p:sp>
      <p:pic>
        <p:nvPicPr>
          <p:cNvPr id="4" name="Picture 3" title="Photo of CP-II Touch Screen Select Mic Controls Button"/>
          <p:cNvPicPr>
            <a:picLocks noChangeAspect="1"/>
          </p:cNvPicPr>
          <p:nvPr/>
        </p:nvPicPr>
        <p:blipFill rotWithShape="1">
          <a:blip r:embed="rId2" cstate="print">
            <a:extLst>
              <a:ext uri="{28A0092B-C50C-407E-A947-70E740481C1C}">
                <a14:useLocalDpi xmlns:a14="http://schemas.microsoft.com/office/drawing/2010/main" val="0"/>
              </a:ext>
            </a:extLst>
          </a:blip>
          <a:srcRect l="21974" t="28772"/>
          <a:stretch/>
        </p:blipFill>
        <p:spPr>
          <a:xfrm>
            <a:off x="622649" y="2057400"/>
            <a:ext cx="3672802" cy="2514600"/>
          </a:xfrm>
          <a:prstGeom prst="rect">
            <a:avLst/>
          </a:prstGeom>
        </p:spPr>
      </p:pic>
      <p:pic>
        <p:nvPicPr>
          <p:cNvPr id="6" name="Picture 5" title="Photo of CP-II Touch Screen Select Audio Control Button"/>
          <p:cNvPicPr>
            <a:picLocks noChangeAspect="1"/>
          </p:cNvPicPr>
          <p:nvPr/>
        </p:nvPicPr>
        <p:blipFill rotWithShape="1">
          <a:blip r:embed="rId3" cstate="print">
            <a:extLst>
              <a:ext uri="{28A0092B-C50C-407E-A947-70E740481C1C}">
                <a14:useLocalDpi xmlns:a14="http://schemas.microsoft.com/office/drawing/2010/main" val="0"/>
              </a:ext>
            </a:extLst>
          </a:blip>
          <a:srcRect l="25000" t="16667"/>
          <a:stretch/>
        </p:blipFill>
        <p:spPr>
          <a:xfrm>
            <a:off x="4813434" y="1988887"/>
            <a:ext cx="3505200" cy="2651626"/>
          </a:xfrm>
          <a:prstGeom prst="rect">
            <a:avLst/>
          </a:prstGeom>
        </p:spPr>
      </p:pic>
    </p:spTree>
    <p:extLst>
      <p:ext uri="{BB962C8B-B14F-4D97-AF65-F5344CB8AC3E}">
        <p14:creationId xmlns:p14="http://schemas.microsoft.com/office/powerpoint/2010/main" val="1072688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title="Photo of CP-II Touch Screen Select Lower Presentation Volume"/>
          <p:cNvPicPr>
            <a:picLocks noChangeAspect="1"/>
          </p:cNvPicPr>
          <p:nvPr/>
        </p:nvPicPr>
        <p:blipFill rotWithShape="1">
          <a:blip r:embed="rId2" cstate="print">
            <a:extLst>
              <a:ext uri="{28A0092B-C50C-407E-A947-70E740481C1C}">
                <a14:useLocalDpi xmlns:a14="http://schemas.microsoft.com/office/drawing/2010/main" val="0"/>
              </a:ext>
            </a:extLst>
          </a:blip>
          <a:srcRect l="35526" t="46140"/>
          <a:stretch/>
        </p:blipFill>
        <p:spPr>
          <a:xfrm>
            <a:off x="5044440" y="2240499"/>
            <a:ext cx="3200400" cy="2092255"/>
          </a:xfrm>
          <a:prstGeom prst="rect">
            <a:avLst/>
          </a:prstGeom>
        </p:spPr>
      </p:pic>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Controlling Audio for Source and Microphone</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You can mute, as well as, adjust audio levels for active presentation source or microphone as shown below.  Note: volume button will toggle to </a:t>
            </a:r>
            <a:r>
              <a:rPr lang="en-US" sz="2000" b="1" dirty="0" smtClean="0"/>
              <a:t>blue</a:t>
            </a:r>
            <a:r>
              <a:rPr lang="en-US" sz="2000" dirty="0" smtClean="0"/>
              <a:t> when muted and </a:t>
            </a:r>
            <a:r>
              <a:rPr lang="en-US" sz="2000" b="1" dirty="0" smtClean="0"/>
              <a:t>grey</a:t>
            </a:r>
            <a:r>
              <a:rPr lang="en-US" sz="2000" dirty="0" smtClean="0"/>
              <a:t> when not.</a:t>
            </a:r>
            <a:endParaRPr lang="en-US" sz="2000" b="1" dirty="0" smtClean="0"/>
          </a:p>
          <a:p>
            <a:endParaRPr lang="en-US" sz="1600" dirty="0"/>
          </a:p>
        </p:txBody>
      </p:sp>
      <p:pic>
        <p:nvPicPr>
          <p:cNvPr id="8" name="Picture 7" title="Photo of CP-II Touch Screen Presentation Volume"/>
          <p:cNvPicPr>
            <a:picLocks noChangeAspect="1"/>
          </p:cNvPicPr>
          <p:nvPr/>
        </p:nvPicPr>
        <p:blipFill rotWithShape="1">
          <a:blip r:embed="rId3" cstate="print">
            <a:extLst>
              <a:ext uri="{28A0092B-C50C-407E-A947-70E740481C1C}">
                <a14:useLocalDpi xmlns:a14="http://schemas.microsoft.com/office/drawing/2010/main" val="0"/>
              </a:ext>
            </a:extLst>
          </a:blip>
          <a:srcRect l="26842" t="33158" b="7895"/>
          <a:stretch/>
        </p:blipFill>
        <p:spPr>
          <a:xfrm>
            <a:off x="1239253" y="2240499"/>
            <a:ext cx="3429001" cy="2072202"/>
          </a:xfrm>
          <a:prstGeom prst="rect">
            <a:avLst/>
          </a:prstGeom>
        </p:spPr>
      </p:pic>
      <p:cxnSp>
        <p:nvCxnSpPr>
          <p:cNvPr id="10" name="Straight Arrow Connector 9" title="Arrow pointing to Muted Button"/>
          <p:cNvCxnSpPr/>
          <p:nvPr/>
        </p:nvCxnSpPr>
        <p:spPr>
          <a:xfrm flipH="1">
            <a:off x="7315200" y="1905000"/>
            <a:ext cx="762000" cy="1066800"/>
          </a:xfrm>
          <a:prstGeom prst="straightConnector1">
            <a:avLst/>
          </a:prstGeom>
          <a:ln w="2222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title="Arrow pointing to Unmute button"/>
          <p:cNvCxnSpPr/>
          <p:nvPr/>
        </p:nvCxnSpPr>
        <p:spPr>
          <a:xfrm>
            <a:off x="3080084" y="2209800"/>
            <a:ext cx="626284" cy="914400"/>
          </a:xfrm>
          <a:prstGeom prst="straightConnector1">
            <a:avLst/>
          </a:prstGeom>
          <a:ln w="2222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title="Photo of CP-II Touch Screen Presentation Increase Volume"/>
          <p:cNvPicPr>
            <a:picLocks noChangeAspect="1"/>
          </p:cNvPicPr>
          <p:nvPr/>
        </p:nvPicPr>
        <p:blipFill rotWithShape="1">
          <a:blip r:embed="rId4" cstate="print">
            <a:extLst>
              <a:ext uri="{28A0092B-C50C-407E-A947-70E740481C1C}">
                <a14:useLocalDpi xmlns:a14="http://schemas.microsoft.com/office/drawing/2010/main" val="0"/>
              </a:ext>
            </a:extLst>
          </a:blip>
          <a:srcRect l="30094" t="30840" r="-2564" b="-4015"/>
          <a:stretch/>
        </p:blipFill>
        <p:spPr>
          <a:xfrm>
            <a:off x="3530867" y="4256225"/>
            <a:ext cx="2819400" cy="2105362"/>
          </a:xfrm>
          <a:prstGeom prst="rect">
            <a:avLst/>
          </a:prstGeom>
        </p:spPr>
      </p:pic>
    </p:spTree>
    <p:extLst>
      <p:ext uri="{BB962C8B-B14F-4D97-AF65-F5344CB8AC3E}">
        <p14:creationId xmlns:p14="http://schemas.microsoft.com/office/powerpoint/2010/main" val="1752925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hoto of CP-II Touch Screen Mute Video"/>
          <p:cNvPicPr>
            <a:picLocks noChangeAspect="1"/>
          </p:cNvPicPr>
          <p:nvPr/>
        </p:nvPicPr>
        <p:blipFill rotWithShape="1">
          <a:blip r:embed="rId3" cstate="print">
            <a:extLst>
              <a:ext uri="{28A0092B-C50C-407E-A947-70E740481C1C}">
                <a14:useLocalDpi xmlns:a14="http://schemas.microsoft.com/office/drawing/2010/main" val="0"/>
              </a:ext>
            </a:extLst>
          </a:blip>
          <a:srcRect l="18290" t="28597"/>
          <a:stretch/>
        </p:blipFill>
        <p:spPr>
          <a:xfrm>
            <a:off x="457200" y="2743200"/>
            <a:ext cx="4191000" cy="2746758"/>
          </a:xfrm>
          <a:prstGeom prst="rect">
            <a:avLst/>
          </a:prstGeom>
        </p:spPr>
      </p:pic>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Mute the Projector</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You can mute the projector image so your class cannot see what you have on your screen by pressing the “</a:t>
            </a:r>
            <a:r>
              <a:rPr lang="en-US" sz="2000" u="sng" dirty="0" smtClean="0"/>
              <a:t>Mute Video</a:t>
            </a:r>
            <a:r>
              <a:rPr lang="en-US" sz="2000" dirty="0" smtClean="0"/>
              <a:t>” icon as shown below.  You can un-mute, by pressing the button again.  A </a:t>
            </a:r>
            <a:r>
              <a:rPr lang="en-US" sz="2000" u="sng" dirty="0" smtClean="0"/>
              <a:t>red X </a:t>
            </a:r>
            <a:r>
              <a:rPr lang="en-US" sz="2000" dirty="0" smtClean="0"/>
              <a:t>will appear over the icon when muted.</a:t>
            </a:r>
            <a:endParaRPr lang="en-US" sz="1600" dirty="0"/>
          </a:p>
        </p:txBody>
      </p:sp>
      <p:cxnSp>
        <p:nvCxnSpPr>
          <p:cNvPr id="11" name="Straight Arrow Connector 10" title="Arrow of CP-II Touch Screen Mute Video"/>
          <p:cNvCxnSpPr/>
          <p:nvPr/>
        </p:nvCxnSpPr>
        <p:spPr>
          <a:xfrm flipH="1">
            <a:off x="3200400" y="1905000"/>
            <a:ext cx="1183105" cy="2590800"/>
          </a:xfrm>
          <a:prstGeom prst="straightConnector1">
            <a:avLst/>
          </a:prstGeom>
          <a:ln w="2222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title="Photo of CP-II Touch Screen Mute Video"/>
          <p:cNvPicPr>
            <a:picLocks noChangeAspect="1"/>
          </p:cNvPicPr>
          <p:nvPr/>
        </p:nvPicPr>
        <p:blipFill rotWithShape="1">
          <a:blip r:embed="rId4" cstate="print">
            <a:extLst>
              <a:ext uri="{28A0092B-C50C-407E-A947-70E740481C1C}">
                <a14:useLocalDpi xmlns:a14="http://schemas.microsoft.com/office/drawing/2010/main" val="0"/>
              </a:ext>
            </a:extLst>
          </a:blip>
          <a:srcRect l="14737" t="20350" r="1053" b="2808"/>
          <a:stretch/>
        </p:blipFill>
        <p:spPr>
          <a:xfrm>
            <a:off x="4796589" y="2723147"/>
            <a:ext cx="4180540" cy="2766811"/>
          </a:xfrm>
          <a:prstGeom prst="rect">
            <a:avLst/>
          </a:prstGeom>
        </p:spPr>
      </p:pic>
      <p:cxnSp>
        <p:nvCxnSpPr>
          <p:cNvPr id="13" name="Straight Arrow Connector 12" title="Arrow of CP-II Touch Screen Muted Video"/>
          <p:cNvCxnSpPr/>
          <p:nvPr/>
        </p:nvCxnSpPr>
        <p:spPr>
          <a:xfrm>
            <a:off x="5943600" y="2209800"/>
            <a:ext cx="1600200" cy="2362200"/>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title="Circle of Muted Video"/>
          <p:cNvSpPr/>
          <p:nvPr/>
        </p:nvSpPr>
        <p:spPr>
          <a:xfrm>
            <a:off x="7271084" y="4551947"/>
            <a:ext cx="838200" cy="477253"/>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827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US" sz="2800" b="1" dirty="0" smtClean="0"/>
              <a:t>The LT &amp; LTQ are the latest Nomad podia at </a:t>
            </a:r>
            <a:r>
              <a:rPr lang="en-US" sz="2800" b="1" dirty="0"/>
              <a:t>QCC</a:t>
            </a:r>
          </a:p>
        </p:txBody>
      </p:sp>
      <p:sp>
        <p:nvSpPr>
          <p:cNvPr id="3" name="Content Placeholder 2"/>
          <p:cNvSpPr>
            <a:spLocks noGrp="1"/>
          </p:cNvSpPr>
          <p:nvPr>
            <p:ph idx="1"/>
          </p:nvPr>
        </p:nvSpPr>
        <p:spPr/>
        <p:txBody>
          <a:bodyPr>
            <a:normAutofit fontScale="92500"/>
          </a:bodyPr>
          <a:lstStyle/>
          <a:p>
            <a:pPr marL="457200" lvl="1" indent="0">
              <a:buNone/>
            </a:pPr>
            <a:r>
              <a:rPr lang="en-US" dirty="0" smtClean="0"/>
              <a:t>-LT – Has a power switch and </a:t>
            </a:r>
            <a:r>
              <a:rPr lang="en-US" dirty="0" err="1" smtClean="0"/>
              <a:t>WolfVision</a:t>
            </a:r>
            <a:r>
              <a:rPr lang="en-US" dirty="0" smtClean="0"/>
              <a:t> Doc. Camera</a:t>
            </a:r>
          </a:p>
          <a:p>
            <a:pPr marL="457200" lvl="1" indent="0">
              <a:buNone/>
            </a:pPr>
            <a:r>
              <a:rPr lang="en-US" dirty="0" smtClean="0"/>
              <a:t>				</a:t>
            </a:r>
          </a:p>
          <a:p>
            <a:pPr lvl="1"/>
            <a:endParaRPr lang="en-US" dirty="0"/>
          </a:p>
          <a:p>
            <a:pPr lvl="1"/>
            <a:endParaRPr lang="en-US" dirty="0" smtClean="0"/>
          </a:p>
          <a:p>
            <a:pPr lvl="1"/>
            <a:endParaRPr lang="en-US" dirty="0" smtClean="0"/>
          </a:p>
          <a:p>
            <a:pPr lvl="1"/>
            <a:endParaRPr lang="en-US" dirty="0"/>
          </a:p>
          <a:p>
            <a:pPr marL="457200" lvl="1" indent="0">
              <a:buNone/>
            </a:pPr>
            <a:r>
              <a:rPr lang="en-US" dirty="0" smtClean="0"/>
              <a:t>				</a:t>
            </a:r>
          </a:p>
          <a:p>
            <a:pPr marL="457200" lvl="1" indent="0">
              <a:buNone/>
            </a:pPr>
            <a:endParaRPr lang="en-US" b="1" u="sng" dirty="0" smtClean="0"/>
          </a:p>
          <a:p>
            <a:pPr marL="457200" lvl="1" indent="0">
              <a:buNone/>
            </a:pPr>
            <a:r>
              <a:rPr lang="en-US" b="1" u="sng" dirty="0" smtClean="0"/>
              <a:t>Power switch</a:t>
            </a:r>
            <a:endParaRPr lang="en-US" b="1" u="sng" dirty="0"/>
          </a:p>
        </p:txBody>
      </p:sp>
      <p:pic>
        <p:nvPicPr>
          <p:cNvPr id="9" name="Picture 2" descr="C:\Users\Mark.Chropufka\Documents\banner_lt_podium.png" title="Photo of Nomad Po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90690"/>
            <a:ext cx="3854825" cy="284286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title="Arrow pointing to LT Nomad Podium"/>
          <p:cNvCxnSpPr/>
          <p:nvPr/>
        </p:nvCxnSpPr>
        <p:spPr>
          <a:xfrm flipV="1">
            <a:off x="1965512" y="4038601"/>
            <a:ext cx="1752600" cy="14477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8" name="Picture 7" title="Photo of Wolfvision document camer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130" y="2152853"/>
            <a:ext cx="4330598" cy="2819400"/>
          </a:xfrm>
          <a:prstGeom prst="rect">
            <a:avLst/>
          </a:prstGeom>
        </p:spPr>
      </p:pic>
      <p:pic>
        <p:nvPicPr>
          <p:cNvPr id="1026" name="Picture 2" title="Arrow pointing to document cam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81200"/>
            <a:ext cx="152862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558221"/>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the Document Camera</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To use the document camera, select “Doc Cam” from touch panel, hold down the power button for 4 seconds to power on the Elmo unit.</a:t>
            </a:r>
          </a:p>
          <a:p>
            <a:endParaRPr lang="en-US" sz="2000" b="1" dirty="0" smtClean="0"/>
          </a:p>
          <a:p>
            <a:endParaRPr lang="en-US" sz="1600" dirty="0"/>
          </a:p>
        </p:txBody>
      </p:sp>
      <p:pic>
        <p:nvPicPr>
          <p:cNvPr id="4" name="Picture 3" title="Photo of CP-II Touch Screen Select Document Camera"/>
          <p:cNvPicPr>
            <a:picLocks noChangeAspect="1"/>
          </p:cNvPicPr>
          <p:nvPr/>
        </p:nvPicPr>
        <p:blipFill rotWithShape="1">
          <a:blip r:embed="rId2" cstate="print">
            <a:extLst>
              <a:ext uri="{28A0092B-C50C-407E-A947-70E740481C1C}">
                <a14:useLocalDpi xmlns:a14="http://schemas.microsoft.com/office/drawing/2010/main" val="0"/>
              </a:ext>
            </a:extLst>
          </a:blip>
          <a:srcRect l="20921" t="36141"/>
          <a:stretch/>
        </p:blipFill>
        <p:spPr>
          <a:xfrm>
            <a:off x="617621" y="2336057"/>
            <a:ext cx="3816565" cy="2311531"/>
          </a:xfrm>
          <a:prstGeom prst="rect">
            <a:avLst/>
          </a:prstGeom>
        </p:spPr>
      </p:pic>
      <p:pic>
        <p:nvPicPr>
          <p:cNvPr id="6" name="Picture 5" title="Photo of CP-II Press Power on  Document Camera"/>
          <p:cNvPicPr>
            <a:picLocks noChangeAspect="1"/>
          </p:cNvPicPr>
          <p:nvPr/>
        </p:nvPicPr>
        <p:blipFill rotWithShape="1">
          <a:blip r:embed="rId3" cstate="print">
            <a:extLst>
              <a:ext uri="{28A0092B-C50C-407E-A947-70E740481C1C}">
                <a14:useLocalDpi xmlns:a14="http://schemas.microsoft.com/office/drawing/2010/main" val="0"/>
              </a:ext>
            </a:extLst>
          </a:blip>
          <a:srcRect l="23508" t="45965" r="37105"/>
          <a:stretch/>
        </p:blipFill>
        <p:spPr>
          <a:xfrm>
            <a:off x="4800600" y="2328036"/>
            <a:ext cx="3601453" cy="3705726"/>
          </a:xfrm>
          <a:prstGeom prst="rect">
            <a:avLst/>
          </a:prstGeom>
        </p:spPr>
      </p:pic>
    </p:spTree>
    <p:extLst>
      <p:ext uri="{BB962C8B-B14F-4D97-AF65-F5344CB8AC3E}">
        <p14:creationId xmlns:p14="http://schemas.microsoft.com/office/powerpoint/2010/main" val="2238184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the Document Camera</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The document camera will show a </a:t>
            </a:r>
            <a:r>
              <a:rPr lang="en-US" sz="2000" b="1" dirty="0" smtClean="0"/>
              <a:t>blue light </a:t>
            </a:r>
            <a:r>
              <a:rPr lang="en-US" sz="2000" dirty="0" smtClean="0"/>
              <a:t>and image will appear on the confidence monitor.</a:t>
            </a:r>
          </a:p>
          <a:p>
            <a:endParaRPr lang="en-US" sz="2000" b="1" dirty="0" smtClean="0"/>
          </a:p>
          <a:p>
            <a:endParaRPr lang="en-US" sz="1600" dirty="0"/>
          </a:p>
        </p:txBody>
      </p:sp>
      <p:pic>
        <p:nvPicPr>
          <p:cNvPr id="5" name="Picture 4" title="Photo of CP-II Elmo Document Camera"/>
          <p:cNvPicPr>
            <a:picLocks noChangeAspect="1"/>
          </p:cNvPicPr>
          <p:nvPr/>
        </p:nvPicPr>
        <p:blipFill rotWithShape="1">
          <a:blip r:embed="rId2" cstate="print">
            <a:extLst>
              <a:ext uri="{28A0092B-C50C-407E-A947-70E740481C1C}">
                <a14:useLocalDpi xmlns:a14="http://schemas.microsoft.com/office/drawing/2010/main" val="0"/>
              </a:ext>
            </a:extLst>
          </a:blip>
          <a:srcRect r="27147"/>
          <a:stretch/>
        </p:blipFill>
        <p:spPr>
          <a:xfrm>
            <a:off x="685800" y="2057400"/>
            <a:ext cx="3164305" cy="3257550"/>
          </a:xfrm>
          <a:prstGeom prst="rect">
            <a:avLst/>
          </a:prstGeom>
        </p:spPr>
      </p:pic>
      <p:pic>
        <p:nvPicPr>
          <p:cNvPr id="7" name="Picture 6" title="Photo of CP-II Touch Screen and  Document Camera"/>
          <p:cNvPicPr>
            <a:picLocks noChangeAspect="1"/>
          </p:cNvPicPr>
          <p:nvPr/>
        </p:nvPicPr>
        <p:blipFill rotWithShape="1">
          <a:blip r:embed="rId3" cstate="print">
            <a:extLst>
              <a:ext uri="{28A0092B-C50C-407E-A947-70E740481C1C}">
                <a14:useLocalDpi xmlns:a14="http://schemas.microsoft.com/office/drawing/2010/main" val="0"/>
              </a:ext>
            </a:extLst>
          </a:blip>
          <a:srcRect l="3158" t="1404"/>
          <a:stretch/>
        </p:blipFill>
        <p:spPr>
          <a:xfrm>
            <a:off x="3962400" y="2057400"/>
            <a:ext cx="4721046" cy="3604929"/>
          </a:xfrm>
          <a:prstGeom prst="rect">
            <a:avLst/>
          </a:prstGeom>
        </p:spPr>
      </p:pic>
      <p:cxnSp>
        <p:nvCxnSpPr>
          <p:cNvPr id="9" name="Straight Arrow Connector 8" title="Arrow pointing to blue power button on document camera"/>
          <p:cNvCxnSpPr/>
          <p:nvPr/>
        </p:nvCxnSpPr>
        <p:spPr>
          <a:xfrm>
            <a:off x="4876800" y="1600200"/>
            <a:ext cx="3505200" cy="3200400"/>
          </a:xfrm>
          <a:prstGeom prst="straightConnector1">
            <a:avLst/>
          </a:prstGeom>
          <a:ln w="25400"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title="Arrow pointing to blue menu light on document camera"/>
          <p:cNvCxnSpPr/>
          <p:nvPr/>
        </p:nvCxnSpPr>
        <p:spPr>
          <a:xfrm flipH="1">
            <a:off x="3200400" y="1600200"/>
            <a:ext cx="1524000" cy="3657600"/>
          </a:xfrm>
          <a:prstGeom prst="straightConnector1">
            <a:avLst/>
          </a:prstGeom>
          <a:ln w="25400"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672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the Document Camera</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To freeze the document camera image press the menu button and left key to navigate and select the Pause (hour glass) function as shown, press menu to engage and then click again to exit to Live mode.</a:t>
            </a:r>
          </a:p>
          <a:p>
            <a:endParaRPr lang="en-US" sz="2000" b="1" dirty="0" smtClean="0"/>
          </a:p>
          <a:p>
            <a:endParaRPr lang="en-US" sz="1600" dirty="0"/>
          </a:p>
        </p:txBody>
      </p:sp>
      <p:pic>
        <p:nvPicPr>
          <p:cNvPr id="4" name="Picture 3" title="Photo of CP-II Document Camera Select Menu butt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362200"/>
            <a:ext cx="3429000" cy="2571750"/>
          </a:xfrm>
          <a:prstGeom prst="rect">
            <a:avLst/>
          </a:prstGeom>
        </p:spPr>
      </p:pic>
      <p:pic>
        <p:nvPicPr>
          <p:cNvPr id="8" name="Picture 7" title="Photo of CP-II Touch Screen Showing Pause on Document Camera"/>
          <p:cNvPicPr>
            <a:picLocks noChangeAspect="1"/>
          </p:cNvPicPr>
          <p:nvPr/>
        </p:nvPicPr>
        <p:blipFill rotWithShape="1">
          <a:blip r:embed="rId3" cstate="print">
            <a:extLst>
              <a:ext uri="{28A0092B-C50C-407E-A947-70E740481C1C}">
                <a14:useLocalDpi xmlns:a14="http://schemas.microsoft.com/office/drawing/2010/main" val="0"/>
              </a:ext>
            </a:extLst>
          </a:blip>
          <a:srcRect l="10658" b="32105"/>
          <a:stretch/>
        </p:blipFill>
        <p:spPr>
          <a:xfrm>
            <a:off x="3962400" y="2362200"/>
            <a:ext cx="4892749" cy="2788651"/>
          </a:xfrm>
          <a:prstGeom prst="rect">
            <a:avLst/>
          </a:prstGeom>
        </p:spPr>
      </p:pic>
      <p:sp>
        <p:nvSpPr>
          <p:cNvPr id="10" name="Oval 9" title="Circle showing Pause function on Document camera"/>
          <p:cNvSpPr/>
          <p:nvPr/>
        </p:nvSpPr>
        <p:spPr>
          <a:xfrm>
            <a:off x="5486400" y="4114800"/>
            <a:ext cx="685800" cy="1066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title="Circle selecting menu button on document camera"/>
          <p:cNvSpPr/>
          <p:nvPr/>
        </p:nvSpPr>
        <p:spPr>
          <a:xfrm>
            <a:off x="2362200" y="4114800"/>
            <a:ext cx="685800" cy="1066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582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Photo showing CP-II document camera side view"/>
          <p:cNvPicPr>
            <a:picLocks noChangeAspect="1"/>
          </p:cNvPicPr>
          <p:nvPr/>
        </p:nvPicPr>
        <p:blipFill rotWithShape="1">
          <a:blip r:embed="rId2" cstate="print">
            <a:extLst>
              <a:ext uri="{28A0092B-C50C-407E-A947-70E740481C1C}">
                <a14:useLocalDpi xmlns:a14="http://schemas.microsoft.com/office/drawing/2010/main" val="0"/>
              </a:ext>
            </a:extLst>
          </a:blip>
          <a:srcRect l="43421" t="13860" r="12763" b="24444"/>
          <a:stretch/>
        </p:blipFill>
        <p:spPr>
          <a:xfrm>
            <a:off x="4190998" y="1752600"/>
            <a:ext cx="4006517" cy="4231105"/>
          </a:xfrm>
          <a:prstGeom prst="rect">
            <a:avLst/>
          </a:prstGeom>
        </p:spPr>
      </p:pic>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the Document Camera</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You can adjust zoom level by using the wheel control on top of the camera or through the menu button</a:t>
            </a:r>
          </a:p>
          <a:p>
            <a:endParaRPr lang="en-US" sz="2000" b="1" dirty="0" smtClean="0"/>
          </a:p>
          <a:p>
            <a:endParaRPr lang="en-US" sz="1600" dirty="0"/>
          </a:p>
        </p:txBody>
      </p:sp>
      <p:pic>
        <p:nvPicPr>
          <p:cNvPr id="4" name="Picture 3" title="Photo of CP-II Document Camera Select Menu butt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62200"/>
            <a:ext cx="3429000" cy="2571750"/>
          </a:xfrm>
          <a:prstGeom prst="rect">
            <a:avLst/>
          </a:prstGeom>
        </p:spPr>
      </p:pic>
      <p:sp>
        <p:nvSpPr>
          <p:cNvPr id="12" name="Oval 11" title="Circle selecting menu button on document camera"/>
          <p:cNvSpPr/>
          <p:nvPr/>
        </p:nvSpPr>
        <p:spPr>
          <a:xfrm>
            <a:off x="2362200" y="4114800"/>
            <a:ext cx="685800" cy="1066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title="Circle selecting Zoom wheel on document camera"/>
          <p:cNvSpPr/>
          <p:nvPr/>
        </p:nvSpPr>
        <p:spPr>
          <a:xfrm>
            <a:off x="5851356" y="2057400"/>
            <a:ext cx="685800" cy="838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581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the Blu-Ray Player</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Select Blu-Ray from the touch panel and in podium cabinet, click on eject button to insert DVD/Blu-Ray media.  You can operate player using controls on the touch panel.</a:t>
            </a:r>
            <a:endParaRPr lang="en-US" sz="2000" b="1" dirty="0" smtClean="0"/>
          </a:p>
          <a:p>
            <a:endParaRPr lang="en-US" sz="1600" dirty="0"/>
          </a:p>
        </p:txBody>
      </p:sp>
      <p:pic>
        <p:nvPicPr>
          <p:cNvPr id="6" name="Picture 5" title="Photo of CP-II Touch Panel Select BluRay Button"/>
          <p:cNvPicPr>
            <a:picLocks noChangeAspect="1"/>
          </p:cNvPicPr>
          <p:nvPr/>
        </p:nvPicPr>
        <p:blipFill rotWithShape="1">
          <a:blip r:embed="rId2" cstate="print">
            <a:extLst>
              <a:ext uri="{28A0092B-C50C-407E-A947-70E740481C1C}">
                <a14:useLocalDpi xmlns:a14="http://schemas.microsoft.com/office/drawing/2010/main" val="0"/>
              </a:ext>
            </a:extLst>
          </a:blip>
          <a:srcRect l="17500" t="11404" b="10000"/>
          <a:stretch/>
        </p:blipFill>
        <p:spPr>
          <a:xfrm>
            <a:off x="685800" y="2286000"/>
            <a:ext cx="3945901" cy="2819400"/>
          </a:xfrm>
          <a:prstGeom prst="rect">
            <a:avLst/>
          </a:prstGeom>
        </p:spPr>
      </p:pic>
      <p:pic>
        <p:nvPicPr>
          <p:cNvPr id="7" name="Picture 6" title="Photo of CP-II BluRayl Select BluRay Butt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286000"/>
            <a:ext cx="3961671" cy="2819400"/>
          </a:xfrm>
          <a:prstGeom prst="rect">
            <a:avLst/>
          </a:prstGeom>
        </p:spPr>
      </p:pic>
    </p:spTree>
    <p:extLst>
      <p:ext uri="{BB962C8B-B14F-4D97-AF65-F5344CB8AC3E}">
        <p14:creationId xmlns:p14="http://schemas.microsoft.com/office/powerpoint/2010/main" val="2761467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the Blu-Ray Player</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Once you’ve selected Blu-Ray button on the touch panel the Blu-Ray submenu will appear where you can operate using buttons as shown.</a:t>
            </a:r>
            <a:endParaRPr lang="en-US" sz="2000" b="1" dirty="0" smtClean="0"/>
          </a:p>
          <a:p>
            <a:endParaRPr lang="en-US" sz="1600" dirty="0"/>
          </a:p>
        </p:txBody>
      </p:sp>
      <p:pic>
        <p:nvPicPr>
          <p:cNvPr id="6" name="Picture 5" title="Photo of CP-II Touch Panel Select BluRay Button"/>
          <p:cNvPicPr>
            <a:picLocks noChangeAspect="1"/>
          </p:cNvPicPr>
          <p:nvPr/>
        </p:nvPicPr>
        <p:blipFill rotWithShape="1">
          <a:blip r:embed="rId2" cstate="print">
            <a:extLst>
              <a:ext uri="{28A0092B-C50C-407E-A947-70E740481C1C}">
                <a14:useLocalDpi xmlns:a14="http://schemas.microsoft.com/office/drawing/2010/main" val="0"/>
              </a:ext>
            </a:extLst>
          </a:blip>
          <a:srcRect l="17500" t="11404" b="10000"/>
          <a:stretch/>
        </p:blipFill>
        <p:spPr>
          <a:xfrm>
            <a:off x="685800" y="2286000"/>
            <a:ext cx="3945901" cy="2819400"/>
          </a:xfrm>
          <a:prstGeom prst="rect">
            <a:avLst/>
          </a:prstGeom>
        </p:spPr>
      </p:pic>
      <p:pic>
        <p:nvPicPr>
          <p:cNvPr id="4" name="Picture 3" title="Photo of CP-II Touch Panel Showing BluRay Control Menu"/>
          <p:cNvPicPr>
            <a:picLocks noChangeAspect="1"/>
          </p:cNvPicPr>
          <p:nvPr/>
        </p:nvPicPr>
        <p:blipFill rotWithShape="1">
          <a:blip r:embed="rId3" cstate="print">
            <a:extLst>
              <a:ext uri="{28A0092B-C50C-407E-A947-70E740481C1C}">
                <a14:useLocalDpi xmlns:a14="http://schemas.microsoft.com/office/drawing/2010/main" val="0"/>
              </a:ext>
            </a:extLst>
          </a:blip>
          <a:srcRect l="-120" t="5156" r="120"/>
          <a:stretch/>
        </p:blipFill>
        <p:spPr>
          <a:xfrm>
            <a:off x="4631701" y="2304289"/>
            <a:ext cx="4199822" cy="2819400"/>
          </a:xfrm>
          <a:prstGeom prst="rect">
            <a:avLst/>
          </a:prstGeom>
        </p:spPr>
      </p:pic>
    </p:spTree>
    <p:extLst>
      <p:ext uri="{BB962C8B-B14F-4D97-AF65-F5344CB8AC3E}">
        <p14:creationId xmlns:p14="http://schemas.microsoft.com/office/powerpoint/2010/main" val="817246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Using Own Laptop, MacBook or Other Device</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If you have a laptop, iPad or MacBook with appropriate adaptor you can use either HDMI or VGA cables provided and then select either Laptop VGA or Laptop HDMI button.</a:t>
            </a:r>
            <a:endParaRPr lang="en-US" sz="2000" b="1" dirty="0" smtClean="0"/>
          </a:p>
          <a:p>
            <a:endParaRPr lang="en-US" sz="1600" dirty="0"/>
          </a:p>
        </p:txBody>
      </p:sp>
      <p:pic>
        <p:nvPicPr>
          <p:cNvPr id="4" name="Picture 3" title="Photo of CP-II Showing HDMI and VGA Cables for Laptop Conne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514600"/>
            <a:ext cx="3345448" cy="2509086"/>
          </a:xfrm>
          <a:prstGeom prst="rect">
            <a:avLst/>
          </a:prstGeom>
        </p:spPr>
      </p:pic>
      <p:pic>
        <p:nvPicPr>
          <p:cNvPr id="5" name="Picture 4" title="Photo of CP-II Touch Panel Select Laptop HDMI and Laptop VGA menu buttons"/>
          <p:cNvPicPr>
            <a:picLocks noChangeAspect="1"/>
          </p:cNvPicPr>
          <p:nvPr/>
        </p:nvPicPr>
        <p:blipFill rotWithShape="1">
          <a:blip r:embed="rId3" cstate="print">
            <a:extLst>
              <a:ext uri="{28A0092B-C50C-407E-A947-70E740481C1C}">
                <a14:useLocalDpi xmlns:a14="http://schemas.microsoft.com/office/drawing/2010/main" val="0"/>
              </a:ext>
            </a:extLst>
          </a:blip>
          <a:srcRect l="29869" t="23508" b="13612"/>
          <a:stretch/>
        </p:blipFill>
        <p:spPr>
          <a:xfrm>
            <a:off x="4090737" y="2501567"/>
            <a:ext cx="3750689" cy="2522119"/>
          </a:xfrm>
          <a:prstGeom prst="rect">
            <a:avLst/>
          </a:prstGeom>
        </p:spPr>
      </p:pic>
      <p:sp>
        <p:nvSpPr>
          <p:cNvPr id="8" name="Oval 7" title="Circle of Laptop VGA CP-II Menu button"/>
          <p:cNvSpPr/>
          <p:nvPr/>
        </p:nvSpPr>
        <p:spPr>
          <a:xfrm>
            <a:off x="5735053" y="3050757"/>
            <a:ext cx="914400" cy="718386"/>
          </a:xfrm>
          <a:prstGeom prst="ellipse">
            <a:avLst/>
          </a:prstGeom>
          <a:noFill/>
          <a:ln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title="Circle of Laptop HDMI CP-II Touch Panel button"/>
          <p:cNvSpPr/>
          <p:nvPr/>
        </p:nvSpPr>
        <p:spPr>
          <a:xfrm>
            <a:off x="5110257" y="3581400"/>
            <a:ext cx="914400" cy="718386"/>
          </a:xfrm>
          <a:prstGeom prst="ellipse">
            <a:avLst/>
          </a:prstGeom>
          <a:noFill/>
          <a:ln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357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smtClean="0"/>
              <a:t>Shutting Down the Projector</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When you are finished with your presentation, choose the “Shut Down” button and then choose again to confirm.  This will turn off the projector, but will leave all other equipment operational</a:t>
            </a:r>
            <a:r>
              <a:rPr lang="en-US" sz="2000" dirty="0"/>
              <a:t>. </a:t>
            </a:r>
            <a:endParaRPr lang="en-US" sz="2000" dirty="0" smtClean="0"/>
          </a:p>
          <a:p>
            <a:r>
              <a:rPr lang="en-US" sz="2000" dirty="0" smtClean="0"/>
              <a:t>Make </a:t>
            </a:r>
            <a:r>
              <a:rPr lang="en-US" sz="2000" dirty="0"/>
              <a:t>sure you take your flash drive and log out of personal accounts before you leave!</a:t>
            </a:r>
          </a:p>
          <a:p>
            <a:endParaRPr lang="en-US" sz="2000" b="1" dirty="0" smtClean="0"/>
          </a:p>
          <a:p>
            <a:endParaRPr lang="en-US" sz="1600" dirty="0"/>
          </a:p>
        </p:txBody>
      </p:sp>
      <p:pic>
        <p:nvPicPr>
          <p:cNvPr id="6" name="Picture 5" title="Photo of CP-II Touch Panel Select Shutdown button"/>
          <p:cNvPicPr>
            <a:picLocks noChangeAspect="1"/>
          </p:cNvPicPr>
          <p:nvPr/>
        </p:nvPicPr>
        <p:blipFill rotWithShape="1">
          <a:blip r:embed="rId2" cstate="print">
            <a:extLst>
              <a:ext uri="{28A0092B-C50C-407E-A947-70E740481C1C}">
                <a14:useLocalDpi xmlns:a14="http://schemas.microsoft.com/office/drawing/2010/main" val="0"/>
              </a:ext>
            </a:extLst>
          </a:blip>
          <a:srcRect l="6711" t="16491" b="5965"/>
          <a:stretch/>
        </p:blipFill>
        <p:spPr>
          <a:xfrm>
            <a:off x="609599" y="2943727"/>
            <a:ext cx="4046621" cy="2711881"/>
          </a:xfrm>
          <a:prstGeom prst="rect">
            <a:avLst/>
          </a:prstGeom>
        </p:spPr>
      </p:pic>
      <p:pic>
        <p:nvPicPr>
          <p:cNvPr id="7" name="Picture 6" title="Photo of CP-II Touch Panel Select Power Off  button"/>
          <p:cNvPicPr>
            <a:picLocks noChangeAspect="1"/>
          </p:cNvPicPr>
          <p:nvPr/>
        </p:nvPicPr>
        <p:blipFill rotWithShape="1">
          <a:blip r:embed="rId3" cstate="print">
            <a:extLst>
              <a:ext uri="{28A0092B-C50C-407E-A947-70E740481C1C}">
                <a14:useLocalDpi xmlns:a14="http://schemas.microsoft.com/office/drawing/2010/main" val="0"/>
              </a:ext>
            </a:extLst>
          </a:blip>
          <a:srcRect l="15921" t="17369" b="7544"/>
          <a:stretch/>
        </p:blipFill>
        <p:spPr>
          <a:xfrm>
            <a:off x="4788568" y="2943727"/>
            <a:ext cx="3886200" cy="2731934"/>
          </a:xfrm>
          <a:prstGeom prst="rect">
            <a:avLst/>
          </a:prstGeom>
        </p:spPr>
      </p:pic>
    </p:spTree>
    <p:extLst>
      <p:ext uri="{BB962C8B-B14F-4D97-AF65-F5344CB8AC3E}">
        <p14:creationId xmlns:p14="http://schemas.microsoft.com/office/powerpoint/2010/main" val="1867789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a:t>CP-II Podium Training</a:t>
            </a:r>
            <a:r>
              <a:rPr lang="en-US" sz="3600" b="1" dirty="0" smtClean="0"/>
              <a:t/>
            </a:r>
            <a:br>
              <a:rPr lang="en-US" sz="3600" b="1" dirty="0" smtClean="0"/>
            </a:br>
            <a:r>
              <a:rPr lang="en-US" sz="3600" b="1" dirty="0"/>
              <a:t>Thank you!!!</a:t>
            </a:r>
            <a:r>
              <a:rPr lang="en-US" sz="3600" dirty="0"/>
              <a:t/>
            </a:r>
            <a:br>
              <a:rPr lang="en-US" sz="3600" dirty="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b="1" dirty="0"/>
              <a:t>For Questions and Help</a:t>
            </a:r>
            <a:endParaRPr lang="en-US" dirty="0" smtClean="0"/>
          </a:p>
          <a:p>
            <a:pPr marL="0" indent="0">
              <a:buNone/>
            </a:pPr>
            <a:r>
              <a:rPr lang="en-US" b="1" dirty="0" smtClean="0"/>
              <a:t>Please contact the Academic Computing Center</a:t>
            </a:r>
          </a:p>
          <a:p>
            <a:pPr lvl="1"/>
            <a:r>
              <a:rPr lang="en-US" dirty="0" smtClean="0"/>
              <a:t>By Phone at 718-631-6624</a:t>
            </a:r>
          </a:p>
          <a:p>
            <a:pPr lvl="1"/>
            <a:r>
              <a:rPr lang="en-US" dirty="0" smtClean="0"/>
              <a:t>Or Email Mark Chropufka, Academic </a:t>
            </a:r>
            <a:r>
              <a:rPr lang="en-US" smtClean="0"/>
              <a:t>Technology </a:t>
            </a:r>
            <a:r>
              <a:rPr lang="en-US" smtClean="0"/>
              <a:t>Director, </a:t>
            </a:r>
            <a:r>
              <a:rPr lang="en-US" dirty="0" smtClean="0">
                <a:hlinkClick r:id="rId2"/>
              </a:rPr>
              <a:t>mchropufka@qcc.cuny.edu</a:t>
            </a:r>
            <a:endParaRPr lang="en-US" dirty="0" smtClean="0"/>
          </a:p>
          <a:p>
            <a:endParaRPr lang="en-US" sz="2000" b="1" dirty="0" smtClean="0"/>
          </a:p>
          <a:p>
            <a:endParaRPr lang="en-US" sz="1600" dirty="0"/>
          </a:p>
        </p:txBody>
      </p:sp>
    </p:spTree>
    <p:extLst>
      <p:ext uri="{BB962C8B-B14F-4D97-AF65-F5344CB8AC3E}">
        <p14:creationId xmlns:p14="http://schemas.microsoft.com/office/powerpoint/2010/main" val="1718601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LT-Q is the second, newer version!</a:t>
            </a:r>
            <a:endParaRPr lang="en-US" sz="3600" b="1" dirty="0"/>
          </a:p>
        </p:txBody>
      </p:sp>
      <p:sp>
        <p:nvSpPr>
          <p:cNvPr id="3" name="Content Placeholder 2"/>
          <p:cNvSpPr>
            <a:spLocks noGrp="1"/>
          </p:cNvSpPr>
          <p:nvPr>
            <p:ph idx="1"/>
          </p:nvPr>
        </p:nvSpPr>
        <p:spPr/>
        <p:txBody>
          <a:bodyPr>
            <a:normAutofit/>
          </a:bodyPr>
          <a:lstStyle/>
          <a:p>
            <a:pPr marL="457200" lvl="1" indent="0">
              <a:buNone/>
            </a:pPr>
            <a:r>
              <a:rPr lang="en-US" dirty="0" smtClean="0"/>
              <a:t>-LTQ – Doesn’t have a power switch and uses a 					</a:t>
            </a:r>
            <a:r>
              <a:rPr lang="en-US" dirty="0" err="1" smtClean="0"/>
              <a:t>Qomo</a:t>
            </a:r>
            <a:r>
              <a:rPr lang="en-US" dirty="0" smtClean="0"/>
              <a:t> Document Camera</a:t>
            </a:r>
          </a:p>
          <a:p>
            <a:pPr marL="457200" lvl="1" indent="0">
              <a:buNone/>
            </a:pPr>
            <a:r>
              <a:rPr lang="en-US" dirty="0" smtClean="0"/>
              <a:t>				</a:t>
            </a:r>
          </a:p>
          <a:p>
            <a:pPr lvl="1"/>
            <a:endParaRPr lang="en-US" dirty="0"/>
          </a:p>
          <a:p>
            <a:pPr lvl="1"/>
            <a:endParaRPr lang="en-US" dirty="0" smtClean="0"/>
          </a:p>
          <a:p>
            <a:pPr lvl="1"/>
            <a:endParaRPr lang="en-US" dirty="0" smtClean="0"/>
          </a:p>
          <a:p>
            <a:pPr lvl="1"/>
            <a:endParaRPr lang="en-US" dirty="0"/>
          </a:p>
          <a:p>
            <a:pPr marL="457200" lvl="1" indent="0">
              <a:buNone/>
            </a:pPr>
            <a:r>
              <a:rPr lang="en-US" dirty="0" smtClean="0"/>
              <a:t>				</a:t>
            </a:r>
          </a:p>
          <a:p>
            <a:pPr marL="457200" lvl="1" indent="0">
              <a:buNone/>
            </a:pPr>
            <a:endParaRPr lang="en-US" b="1" u="sng" dirty="0" smtClean="0"/>
          </a:p>
        </p:txBody>
      </p:sp>
      <p:pic>
        <p:nvPicPr>
          <p:cNvPr id="9" name="Picture 2" descr="C:\Users\Mark.Chropufka\Documents\banner_lt_podium.png" title="Photo of Nomad LT po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67000"/>
            <a:ext cx="4597400" cy="3390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title="Qomo Document Camera phot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630905"/>
            <a:ext cx="3380510" cy="3380510"/>
          </a:xfrm>
          <a:prstGeom prst="rect">
            <a:avLst/>
          </a:prstGeom>
        </p:spPr>
      </p:pic>
      <p:cxnSp>
        <p:nvCxnSpPr>
          <p:cNvPr id="8" name="Straight Arrow Connector 7" title="Arrow pointing to Qomo document camera"/>
          <p:cNvCxnSpPr/>
          <p:nvPr/>
        </p:nvCxnSpPr>
        <p:spPr>
          <a:xfrm>
            <a:off x="5715000" y="2514600"/>
            <a:ext cx="685800" cy="533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59884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fourth </a:t>
            </a:r>
            <a:r>
              <a:rPr lang="en-US" b="1" dirty="0"/>
              <a:t>podium </a:t>
            </a:r>
            <a:r>
              <a:rPr lang="en-US" b="1" dirty="0" smtClean="0"/>
              <a:t>style </a:t>
            </a:r>
            <a:r>
              <a:rPr lang="en-US" b="1" dirty="0"/>
              <a:t>at QCC</a:t>
            </a:r>
            <a:endParaRPr lang="en-US" dirty="0"/>
          </a:p>
        </p:txBody>
      </p:sp>
      <p:sp>
        <p:nvSpPr>
          <p:cNvPr id="3" name="Content Placeholder 2"/>
          <p:cNvSpPr>
            <a:spLocks noGrp="1"/>
          </p:cNvSpPr>
          <p:nvPr>
            <p:ph idx="1"/>
          </p:nvPr>
        </p:nvSpPr>
        <p:spPr/>
        <p:txBody>
          <a:bodyPr/>
          <a:lstStyle/>
          <a:p>
            <a:r>
              <a:rPr lang="en-US" sz="2400" dirty="0" smtClean="0"/>
              <a:t>The CP-II </a:t>
            </a:r>
            <a:r>
              <a:rPr lang="en-US" sz="2400" dirty="0"/>
              <a:t>features a Computer, Document Camera, </a:t>
            </a:r>
            <a:r>
              <a:rPr lang="en-US" sz="2400" dirty="0" err="1"/>
              <a:t>BluRay</a:t>
            </a:r>
            <a:r>
              <a:rPr lang="en-US" sz="2400" dirty="0"/>
              <a:t> Player, Microphone and VGA/HDMI for your portable devices </a:t>
            </a:r>
            <a:endParaRPr lang="en-US" sz="2400" dirty="0" smtClean="0"/>
          </a:p>
          <a:p>
            <a:endParaRPr lang="en-US" dirty="0"/>
          </a:p>
          <a:p>
            <a:endParaRPr lang="en-US" dirty="0"/>
          </a:p>
        </p:txBody>
      </p:sp>
      <p:pic>
        <p:nvPicPr>
          <p:cNvPr id="1026" name="Picture 2" title="Photo of CP-II Podium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04" y="2438400"/>
            <a:ext cx="465702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title="Photo of CP-II Podium 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700" y="2362200"/>
            <a:ext cx="3267772" cy="382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037194"/>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Location of the Nomad Podium Power Switch</a:t>
            </a:r>
            <a:endParaRPr lang="en-US" sz="3600" b="1" dirty="0"/>
          </a:p>
        </p:txBody>
      </p:sp>
      <p:sp>
        <p:nvSpPr>
          <p:cNvPr id="3" name="Content Placeholder 2"/>
          <p:cNvSpPr>
            <a:spLocks noGrp="1"/>
          </p:cNvSpPr>
          <p:nvPr>
            <p:ph idx="1"/>
          </p:nvPr>
        </p:nvSpPr>
        <p:spPr>
          <a:xfrm>
            <a:off x="457200" y="1295400"/>
            <a:ext cx="8229600" cy="4830763"/>
          </a:xfrm>
        </p:spPr>
        <p:txBody>
          <a:bodyPr/>
          <a:lstStyle/>
          <a:p>
            <a:r>
              <a:rPr lang="en-US" sz="2800" dirty="0" smtClean="0"/>
              <a:t>You can power on the PD and most LT podia using this switch!</a:t>
            </a:r>
          </a:p>
          <a:p>
            <a:endParaRPr lang="en-US" dirty="0"/>
          </a:p>
        </p:txBody>
      </p:sp>
      <p:pic>
        <p:nvPicPr>
          <p:cNvPr id="5" name="Content Placeholder 3" title="Photo ofNomad Podium power swit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1" y="1981200"/>
            <a:ext cx="2743200" cy="4121671"/>
          </a:xfrm>
          <a:prstGeom prst="rect">
            <a:avLst/>
          </a:prstGeom>
        </p:spPr>
      </p:pic>
    </p:spTree>
    <p:extLst>
      <p:ext uri="{BB962C8B-B14F-4D97-AF65-F5344CB8AC3E}">
        <p14:creationId xmlns:p14="http://schemas.microsoft.com/office/powerpoint/2010/main" val="131721695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4000" b="1" dirty="0" smtClean="0"/>
              <a:t/>
            </a:r>
            <a:br>
              <a:rPr lang="en-US" sz="4000" b="1" dirty="0" smtClean="0"/>
            </a:br>
            <a:r>
              <a:rPr lang="en-US" sz="4000" b="1" dirty="0" smtClean="0"/>
              <a:t>Using the Nomad PD Touch Panel</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t>As shown below, the </a:t>
            </a:r>
            <a:r>
              <a:rPr lang="en-US" sz="2000" dirty="0" err="1" smtClean="0"/>
              <a:t>Crestron</a:t>
            </a:r>
            <a:r>
              <a:rPr lang="en-US" sz="2000" dirty="0" smtClean="0"/>
              <a:t> Touch Panel is the only means by which you should operate the projector or switch between the PC, your Laptop, Document Camera or DVD/VCR players.  </a:t>
            </a:r>
            <a:r>
              <a:rPr lang="en-US" sz="2000" b="1" dirty="0" smtClean="0"/>
              <a:t>Never touch the projector itself!</a:t>
            </a:r>
          </a:p>
          <a:p>
            <a:endParaRPr lang="en-US" sz="1600" dirty="0"/>
          </a:p>
        </p:txBody>
      </p:sp>
      <p:pic>
        <p:nvPicPr>
          <p:cNvPr id="5" name="Content Placeholder 3" title="Photo of Nomad Podium Touch Pan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2209800"/>
            <a:ext cx="5691888" cy="3959025"/>
          </a:xfrm>
          <a:prstGeom prst="rect">
            <a:avLst/>
          </a:prstGeom>
        </p:spPr>
      </p:pic>
    </p:spTree>
    <p:extLst>
      <p:ext uri="{BB962C8B-B14F-4D97-AF65-F5344CB8AC3E}">
        <p14:creationId xmlns:p14="http://schemas.microsoft.com/office/powerpoint/2010/main" val="3926831318"/>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Using the </a:t>
            </a:r>
            <a:r>
              <a:rPr lang="en-US" sz="3200" b="1" dirty="0" smtClean="0"/>
              <a:t>Nomad PD Touch </a:t>
            </a:r>
            <a:r>
              <a:rPr lang="en-US" sz="3200" b="1" dirty="0"/>
              <a:t>Panel:</a:t>
            </a:r>
            <a:r>
              <a:rPr lang="en-US" sz="3200" dirty="0" smtClean="0"/>
              <a:t/>
            </a:r>
            <a:br>
              <a:rPr lang="en-US" sz="3200" dirty="0" smtClean="0"/>
            </a:br>
            <a:r>
              <a:rPr lang="en-US" sz="3200" dirty="0" smtClean="0"/>
              <a:t>Operating the Projector – Turning On or Off</a:t>
            </a:r>
            <a:endParaRPr lang="en-US" sz="3200" dirty="0"/>
          </a:p>
        </p:txBody>
      </p:sp>
      <p:sp>
        <p:nvSpPr>
          <p:cNvPr id="3" name="Content Placeholder 2"/>
          <p:cNvSpPr>
            <a:spLocks noGrp="1"/>
          </p:cNvSpPr>
          <p:nvPr>
            <p:ph idx="1"/>
          </p:nvPr>
        </p:nvSpPr>
        <p:spPr>
          <a:xfrm>
            <a:off x="457200" y="1371600"/>
            <a:ext cx="8229600" cy="4525963"/>
          </a:xfrm>
        </p:spPr>
        <p:txBody>
          <a:bodyPr>
            <a:normAutofit/>
          </a:bodyPr>
          <a:lstStyle/>
          <a:p>
            <a:r>
              <a:rPr lang="en-US" sz="2800" dirty="0" smtClean="0"/>
              <a:t>As shown below, you press the </a:t>
            </a:r>
            <a:r>
              <a:rPr lang="en-US" sz="2800" b="1" i="1" dirty="0" err="1" smtClean="0"/>
              <a:t>Proj</a:t>
            </a:r>
            <a:r>
              <a:rPr lang="en-US" sz="2800" b="1" i="1" dirty="0" smtClean="0"/>
              <a:t> On/Off </a:t>
            </a:r>
            <a:r>
              <a:rPr lang="en-US" sz="2800" dirty="0" smtClean="0"/>
              <a:t>button and the projector will power on in seconds</a:t>
            </a:r>
          </a:p>
          <a:p>
            <a:endParaRPr lang="en-US" sz="2800" dirty="0"/>
          </a:p>
        </p:txBody>
      </p:sp>
      <p:pic>
        <p:nvPicPr>
          <p:cNvPr id="5" name="Content Placeholder 3" title="Photo of Nomad Podium Touch Pan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984" y="2286000"/>
            <a:ext cx="5791200" cy="3854366"/>
          </a:xfrm>
          <a:prstGeom prst="rect">
            <a:avLst/>
          </a:prstGeom>
        </p:spPr>
      </p:pic>
    </p:spTree>
    <p:extLst>
      <p:ext uri="{BB962C8B-B14F-4D97-AF65-F5344CB8AC3E}">
        <p14:creationId xmlns:p14="http://schemas.microsoft.com/office/powerpoint/2010/main" val="1265375193"/>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Using the </a:t>
            </a:r>
            <a:r>
              <a:rPr lang="en-US" sz="3600" b="1" dirty="0" smtClean="0"/>
              <a:t>Nomad PD Touch </a:t>
            </a:r>
            <a:r>
              <a:rPr lang="en-US" sz="3600" b="1" dirty="0"/>
              <a:t>Panel</a:t>
            </a:r>
            <a:r>
              <a:rPr lang="en-US" sz="3600" b="1" dirty="0" smtClean="0"/>
              <a:t>:</a:t>
            </a:r>
            <a:br>
              <a:rPr lang="en-US" sz="3600" b="1" dirty="0" smtClean="0"/>
            </a:br>
            <a:r>
              <a:rPr lang="en-US" sz="3600" i="1" dirty="0" smtClean="0"/>
              <a:t>Switching to the Podium PC</a:t>
            </a:r>
            <a:endParaRPr lang="en-US" sz="3600" b="1" i="1" dirty="0"/>
          </a:p>
        </p:txBody>
      </p:sp>
      <p:sp>
        <p:nvSpPr>
          <p:cNvPr id="3" name="Content Placeholder 2"/>
          <p:cNvSpPr>
            <a:spLocks noGrp="1"/>
          </p:cNvSpPr>
          <p:nvPr>
            <p:ph idx="1"/>
          </p:nvPr>
        </p:nvSpPr>
        <p:spPr>
          <a:xfrm>
            <a:off x="457200" y="1371600"/>
            <a:ext cx="8229600" cy="4754563"/>
          </a:xfrm>
        </p:spPr>
        <p:txBody>
          <a:bodyPr/>
          <a:lstStyle/>
          <a:p>
            <a:r>
              <a:rPr lang="en-US" sz="2400" dirty="0" smtClean="0"/>
              <a:t>To display the PC on the projector screen, press the Built-in Computer button as shown below:</a:t>
            </a:r>
          </a:p>
          <a:p>
            <a:endParaRPr lang="en-US" dirty="0"/>
          </a:p>
        </p:txBody>
      </p:sp>
      <p:pic>
        <p:nvPicPr>
          <p:cNvPr id="4" name="Picture 3" title="Photo of Nomad PD Touch Panel Selecting to Builtin Compu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344" y="2240280"/>
            <a:ext cx="5638800" cy="3877206"/>
          </a:xfrm>
          <a:prstGeom prst="rect">
            <a:avLst/>
          </a:prstGeom>
        </p:spPr>
      </p:pic>
    </p:spTree>
    <p:extLst>
      <p:ext uri="{BB962C8B-B14F-4D97-AF65-F5344CB8AC3E}">
        <p14:creationId xmlns:p14="http://schemas.microsoft.com/office/powerpoint/2010/main" val="645837632"/>
      </p:ext>
    </p:extLst>
  </p:cSld>
  <p:clrMapOvr>
    <a:masterClrMapping/>
  </p:clrMapOvr>
  <mc:AlternateContent xmlns:mc="http://schemas.openxmlformats.org/markup-compatibility/2006" xmlns:p14="http://schemas.microsoft.com/office/powerpoint/2010/main">
    <mc:Choice Requires="p14">
      <p:transition p14:dur="250" advClick="0" advTm="5000">
        <p:wipe/>
      </p:transition>
    </mc:Choice>
    <mc:Fallback xmlns="">
      <p:transition advClick="0" advTm="5000">
        <p:wip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1828</TotalTime>
  <Words>1144</Words>
  <Application>Microsoft Office PowerPoint</Application>
  <PresentationFormat>On-screen Show (4:3)</PresentationFormat>
  <Paragraphs>137</Paragraphs>
  <Slides>38</Slides>
  <Notes>19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   Classroom Podium Tutorial  The Academic Computing Center 718-631-6624     </vt:lpstr>
      <vt:lpstr>We generally have four podium styles at QCC</vt:lpstr>
      <vt:lpstr>The LT &amp; LTQ are the latest Nomad podia at QCC</vt:lpstr>
      <vt:lpstr>The LT-Q is the second, newer version!</vt:lpstr>
      <vt:lpstr>The fourth podium style at QCC</vt:lpstr>
      <vt:lpstr>Location of the Nomad Podium Power Switch</vt:lpstr>
      <vt:lpstr> Using the Nomad PD Touch Panel </vt:lpstr>
      <vt:lpstr>Using the Nomad PD Touch Panel: Operating the Projector – Turning On or Off</vt:lpstr>
      <vt:lpstr>Using the Nomad PD Touch Panel: Switching to the Podium PC</vt:lpstr>
      <vt:lpstr>Using the Nomad PD Touch Panel: Switching to the Document Camera</vt:lpstr>
      <vt:lpstr>Using the LT Nomad Touch Panel: Switching to a Laptop or IPad</vt:lpstr>
      <vt:lpstr>Using the LT Nomad Touch Panel: Switching to the Document Camera</vt:lpstr>
      <vt:lpstr>Using the LTQ Crestron Touch Panel: Power system on and access other functions</vt:lpstr>
      <vt:lpstr>LT and LTQ Podium: Location of Key Items</vt:lpstr>
      <vt:lpstr>LT and LTQ Podia: Powering on the Podium PC or Mac Mini</vt:lpstr>
      <vt:lpstr>Using the Nomad Document Camera: Pulling out the camera and setting up</vt:lpstr>
      <vt:lpstr>The CP-II podium </vt:lpstr>
      <vt:lpstr>The CP-II is our newest podium!</vt:lpstr>
      <vt:lpstr>The CP-II features ample desk space!</vt:lpstr>
      <vt:lpstr>The CP-II is our newest podium!</vt:lpstr>
      <vt:lpstr>The CP-II is our newest podium!</vt:lpstr>
      <vt:lpstr> CP-II Podium Training Using the Touch Panel </vt:lpstr>
      <vt:lpstr> CP-II Podium Training Using the Touch Panel </vt:lpstr>
      <vt:lpstr> CP-II Podium Training Using the Lectern PC </vt:lpstr>
      <vt:lpstr> CP-II Podium Training Using the Lectern PC </vt:lpstr>
      <vt:lpstr> CP-II Podium Training Using Built-in Annotation </vt:lpstr>
      <vt:lpstr> CP-II Podium Training Controlling Audio for Source and Microphone </vt:lpstr>
      <vt:lpstr> CP-II Podium Training Controlling Audio for Source and Microphone </vt:lpstr>
      <vt:lpstr> CP-II Podium Training Mute the Projector </vt:lpstr>
      <vt:lpstr> CP-II Podium Training Using the Document Camera </vt:lpstr>
      <vt:lpstr> CP-II Podium Training Using the Document Camera </vt:lpstr>
      <vt:lpstr> CP-II Podium Training Using the Document Camera </vt:lpstr>
      <vt:lpstr> CP-II Podium Training Using the Document Camera </vt:lpstr>
      <vt:lpstr> CP-II Podium Training Using the Blu-Ray Player </vt:lpstr>
      <vt:lpstr> CP-II Podium Training Using the Blu-Ray Player </vt:lpstr>
      <vt:lpstr> CP-II Podium Training Using Own Laptop, MacBook or Other Device </vt:lpstr>
      <vt:lpstr> CP-II Podium Training Shutting Down the Projector </vt:lpstr>
      <vt:lpstr> CP-II Podium Training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Smart Classroom Podium</dc:title>
  <dc:creator>Mark Chropufka</dc:creator>
  <cp:lastModifiedBy>Mark Chropufka</cp:lastModifiedBy>
  <cp:revision>133</cp:revision>
  <dcterms:created xsi:type="dcterms:W3CDTF">2012-07-23T15:21:49Z</dcterms:created>
  <dcterms:modified xsi:type="dcterms:W3CDTF">2017-10-03T14:46:48Z</dcterms:modified>
</cp:coreProperties>
</file>