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notesMasterIdLst>
    <p:notesMasterId r:id="rId79"/>
  </p:notesMasterIdLst>
  <p:handoutMasterIdLst>
    <p:handoutMasterId r:id="rId80"/>
  </p:handoutMasterIdLst>
  <p:sldIdLst>
    <p:sldId id="284" r:id="rId2"/>
    <p:sldId id="318" r:id="rId3"/>
    <p:sldId id="490" r:id="rId4"/>
    <p:sldId id="367" r:id="rId5"/>
    <p:sldId id="566" r:id="rId6"/>
    <p:sldId id="458" r:id="rId7"/>
    <p:sldId id="576" r:id="rId8"/>
    <p:sldId id="577" r:id="rId9"/>
    <p:sldId id="419" r:id="rId10"/>
    <p:sldId id="496" r:id="rId11"/>
    <p:sldId id="498" r:id="rId12"/>
    <p:sldId id="573" r:id="rId13"/>
    <p:sldId id="542" r:id="rId14"/>
    <p:sldId id="370" r:id="rId15"/>
    <p:sldId id="433" r:id="rId16"/>
    <p:sldId id="374" r:id="rId17"/>
    <p:sldId id="544" r:id="rId18"/>
    <p:sldId id="572" r:id="rId19"/>
    <p:sldId id="543" r:id="rId20"/>
    <p:sldId id="375" r:id="rId21"/>
    <p:sldId id="377" r:id="rId22"/>
    <p:sldId id="380" r:id="rId23"/>
    <p:sldId id="499" r:id="rId24"/>
    <p:sldId id="500" r:id="rId25"/>
    <p:sldId id="551" r:id="rId26"/>
    <p:sldId id="501" r:id="rId27"/>
    <p:sldId id="502" r:id="rId28"/>
    <p:sldId id="556" r:id="rId29"/>
    <p:sldId id="557" r:id="rId30"/>
    <p:sldId id="538" r:id="rId31"/>
    <p:sldId id="539" r:id="rId32"/>
    <p:sldId id="540" r:id="rId33"/>
    <p:sldId id="541" r:id="rId34"/>
    <p:sldId id="558" r:id="rId35"/>
    <p:sldId id="559" r:id="rId36"/>
    <p:sldId id="560" r:id="rId37"/>
    <p:sldId id="561" r:id="rId38"/>
    <p:sldId id="506" r:id="rId39"/>
    <p:sldId id="574" r:id="rId40"/>
    <p:sldId id="575" r:id="rId41"/>
    <p:sldId id="507" r:id="rId42"/>
    <p:sldId id="508" r:id="rId43"/>
    <p:sldId id="509" r:id="rId44"/>
    <p:sldId id="510" r:id="rId45"/>
    <p:sldId id="511" r:id="rId46"/>
    <p:sldId id="512" r:id="rId47"/>
    <p:sldId id="513" r:id="rId48"/>
    <p:sldId id="514" r:id="rId49"/>
    <p:sldId id="515" r:id="rId50"/>
    <p:sldId id="522" r:id="rId51"/>
    <p:sldId id="517" r:id="rId52"/>
    <p:sldId id="554" r:id="rId53"/>
    <p:sldId id="520" r:id="rId54"/>
    <p:sldId id="536" r:id="rId55"/>
    <p:sldId id="469" r:id="rId56"/>
    <p:sldId id="531" r:id="rId57"/>
    <p:sldId id="470" r:id="rId58"/>
    <p:sldId id="471" r:id="rId59"/>
    <p:sldId id="472" r:id="rId60"/>
    <p:sldId id="473" r:id="rId61"/>
    <p:sldId id="474" r:id="rId62"/>
    <p:sldId id="475" r:id="rId63"/>
    <p:sldId id="476" r:id="rId64"/>
    <p:sldId id="537" r:id="rId65"/>
    <p:sldId id="568" r:id="rId66"/>
    <p:sldId id="524" r:id="rId67"/>
    <p:sldId id="526" r:id="rId68"/>
    <p:sldId id="532" r:id="rId69"/>
    <p:sldId id="527" r:id="rId70"/>
    <p:sldId id="528" r:id="rId71"/>
    <p:sldId id="424" r:id="rId72"/>
    <p:sldId id="569" r:id="rId73"/>
    <p:sldId id="571" r:id="rId74"/>
    <p:sldId id="570" r:id="rId75"/>
    <p:sldId id="425" r:id="rId76"/>
    <p:sldId id="342" r:id="rId77"/>
    <p:sldId id="429" r:id="rId7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6686" autoAdjust="0"/>
  </p:normalViewPr>
  <p:slideViewPr>
    <p:cSldViewPr>
      <p:cViewPr varScale="1">
        <p:scale>
          <a:sx n="101" d="100"/>
          <a:sy n="101" d="100"/>
        </p:scale>
        <p:origin x="114" y="2796"/>
      </p:cViewPr>
      <p:guideLst>
        <p:guide orient="horz" pos="2160"/>
        <p:guide pos="2880"/>
      </p:guideLst>
    </p:cSldViewPr>
  </p:slideViewPr>
  <p:outlineViewPr>
    <p:cViewPr>
      <p:scale>
        <a:sx n="33" d="100"/>
        <a:sy n="33" d="100"/>
      </p:scale>
      <p:origin x="0" y="110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16" y="-78"/>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898103" y="1"/>
            <a:ext cx="2982119" cy="464820"/>
          </a:xfrm>
          <a:prstGeom prst="rect">
            <a:avLst/>
          </a:prstGeom>
        </p:spPr>
        <p:txBody>
          <a:bodyPr vert="horz" lIns="92958" tIns="46479" rIns="92958" bIns="46479" rtlCol="0"/>
          <a:lstStyle>
            <a:lvl1pPr algn="r">
              <a:defRPr sz="1200"/>
            </a:lvl1pPr>
          </a:lstStyle>
          <a:p>
            <a:fld id="{51820ADE-9EE3-4BBF-9FF2-2EB699F066F3}" type="datetimeFigureOut">
              <a:rPr lang="en-US" smtClean="0"/>
              <a:t>9/14/2018</a:t>
            </a:fld>
            <a:endParaRPr lang="en-US" dirty="0"/>
          </a:p>
        </p:txBody>
      </p:sp>
      <p:sp>
        <p:nvSpPr>
          <p:cNvPr id="4" name="Footer Placeholder 3"/>
          <p:cNvSpPr>
            <a:spLocks noGrp="1"/>
          </p:cNvSpPr>
          <p:nvPr>
            <p:ph type="ftr" sz="quarter" idx="2"/>
          </p:nvPr>
        </p:nvSpPr>
        <p:spPr>
          <a:xfrm>
            <a:off x="1" y="8829967"/>
            <a:ext cx="2982119" cy="464820"/>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3" y="8829967"/>
            <a:ext cx="2982119" cy="464820"/>
          </a:xfrm>
          <a:prstGeom prst="rect">
            <a:avLst/>
          </a:prstGeom>
        </p:spPr>
        <p:txBody>
          <a:bodyPr vert="horz" lIns="92958" tIns="46479" rIns="92958" bIns="46479" rtlCol="0" anchor="b"/>
          <a:lstStyle>
            <a:lvl1pPr algn="r">
              <a:defRPr sz="1200"/>
            </a:lvl1pPr>
          </a:lstStyle>
          <a:p>
            <a:fld id="{5E25919C-AA62-49B1-B642-26C9B8419147}" type="slidenum">
              <a:rPr lang="en-US" smtClean="0"/>
              <a:t>‹#›</a:t>
            </a:fld>
            <a:endParaRPr lang="en-US" dirty="0"/>
          </a:p>
        </p:txBody>
      </p:sp>
    </p:spTree>
    <p:extLst>
      <p:ext uri="{BB962C8B-B14F-4D97-AF65-F5344CB8AC3E}">
        <p14:creationId xmlns:p14="http://schemas.microsoft.com/office/powerpoint/2010/main" val="1637919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0C622C23-D715-4F41-945B-A5A5283C48E8}" type="datetimeFigureOut">
              <a:rPr lang="en-US" smtClean="0"/>
              <a:t>9/14/2018</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975" y="4416427"/>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49A4A63E-3C16-4DFC-B17D-86A63C7E31CD}" type="slidenum">
              <a:rPr lang="en-US" smtClean="0"/>
              <a:t>‹#›</a:t>
            </a:fld>
            <a:endParaRPr lang="en-US" dirty="0"/>
          </a:p>
        </p:txBody>
      </p:sp>
    </p:spTree>
    <p:extLst>
      <p:ext uri="{BB962C8B-B14F-4D97-AF65-F5344CB8AC3E}">
        <p14:creationId xmlns:p14="http://schemas.microsoft.com/office/powerpoint/2010/main" val="205259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1</a:t>
            </a:fld>
            <a:endParaRPr lang="en-US" dirty="0"/>
          </a:p>
        </p:txBody>
      </p:sp>
    </p:spTree>
    <p:extLst>
      <p:ext uri="{BB962C8B-B14F-4D97-AF65-F5344CB8AC3E}">
        <p14:creationId xmlns:p14="http://schemas.microsoft.com/office/powerpoint/2010/main" val="207642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Emphasized</a:t>
            </a:r>
            <a:r>
              <a:rPr lang="en-US" baseline="0" dirty="0" smtClean="0"/>
              <a:t> and reformatted the sub title</a:t>
            </a:r>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23</a:t>
            </a:fld>
            <a:endParaRPr lang="en-US" dirty="0"/>
          </a:p>
        </p:txBody>
      </p:sp>
    </p:spTree>
    <p:extLst>
      <p:ext uri="{BB962C8B-B14F-4D97-AF65-F5344CB8AC3E}">
        <p14:creationId xmlns:p14="http://schemas.microsoft.com/office/powerpoint/2010/main" val="200968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93024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1D79A2-C02E-493D-8C4E-22780E44185F}" type="datetime1">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2539722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D664D-B94F-44D6-B74E-F81E05A2C3D7}" type="datetime1">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290604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EAD87-20C7-44FA-AC07-998C0E42CA31}" type="datetime1">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399433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50455-0D36-4333-88A6-5386572A8A03}" type="datetime1">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253954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C0438-CA2F-4B10-AD35-BE1BC41B9DCF}" type="datetime1">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104878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999C8E-254E-484E-AAC3-52A6CF3553BB}" type="datetime1">
              <a:rPr lang="en-US" smtClean="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305304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F7DF3E-D4FC-4E47-B0CB-46468BC0000A}" type="datetime1">
              <a:rPr lang="en-US" smtClean="0"/>
              <a:t>9/14/2018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78811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24B94-8B07-4AD4-8E70-AC7E19E0A5F0}" type="datetime1">
              <a:rPr lang="en-US" smtClean="0"/>
              <a:t>9/14/2018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229780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50FF2-CA1A-457E-B564-C757C458D539}" type="datetime1">
              <a:rPr lang="en-US" smtClean="0"/>
              <a:t>9/14/2018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198521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F01960-4E7C-4A31-B4D8-3CD9B690C959}" type="datetime1">
              <a:rPr lang="en-US" smtClean="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160998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8B718F-8668-4D93-8CFB-E871F6E1B2EA}" type="datetime1">
              <a:rPr lang="en-US" smtClean="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410057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6C3A9-8EF0-4677-A51C-702DC0BF1960}" type="datetime1">
              <a:rPr lang="en-US" smtClean="0"/>
              <a:t>9/14/2018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1D241-89EF-44EB-AD2F-EB49C8D46E0C}" type="slidenum">
              <a:rPr lang="en-US" smtClean="0"/>
              <a:t>‹#›</a:t>
            </a:fld>
            <a:endParaRPr lang="en-US" dirty="0"/>
          </a:p>
        </p:txBody>
      </p:sp>
    </p:spTree>
    <p:extLst>
      <p:ext uri="{BB962C8B-B14F-4D97-AF65-F5344CB8AC3E}">
        <p14:creationId xmlns:p14="http://schemas.microsoft.com/office/powerpoint/2010/main" val="3951876163"/>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llarios@qcc.cuny.edu" TargetMode="External"/><Relationship Id="rId2" Type="http://schemas.openxmlformats.org/officeDocument/2006/relationships/hyperlink" Target="mailto:titleix@qcc.cuny.edu"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titleix@qcc.cuny.edu" TargetMode="External"/><Relationship Id="rId2" Type="http://schemas.openxmlformats.org/officeDocument/2006/relationships/hyperlink" Target="mailto:mshaw@qcc.cuny.edu"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hyperlink" Target="http://www.circleof6app.com/"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8" Type="http://schemas.openxmlformats.org/officeDocument/2006/relationships/hyperlink" Target="mailto:jesenia.minier-delgado@bcc.cuny.edu" TargetMode="External"/><Relationship Id="rId13" Type="http://schemas.openxmlformats.org/officeDocument/2006/relationships/hyperlink" Target="mailto:milga@brooklyn.cuny.edu" TargetMode="External"/><Relationship Id="rId18" Type="http://schemas.openxmlformats.org/officeDocument/2006/relationships/hyperlink" Target="mailto:robert.wilson@csi.cuny.edu" TargetMode="External"/><Relationship Id="rId26" Type="http://schemas.openxmlformats.org/officeDocument/2006/relationships/hyperlink" Target="mailto:raquel.gabriel@law.cuny.edu" TargetMode="External"/><Relationship Id="rId3" Type="http://schemas.openxmlformats.org/officeDocument/2006/relationships/hyperlink" Target="mailto:henry_mclaughlin@baruch.cuny.edu" TargetMode="External"/><Relationship Id="rId21" Type="http://schemas.openxmlformats.org/officeDocument/2006/relationships/hyperlink" Target="mailto:jflaherty@gc.cuny.edu" TargetMode="External"/><Relationship Id="rId7" Type="http://schemas.openxmlformats.org/officeDocument/2006/relationships/hyperlink" Target="mailto:mcraig@bmcc.cuny.edu" TargetMode="External"/><Relationship Id="rId12" Type="http://schemas.openxmlformats.org/officeDocument/2006/relationships/hyperlink" Target="mailto:donald@brooklyn.cuny.edu" TargetMode="External"/><Relationship Id="rId17" Type="http://schemas.openxmlformats.org/officeDocument/2006/relationships/hyperlink" Target="mailto:danielle.dimitrov@csi.cuny.edu" TargetMode="External"/><Relationship Id="rId25" Type="http://schemas.openxmlformats.org/officeDocument/2006/relationships/hyperlink" Target="mailto:Christa.noelle@journalism.cuny.edu" TargetMode="External"/><Relationship Id="rId2" Type="http://schemas.openxmlformats.org/officeDocument/2006/relationships/hyperlink" Target="mailto:kieran.morrow@baruch.cuny.edu" TargetMode="External"/><Relationship Id="rId16" Type="http://schemas.openxmlformats.org/officeDocument/2006/relationships/hyperlink" Target="mailto:Jreina@ccny.cuny.edu" TargetMode="External"/><Relationship Id="rId20" Type="http://schemas.openxmlformats.org/officeDocument/2006/relationships/hyperlink" Target="mailto:erivera@gc.cuny.edu" TargetMode="External"/><Relationship Id="rId29"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hyperlink" Target="mailto:emoss@bmcc.cuny.edu" TargetMode="External"/><Relationship Id="rId11" Type="http://schemas.openxmlformats.org/officeDocument/2006/relationships/hyperlink" Target="mailto:nmasonkinsey@brooklyn.cuny.edu" TargetMode="External"/><Relationship Id="rId24" Type="http://schemas.openxmlformats.org/officeDocument/2006/relationships/hyperlink" Target="mailto:pamela.drayton@journalism.cuny.edu" TargetMode="External"/><Relationship Id="rId5" Type="http://schemas.openxmlformats.org/officeDocument/2006/relationships/hyperlink" Target="mailto:asales@bmcc.cuny.edu" TargetMode="External"/><Relationship Id="rId15" Type="http://schemas.openxmlformats.org/officeDocument/2006/relationships/hyperlink" Target="mailto:pmorena@ccny.cuny.edu" TargetMode="External"/><Relationship Id="rId23" Type="http://schemas.openxmlformats.org/officeDocument/2006/relationships/hyperlink" Target="mailto:amy.dunkin@journalism.cuny.edu" TargetMode="External"/><Relationship Id="rId28" Type="http://schemas.openxmlformats.org/officeDocument/2006/relationships/hyperlink" Target="mailto:Howard@mail.law.cuny.edu" TargetMode="External"/><Relationship Id="rId10" Type="http://schemas.openxmlformats.org/officeDocument/2006/relationships/hyperlink" Target="mailto:athos.brewer@bcc.cuny.edu" TargetMode="External"/><Relationship Id="rId19" Type="http://schemas.openxmlformats.org/officeDocument/2006/relationships/hyperlink" Target="mailto:Aramona.Brown@csi.cuny.edu" TargetMode="External"/><Relationship Id="rId4" Type="http://schemas.openxmlformats.org/officeDocument/2006/relationships/hyperlink" Target="mailto:art.king@baruch.cuny.edu" TargetMode="External"/><Relationship Id="rId9" Type="http://schemas.openxmlformats.org/officeDocument/2006/relationships/hyperlink" Target="mailto:james.verdicchio@bcc.cuny.edu" TargetMode="External"/><Relationship Id="rId14" Type="http://schemas.openxmlformats.org/officeDocument/2006/relationships/hyperlink" Target="mailto:mbaptiste@ccny.cuny.edu" TargetMode="External"/><Relationship Id="rId22" Type="http://schemas.openxmlformats.org/officeDocument/2006/relationships/hyperlink" Target="mailto:mschoengood@gc.cuny.edu" TargetMode="External"/><Relationship Id="rId27" Type="http://schemas.openxmlformats.org/officeDocument/2006/relationships/hyperlink" Target="mailto:katz@mail.law.cuny.edu"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mailto:ashish.joshi@sph.cuny.edu" TargetMode="External"/><Relationship Id="rId13" Type="http://schemas.openxmlformats.org/officeDocument/2006/relationships/hyperlink" Target="mailto:abernabe@hostos.cuny.edu" TargetMode="External"/><Relationship Id="rId18" Type="http://schemas.openxmlformats.org/officeDocument/2006/relationships/hyperlink" Target="mailto:smontalban@jjay.cuny.edu" TargetMode="External"/><Relationship Id="rId3" Type="http://schemas.openxmlformats.org/officeDocument/2006/relationships/hyperlink" Target="mailto:christopher.leydon@cuny.edu" TargetMode="External"/><Relationship Id="rId21" Type="http://schemas.openxmlformats.org/officeDocument/2006/relationships/hyperlink" Target="mailto:victoria.ajibade@kbcc.cuny.edu" TargetMode="External"/><Relationship Id="rId7" Type="http://schemas.openxmlformats.org/officeDocument/2006/relationships/hyperlink" Target="mailto:louis.mader@hunter.cuny.edu" TargetMode="External"/><Relationship Id="rId12" Type="http://schemas.openxmlformats.org/officeDocument/2006/relationships/hyperlink" Target="mailto:mdickinson@hostos.cuny.edu" TargetMode="External"/><Relationship Id="rId17" Type="http://schemas.openxmlformats.org/officeDocument/2006/relationships/hyperlink" Target="mailto:eija.ayravainen@hunter.cuny.edu" TargetMode="External"/><Relationship Id="rId2" Type="http://schemas.openxmlformats.org/officeDocument/2006/relationships/notesSlide" Target="../notesSlides/notesSlide3.xml"/><Relationship Id="rId16" Type="http://schemas.openxmlformats.org/officeDocument/2006/relationships/hyperlink" Target="mailto:jf1128@hunter.cuny.edu" TargetMode="External"/><Relationship Id="rId20" Type="http://schemas.openxmlformats.org/officeDocument/2006/relationships/hyperlink" Target="mailto:lcook-francis@jjay.cuny.edu" TargetMode="External"/><Relationship Id="rId1" Type="http://schemas.openxmlformats.org/officeDocument/2006/relationships/slideLayout" Target="../slideLayouts/slideLayout7.xml"/><Relationship Id="rId6" Type="http://schemas.openxmlformats.org/officeDocument/2006/relationships/hyperlink" Target="mailto:erivera@gc.cuny.edu" TargetMode="External"/><Relationship Id="rId11" Type="http://schemas.openxmlformats.org/officeDocument/2006/relationships/hyperlink" Target="mailto:charles.pryor@guttman.cuny.edu" TargetMode="External"/><Relationship Id="rId24" Type="http://schemas.openxmlformats.org/officeDocument/2006/relationships/image" Target="../media/image3.gif"/><Relationship Id="rId5" Type="http://schemas.openxmlformats.org/officeDocument/2006/relationships/hyperlink" Target="mailto:z.lobley@mail.cuny.edu" TargetMode="External"/><Relationship Id="rId15" Type="http://schemas.openxmlformats.org/officeDocument/2006/relationships/hyperlink" Target="mailto:john.rose@hunter.cuny.edu" TargetMode="External"/><Relationship Id="rId23" Type="http://schemas.openxmlformats.org/officeDocument/2006/relationships/hyperlink" Target="mailto:peter.cohen@kbcc.cuny.edu" TargetMode="External"/><Relationship Id="rId10" Type="http://schemas.openxmlformats.org/officeDocument/2006/relationships/hyperlink" Target="mailto:anastasia.koutsidis@mail.cuny.edu" TargetMode="External"/><Relationship Id="rId19" Type="http://schemas.openxmlformats.org/officeDocument/2006/relationships/hyperlink" Target="mailto:kcassidy@jjay.cuny.edu" TargetMode="External"/><Relationship Id="rId4" Type="http://schemas.openxmlformats.org/officeDocument/2006/relationships/hyperlink" Target="mailto:juan.velazquez@cuny.edu" TargetMode="External"/><Relationship Id="rId9" Type="http://schemas.openxmlformats.org/officeDocument/2006/relationships/hyperlink" Target="mailto:linda.merians@guttman.cuny.edu" TargetMode="External"/><Relationship Id="rId14" Type="http://schemas.openxmlformats.org/officeDocument/2006/relationships/hyperlink" Target="mailto:ncruz@hostos.cuny.edu" TargetMode="External"/><Relationship Id="rId22" Type="http://schemas.openxmlformats.org/officeDocument/2006/relationships/hyperlink" Target="mailto:tyrone.forte@kbcc.cuny.edu"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mailto:Andrew.Adair@mhc.cuny.edu" TargetMode="External"/><Relationship Id="rId13" Type="http://schemas.openxmlformats.org/officeDocument/2006/relationships/hyperlink" Target="mailto:lpresume@citytech.cuny.edu" TargetMode="External"/><Relationship Id="rId18" Type="http://schemas.openxmlformats.org/officeDocument/2006/relationships/hyperlink" Target="mailto:cynthia.rountree@qc.cuny.edu" TargetMode="External"/><Relationship Id="rId3" Type="http://schemas.openxmlformats.org/officeDocument/2006/relationships/hyperlink" Target="mailto:jgranthan@lagcc.cuny.edu" TargetMode="External"/><Relationship Id="rId21" Type="http://schemas.openxmlformats.org/officeDocument/2006/relationships/hyperlink" Target="mailto:tbailey3@york.cuny.edu" TargetMode="External"/><Relationship Id="rId7" Type="http://schemas.openxmlformats.org/officeDocument/2006/relationships/hyperlink" Target="mailto:Joseph.magdaleno@lehman.cuny.edu" TargetMode="External"/><Relationship Id="rId12" Type="http://schemas.openxmlformats.org/officeDocument/2006/relationships/hyperlink" Target="mailto:pcody@citytech.cuny.edu" TargetMode="External"/><Relationship Id="rId17" Type="http://schemas.openxmlformats.org/officeDocument/2006/relationships/hyperlink" Target="mailto:mhodge@qcc.cuny.edu" TargetMode="External"/><Relationship Id="rId2" Type="http://schemas.openxmlformats.org/officeDocument/2006/relationships/hyperlink" Target="mailto:janderson@lagcc.cuny.edu" TargetMode="External"/><Relationship Id="rId16" Type="http://schemas.openxmlformats.org/officeDocument/2006/relationships/hyperlink" Target="mailto:jtriolo@qcc.cuny.edu" TargetMode="External"/><Relationship Id="rId20" Type="http://schemas.openxmlformats.org/officeDocument/2006/relationships/hyperlink" Target="mailto:Adam.Rockman@qc.cuny.edu" TargetMode="External"/><Relationship Id="rId1" Type="http://schemas.openxmlformats.org/officeDocument/2006/relationships/slideLayout" Target="../slideLayouts/slideLayout6.xml"/><Relationship Id="rId6" Type="http://schemas.openxmlformats.org/officeDocument/2006/relationships/hyperlink" Target="mailto:fausto.ramirez@lehman.cuny.edu" TargetMode="External"/><Relationship Id="rId11" Type="http://schemas.openxmlformats.org/officeDocument/2006/relationships/hyperlink" Target="mailto:ecastro@mec.cuny.edu" TargetMode="External"/><Relationship Id="rId5" Type="http://schemas.openxmlformats.org/officeDocument/2006/relationships/hyperlink" Target="mailto:dawn.ewing-morgan@lehman.cuny.edu" TargetMode="External"/><Relationship Id="rId15" Type="http://schemas.openxmlformats.org/officeDocument/2006/relationships/hyperlink" Target="mailto:mshaw@qcc.cuny.edu" TargetMode="External"/><Relationship Id="rId23" Type="http://schemas.openxmlformats.org/officeDocument/2006/relationships/image" Target="../media/image3.gif"/><Relationship Id="rId10" Type="http://schemas.openxmlformats.org/officeDocument/2006/relationships/hyperlink" Target="mailto:vstevens@mec.cuny.edu" TargetMode="External"/><Relationship Id="rId19" Type="http://schemas.openxmlformats.org/officeDocument/2006/relationships/hyperlink" Target="mailto:pedro.pineiro@qc.cuny.edu" TargetMode="External"/><Relationship Id="rId4" Type="http://schemas.openxmlformats.org/officeDocument/2006/relationships/hyperlink" Target="mailto:mbaston@lagcc.cuny.edu" TargetMode="External"/><Relationship Id="rId9" Type="http://schemas.openxmlformats.org/officeDocument/2006/relationships/hyperlink" Target="mailto:sthompson@mec.cuny.edu" TargetMode="External"/><Relationship Id="rId14" Type="http://schemas.openxmlformats.org/officeDocument/2006/relationships/hyperlink" Target="mailto:marmoza@citytech.cuny.edu" TargetMode="External"/><Relationship Id="rId22" Type="http://schemas.openxmlformats.org/officeDocument/2006/relationships/hyperlink" Target="mailto:vbanrey@york.cuny.edu"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mailto:HealthServices@qcc.cuny.edu" TargetMode="External"/><Relationship Id="rId2" Type="http://schemas.openxmlformats.org/officeDocument/2006/relationships/hyperlink" Target="mailto:bdelgado@qcc.cuny.edu" TargetMode="External"/><Relationship Id="rId1" Type="http://schemas.openxmlformats.org/officeDocument/2006/relationships/slideLayout" Target="../slideLayouts/slideLayout2.xml"/><Relationship Id="rId4" Type="http://schemas.openxmlformats.org/officeDocument/2006/relationships/hyperlink" Target="http://www.deeroaks.com/admin/index.asp"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THE CITY UNIVERSITY OF NEW YORK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type="subTitle" idx="1"/>
          </p:nvPr>
        </p:nvSpPr>
        <p:spPr/>
        <p:txBody>
          <a:bodyPr>
            <a:normAutofit/>
          </a:bodyPr>
          <a:lstStyle/>
          <a:p>
            <a:endParaRPr lang="en-US" dirty="0" smtClean="0"/>
          </a:p>
          <a:p>
            <a:r>
              <a:rPr lang="en-US" dirty="0" smtClean="0"/>
              <a:t>Sample Sexual Misconduct Curriculum for Employees</a:t>
            </a:r>
          </a:p>
        </p:txBody>
      </p:sp>
      <p:sp>
        <p:nvSpPr>
          <p:cNvPr id="5" name="Slide Number Placeholder 4"/>
          <p:cNvSpPr>
            <a:spLocks noGrp="1"/>
          </p:cNvSpPr>
          <p:nvPr>
            <p:ph type="sldNum" sz="quarter" idx="12"/>
          </p:nvPr>
        </p:nvSpPr>
        <p:spPr/>
        <p:txBody>
          <a:bodyPr/>
          <a:lstStyle/>
          <a:p>
            <a:fld id="{87964F89-8A5B-4103-B64F-E6A1BAC0591A}" type="slidenum">
              <a:rPr lang="en-US" smtClean="0"/>
              <a:pPr/>
              <a:t>1</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6200775"/>
            <a:ext cx="1009650" cy="485775"/>
          </a:xfrm>
          <a:prstGeom prst="rect">
            <a:avLst/>
          </a:prstGeom>
        </p:spPr>
      </p:pic>
    </p:spTree>
    <p:extLst>
      <p:ext uri="{BB962C8B-B14F-4D97-AF65-F5344CB8AC3E}">
        <p14:creationId xmlns:p14="http://schemas.microsoft.com/office/powerpoint/2010/main" val="2616839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Sexual Harassment?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Sexual harassment is </a:t>
            </a:r>
            <a:r>
              <a:rPr lang="en-US" dirty="0"/>
              <a:t>unwelcome conduct of a sexual nature, including but not limited to unwelcome sexual advances, requests for sexual favors, and other verbal, nonverbal, graphic and electronic communications or physical conduct of a sexual nature when: </a:t>
            </a:r>
          </a:p>
          <a:p>
            <a:r>
              <a:rPr lang="en-US" dirty="0" smtClean="0"/>
              <a:t>submission </a:t>
            </a:r>
            <a:r>
              <a:rPr lang="en-US" dirty="0"/>
              <a:t>to or rejection of such conduct is made either explicitly or implicitly a condition of an individual’s employment or academic standing or is used as the basis for employment decisions or for academic evaluation, grades, or advancement (quid pro quo); </a:t>
            </a:r>
            <a:r>
              <a:rPr lang="en-US" dirty="0" smtClean="0"/>
              <a:t>or </a:t>
            </a:r>
          </a:p>
          <a:p>
            <a:r>
              <a:rPr lang="en-US" dirty="0" smtClean="0"/>
              <a:t>such </a:t>
            </a:r>
            <a:r>
              <a:rPr lang="en-US" dirty="0"/>
              <a:t>conduct is sufficiently serious that it alters the conditions of, or has the effect of substantially interfering with, an individual’s educational or work experience by creating an intimidating, hostile, or offensive environment (hostile environment).  The effect will be evaluated based on the perspective of a reasonable person in the position of a complainant. </a:t>
            </a:r>
          </a:p>
        </p:txBody>
      </p:sp>
      <p:sp>
        <p:nvSpPr>
          <p:cNvPr id="4" name="Slide Number Placeholder 3"/>
          <p:cNvSpPr>
            <a:spLocks noGrp="1"/>
          </p:cNvSpPr>
          <p:nvPr>
            <p:ph type="sldNum" sz="quarter" idx="12"/>
          </p:nvPr>
        </p:nvSpPr>
        <p:spPr/>
        <p:txBody>
          <a:bodyPr/>
          <a:lstStyle/>
          <a:p>
            <a:fld id="{A0B1D241-89EF-44EB-AD2F-EB49C8D46E0C}" type="slidenum">
              <a:rPr lang="en-US" smtClean="0"/>
              <a:t>10</a:t>
            </a:fld>
            <a:endParaRPr lang="en-US" dirty="0"/>
          </a:p>
        </p:txBody>
      </p:sp>
    </p:spTree>
    <p:extLst>
      <p:ext uri="{BB962C8B-B14F-4D97-AF65-F5344CB8AC3E}">
        <p14:creationId xmlns:p14="http://schemas.microsoft.com/office/powerpoint/2010/main" val="234206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Sexual Harassment?</a:t>
            </a:r>
            <a:endParaRPr lang="en-US" dirty="0"/>
          </a:p>
        </p:txBody>
      </p:sp>
      <p:sp>
        <p:nvSpPr>
          <p:cNvPr id="4" name="Content Placeholder 3"/>
          <p:cNvSpPr>
            <a:spLocks noGrp="1"/>
          </p:cNvSpPr>
          <p:nvPr>
            <p:ph idx="1"/>
          </p:nvPr>
        </p:nvSpPr>
        <p:spPr/>
        <p:txBody>
          <a:bodyPr>
            <a:normAutofit/>
          </a:bodyPr>
          <a:lstStyle/>
          <a:p>
            <a:r>
              <a:rPr lang="en-US" dirty="0" smtClean="0"/>
              <a:t>Sexual </a:t>
            </a:r>
            <a:r>
              <a:rPr lang="en-US" dirty="0"/>
              <a:t>harassment </a:t>
            </a:r>
            <a:r>
              <a:rPr lang="en-US" dirty="0" smtClean="0"/>
              <a:t>is </a:t>
            </a:r>
            <a:r>
              <a:rPr lang="en-US" dirty="0" smtClean="0">
                <a:solidFill>
                  <a:srgbClr val="FF0000"/>
                </a:solidFill>
              </a:rPr>
              <a:t>unwelcome</a:t>
            </a:r>
            <a:r>
              <a:rPr lang="en-US" dirty="0" smtClean="0"/>
              <a:t> </a:t>
            </a:r>
            <a:r>
              <a:rPr lang="en-US" dirty="0"/>
              <a:t>conduct of a sexual nature, </a:t>
            </a:r>
            <a:r>
              <a:rPr lang="en-US" dirty="0" smtClean="0"/>
              <a:t>including but not limited to unwelcome sexual advances, requests for sexual favors, and other verbal, nonverbal, graphic and electronic communications or physical conduct that is sufficiently serious to adversely affect an individual’s participation in employment, education or other CUNY activities. </a:t>
            </a:r>
          </a:p>
          <a:p>
            <a:endParaRPr lang="en-US" dirty="0"/>
          </a:p>
        </p:txBody>
      </p:sp>
      <p:sp>
        <p:nvSpPr>
          <p:cNvPr id="3" name="Slide Number Placeholder 2"/>
          <p:cNvSpPr>
            <a:spLocks noGrp="1"/>
          </p:cNvSpPr>
          <p:nvPr>
            <p:ph type="sldNum" sz="quarter" idx="12"/>
          </p:nvPr>
        </p:nvSpPr>
        <p:spPr/>
        <p:txBody>
          <a:bodyPr/>
          <a:lstStyle/>
          <a:p>
            <a:fld id="{A0B1D241-89EF-44EB-AD2F-EB49C8D46E0C}" type="slidenum">
              <a:rPr lang="en-US" smtClean="0"/>
              <a:t>11</a:t>
            </a:fld>
            <a:endParaRPr lang="en-US" dirty="0"/>
          </a:p>
        </p:txBody>
      </p:sp>
    </p:spTree>
    <p:extLst>
      <p:ext uri="{BB962C8B-B14F-4D97-AF65-F5344CB8AC3E}">
        <p14:creationId xmlns:p14="http://schemas.microsoft.com/office/powerpoint/2010/main" val="341770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Gender-Based Harassment?</a:t>
            </a:r>
            <a:endParaRPr lang="en-US" dirty="0"/>
          </a:p>
        </p:txBody>
      </p:sp>
      <p:sp>
        <p:nvSpPr>
          <p:cNvPr id="3" name="Content Placeholder 2"/>
          <p:cNvSpPr>
            <a:spLocks noGrp="1"/>
          </p:cNvSpPr>
          <p:nvPr>
            <p:ph idx="1"/>
          </p:nvPr>
        </p:nvSpPr>
        <p:spPr/>
        <p:txBody>
          <a:bodyPr/>
          <a:lstStyle/>
          <a:p>
            <a:r>
              <a:rPr lang="en-US" dirty="0"/>
              <a:t>Gender-based harassment is unwelcome conduct of a nonsexual nature based on actual or perceived sex, including conduct based on gender identity, gender expression, and nonconformity with gender stereotypes.  </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12</a:t>
            </a:fld>
            <a:endParaRPr lang="en-US" dirty="0"/>
          </a:p>
        </p:txBody>
      </p:sp>
    </p:spTree>
    <p:extLst>
      <p:ext uri="{BB962C8B-B14F-4D97-AF65-F5344CB8AC3E}">
        <p14:creationId xmlns:p14="http://schemas.microsoft.com/office/powerpoint/2010/main" val="2743101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Sexual Violence?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Sexual violence is an umbrella term that includes</a:t>
            </a:r>
            <a:r>
              <a:rPr lang="en-US" dirty="0"/>
              <a:t>: </a:t>
            </a:r>
            <a:endParaRPr lang="en-US" dirty="0" smtClean="0"/>
          </a:p>
          <a:p>
            <a:r>
              <a:rPr lang="en-US" dirty="0" smtClean="0"/>
              <a:t>sexual </a:t>
            </a:r>
            <a:r>
              <a:rPr lang="en-US" dirty="0"/>
              <a:t>assault, such as rape/attempted rape, forcible </a:t>
            </a:r>
            <a:r>
              <a:rPr lang="en-US" dirty="0" smtClean="0"/>
              <a:t>touching, groping, grabbing and rubbing, criminal sexual act* </a:t>
            </a:r>
            <a:r>
              <a:rPr lang="en-US" dirty="0"/>
              <a:t>and sexual </a:t>
            </a:r>
            <a:r>
              <a:rPr lang="en-US" dirty="0" smtClean="0"/>
              <a:t>abuse</a:t>
            </a:r>
          </a:p>
          <a:p>
            <a:r>
              <a:rPr lang="en-US" dirty="0" smtClean="0"/>
              <a:t>dating</a:t>
            </a:r>
            <a:r>
              <a:rPr lang="en-US" dirty="0"/>
              <a:t>, domestic and intimate partner </a:t>
            </a:r>
            <a:r>
              <a:rPr lang="en-US" dirty="0" smtClean="0"/>
              <a:t>violence </a:t>
            </a:r>
          </a:p>
          <a:p>
            <a:r>
              <a:rPr lang="en-US" dirty="0"/>
              <a:t>c</a:t>
            </a:r>
            <a:r>
              <a:rPr lang="en-US" dirty="0" smtClean="0"/>
              <a:t>ertain forms of stalking </a:t>
            </a:r>
            <a:endParaRPr lang="en-US" dirty="0"/>
          </a:p>
          <a:p>
            <a:pPr marL="0" indent="0">
              <a:buNone/>
            </a:pPr>
            <a:r>
              <a:rPr lang="en-US" dirty="0" smtClean="0"/>
              <a:t>*criminal sexual </a:t>
            </a:r>
            <a:r>
              <a:rPr lang="en-US" dirty="0"/>
              <a:t>act </a:t>
            </a:r>
            <a:r>
              <a:rPr lang="en-US" dirty="0" smtClean="0"/>
              <a:t>is </a:t>
            </a:r>
            <a:r>
              <a:rPr lang="en-US" dirty="0"/>
              <a:t>engaging in oral or anal sexual conduct  with another person without such person’s consent</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13</a:t>
            </a:fld>
            <a:endParaRPr lang="en-US" dirty="0"/>
          </a:p>
        </p:txBody>
      </p:sp>
    </p:spTree>
    <p:extLst>
      <p:ext uri="{BB962C8B-B14F-4D97-AF65-F5344CB8AC3E}">
        <p14:creationId xmlns:p14="http://schemas.microsoft.com/office/powerpoint/2010/main" val="3060024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25562"/>
          </a:xfrm>
        </p:spPr>
        <p:txBody>
          <a:bodyPr>
            <a:noAutofit/>
          </a:bodyPr>
          <a:lstStyle/>
          <a:p>
            <a:r>
              <a:rPr lang="en-US" sz="2800" dirty="0" smtClean="0"/>
              <a:t>Who Are The Victims Of </a:t>
            </a:r>
            <a:br>
              <a:rPr lang="en-US" sz="2800" dirty="0" smtClean="0"/>
            </a:br>
            <a:r>
              <a:rPr lang="en-US" sz="2800" dirty="0" smtClean="0"/>
              <a:t>Sexual Harassment And/Or Sexual Violence?</a:t>
            </a:r>
            <a:endParaRPr lang="en-US" sz="2800" dirty="0"/>
          </a:p>
        </p:txBody>
      </p:sp>
      <p:sp>
        <p:nvSpPr>
          <p:cNvPr id="5" name="Content Placeholder 4"/>
          <p:cNvSpPr>
            <a:spLocks noGrp="1"/>
          </p:cNvSpPr>
          <p:nvPr>
            <p:ph idx="1"/>
          </p:nvPr>
        </p:nvSpPr>
        <p:spPr>
          <a:xfrm>
            <a:off x="381000" y="1828800"/>
            <a:ext cx="8229600" cy="4525963"/>
          </a:xfrm>
        </p:spPr>
        <p:txBody>
          <a:bodyPr>
            <a:normAutofit/>
          </a:bodyPr>
          <a:lstStyle/>
          <a:p>
            <a:r>
              <a:rPr lang="en-US" dirty="0"/>
              <a:t>Anyone – of any gender, </a:t>
            </a:r>
            <a:r>
              <a:rPr lang="en-US" dirty="0" smtClean="0"/>
              <a:t>gender identity, sexual </a:t>
            </a:r>
            <a:r>
              <a:rPr lang="en-US" dirty="0"/>
              <a:t>orientation, </a:t>
            </a:r>
            <a:r>
              <a:rPr lang="en-US" dirty="0" smtClean="0"/>
              <a:t>physical or mental ability, religious </a:t>
            </a:r>
            <a:r>
              <a:rPr lang="en-US" dirty="0"/>
              <a:t>affiliation, citizenship status, race, class or educational level – can </a:t>
            </a:r>
            <a:r>
              <a:rPr lang="en-US" dirty="0" smtClean="0"/>
              <a:t>be a victim of sexual harassment and/or sexual assault. </a:t>
            </a:r>
          </a:p>
        </p:txBody>
      </p:sp>
      <p:sp>
        <p:nvSpPr>
          <p:cNvPr id="3" name="Slide Number Placeholder 2"/>
          <p:cNvSpPr>
            <a:spLocks noGrp="1"/>
          </p:cNvSpPr>
          <p:nvPr>
            <p:ph type="sldNum" sz="quarter" idx="12"/>
          </p:nvPr>
        </p:nvSpPr>
        <p:spPr/>
        <p:txBody>
          <a:bodyPr/>
          <a:lstStyle/>
          <a:p>
            <a:fld id="{A0B1D241-89EF-44EB-AD2F-EB49C8D46E0C}" type="slidenum">
              <a:rPr lang="en-US" smtClean="0"/>
              <a:t>14</a:t>
            </a:fld>
            <a:endParaRPr lang="en-US" dirty="0"/>
          </a:p>
        </p:txBody>
      </p:sp>
    </p:spTree>
    <p:extLst>
      <p:ext uri="{BB962C8B-B14F-4D97-AF65-F5344CB8AC3E}">
        <p14:creationId xmlns:p14="http://schemas.microsoft.com/office/powerpoint/2010/main" val="3940540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Who Are The Victims Of </a:t>
            </a:r>
            <a:br>
              <a:rPr lang="en-US" sz="3200" dirty="0" smtClean="0"/>
            </a:br>
            <a:r>
              <a:rPr lang="en-US" sz="3200" dirty="0" smtClean="0"/>
              <a:t>Sexual Harassment And/Or Sexual Violence?</a:t>
            </a:r>
            <a:endParaRPr lang="en-US" sz="3200" dirty="0"/>
          </a:p>
        </p:txBody>
      </p:sp>
      <p:sp>
        <p:nvSpPr>
          <p:cNvPr id="3" name="Content Placeholder 2"/>
          <p:cNvSpPr>
            <a:spLocks noGrp="1"/>
          </p:cNvSpPr>
          <p:nvPr>
            <p:ph idx="1"/>
          </p:nvPr>
        </p:nvSpPr>
        <p:spPr/>
        <p:txBody>
          <a:bodyPr>
            <a:normAutofit/>
          </a:bodyPr>
          <a:lstStyle/>
          <a:p>
            <a:r>
              <a:rPr lang="en-US" dirty="0"/>
              <a:t>Sexual harassment </a:t>
            </a:r>
            <a:r>
              <a:rPr lang="en-US" dirty="0" smtClean="0"/>
              <a:t>and/or sexual violence can </a:t>
            </a:r>
            <a:r>
              <a:rPr lang="en-US" dirty="0"/>
              <a:t>occur between members of the same sex/gender.</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15</a:t>
            </a:fld>
            <a:endParaRPr lang="en-US" dirty="0"/>
          </a:p>
        </p:txBody>
      </p:sp>
    </p:spTree>
    <p:extLst>
      <p:ext uri="{BB962C8B-B14F-4D97-AF65-F5344CB8AC3E}">
        <p14:creationId xmlns:p14="http://schemas.microsoft.com/office/powerpoint/2010/main" val="2017948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Sexual Harassment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Verbal Harassment can include unwanted</a:t>
            </a:r>
            <a:endParaRPr lang="en-US" dirty="0"/>
          </a:p>
          <a:p>
            <a:r>
              <a:rPr lang="en-US" dirty="0"/>
              <a:t>Sexual comments, teasing, or </a:t>
            </a:r>
            <a:r>
              <a:rPr lang="en-US" dirty="0" smtClean="0"/>
              <a:t>jokes</a:t>
            </a:r>
          </a:p>
          <a:p>
            <a:r>
              <a:rPr lang="en-US" dirty="0" smtClean="0"/>
              <a:t>Catcalls</a:t>
            </a:r>
            <a:endParaRPr lang="en-US" dirty="0"/>
          </a:p>
          <a:p>
            <a:r>
              <a:rPr lang="en-US" dirty="0"/>
              <a:t>Sexual slurs, demeaning </a:t>
            </a:r>
            <a:r>
              <a:rPr lang="en-US" dirty="0" smtClean="0"/>
              <a:t>words, or </a:t>
            </a:r>
            <a:r>
              <a:rPr lang="en-US" dirty="0"/>
              <a:t>other verbal abuse</a:t>
            </a:r>
          </a:p>
          <a:p>
            <a:r>
              <a:rPr lang="en-US" dirty="0"/>
              <a:t>Graphic or sexually suggestive comments </a:t>
            </a:r>
            <a:endParaRPr lang="en-US" dirty="0" smtClean="0"/>
          </a:p>
          <a:p>
            <a:r>
              <a:rPr lang="en-US" dirty="0" smtClean="0"/>
              <a:t>Inquiries </a:t>
            </a:r>
            <a:r>
              <a:rPr lang="en-US" dirty="0"/>
              <a:t>or discussions about sexual activities</a:t>
            </a:r>
          </a:p>
          <a:p>
            <a:r>
              <a:rPr lang="en-US" dirty="0"/>
              <a:t>Pressure to accept </a:t>
            </a:r>
            <a:r>
              <a:rPr lang="en-US" dirty="0" smtClean="0"/>
              <a:t>social and/or electronic </a:t>
            </a:r>
            <a:r>
              <a:rPr lang="en-US" dirty="0"/>
              <a:t>invitations, to meet privately, to date, or to have sexual relations</a:t>
            </a:r>
          </a:p>
          <a:p>
            <a:r>
              <a:rPr lang="en-US" dirty="0"/>
              <a:t>Sexually suggestive letters or other written </a:t>
            </a:r>
            <a:r>
              <a:rPr lang="en-US" dirty="0" smtClean="0"/>
              <a:t>or visual communications, including emails, texts, snapchats, photos and other social media communications</a:t>
            </a: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16</a:t>
            </a:fld>
            <a:endParaRPr lang="en-US" dirty="0"/>
          </a:p>
        </p:txBody>
      </p:sp>
    </p:spTree>
    <p:extLst>
      <p:ext uri="{BB962C8B-B14F-4D97-AF65-F5344CB8AC3E}">
        <p14:creationId xmlns:p14="http://schemas.microsoft.com/office/powerpoint/2010/main" val="721527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Sexual Harassment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At CUNY, </a:t>
            </a:r>
            <a:r>
              <a:rPr lang="en-US" dirty="0"/>
              <a:t>sexual harassment also includes acts that violate an individual’s right to privacy in connection with her/his body and/or sexual activity such </a:t>
            </a:r>
            <a:r>
              <a:rPr lang="en-US" dirty="0" smtClean="0"/>
              <a:t>as:</a:t>
            </a:r>
          </a:p>
          <a:p>
            <a:r>
              <a:rPr lang="en-US" dirty="0" smtClean="0"/>
              <a:t>Recording or distributing images or audio of another person’s sexual activity, intimate body parts or nakedness without consent</a:t>
            </a:r>
          </a:p>
          <a:p>
            <a:r>
              <a:rPr lang="en-US" dirty="0" smtClean="0"/>
              <a:t>Viewing another person’s sexual activity, intimate body parts, or nakedness in a place where that person would have a reasonable expectation of privacy, without that person’s consent. </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17</a:t>
            </a:fld>
            <a:endParaRPr lang="en-US" dirty="0"/>
          </a:p>
        </p:txBody>
      </p:sp>
    </p:spTree>
    <p:extLst>
      <p:ext uri="{BB962C8B-B14F-4D97-AF65-F5344CB8AC3E}">
        <p14:creationId xmlns:p14="http://schemas.microsoft.com/office/powerpoint/2010/main" val="2084058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Forms of Gender-Based Harassment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Gender-based harassment includes</a:t>
            </a:r>
          </a:p>
          <a:p>
            <a:r>
              <a:rPr lang="en-US" dirty="0" smtClean="0"/>
              <a:t>Intentionally </a:t>
            </a:r>
            <a:r>
              <a:rPr lang="en-US" dirty="0"/>
              <a:t>using the wrong pronoun to identify a transgender individual </a:t>
            </a:r>
            <a:endParaRPr lang="en-US" dirty="0" smtClean="0"/>
          </a:p>
          <a:p>
            <a:r>
              <a:rPr lang="en-US" dirty="0" smtClean="0"/>
              <a:t>Mocking </a:t>
            </a:r>
            <a:r>
              <a:rPr lang="en-US" dirty="0"/>
              <a:t>a person’s appearance or clothing as more suited to a person of the opposite </a:t>
            </a:r>
            <a:r>
              <a:rPr lang="en-US" dirty="0" smtClean="0"/>
              <a:t>sex.</a:t>
            </a:r>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18</a:t>
            </a:fld>
            <a:endParaRPr lang="en-US" dirty="0"/>
          </a:p>
        </p:txBody>
      </p:sp>
    </p:spTree>
    <p:extLst>
      <p:ext uri="{BB962C8B-B14F-4D97-AF65-F5344CB8AC3E}">
        <p14:creationId xmlns:p14="http://schemas.microsoft.com/office/powerpoint/2010/main" val="2430296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Forms of Sexual Violence – </a:t>
            </a:r>
            <a:br>
              <a:rPr lang="en-US" dirty="0" smtClean="0"/>
            </a:br>
            <a:r>
              <a:rPr lang="en-US" dirty="0" smtClean="0"/>
              <a:t>Sexual Assault</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Sexual assault is a crime.</a:t>
            </a:r>
          </a:p>
          <a:p>
            <a:pPr lvl="0"/>
            <a:r>
              <a:rPr lang="en-US" dirty="0" smtClean="0"/>
              <a:t>Sexual </a:t>
            </a:r>
            <a:r>
              <a:rPr lang="en-US" dirty="0"/>
              <a:t>assault is any form of sexual contact that occurs </a:t>
            </a:r>
            <a:r>
              <a:rPr lang="en-US" u="sng" dirty="0">
                <a:solidFill>
                  <a:srgbClr val="FF0000"/>
                </a:solidFill>
              </a:rPr>
              <a:t>without consent </a:t>
            </a:r>
            <a:r>
              <a:rPr lang="en-US" dirty="0"/>
              <a:t>and/or through the use of force, threat of force, intimidation, or coercion</a:t>
            </a:r>
            <a:r>
              <a:rPr lang="en-US" dirty="0" smtClean="0"/>
              <a:t>.</a:t>
            </a:r>
          </a:p>
          <a:p>
            <a:pPr lvl="0"/>
            <a:r>
              <a:rPr lang="en-US" dirty="0" smtClean="0"/>
              <a:t>Rape, attempted rape, forcible touching, criminal sexual act,* and sexual abuse are all forms of sexual assault. </a:t>
            </a:r>
          </a:p>
          <a:p>
            <a:r>
              <a:rPr lang="en-US" dirty="0"/>
              <a:t>Sexual assault can be committed when someone </a:t>
            </a:r>
            <a:r>
              <a:rPr lang="en-US" u="sng" dirty="0">
                <a:solidFill>
                  <a:srgbClr val="FF0000"/>
                </a:solidFill>
              </a:rPr>
              <a:t>has not </a:t>
            </a:r>
            <a:r>
              <a:rPr lang="en-US" u="sng" dirty="0" smtClean="0">
                <a:solidFill>
                  <a:srgbClr val="FF0000"/>
                </a:solidFill>
              </a:rPr>
              <a:t>given or </a:t>
            </a:r>
            <a:r>
              <a:rPr lang="en-US" u="sng" dirty="0">
                <a:solidFill>
                  <a:srgbClr val="FF0000"/>
                </a:solidFill>
              </a:rPr>
              <a:t>is unable to give consent</a:t>
            </a:r>
            <a:r>
              <a:rPr lang="en-US" dirty="0"/>
              <a:t>, for example, because of intoxication</a:t>
            </a:r>
            <a:r>
              <a:rPr lang="en-US" dirty="0" smtClean="0"/>
              <a:t>.</a:t>
            </a:r>
          </a:p>
          <a:p>
            <a:r>
              <a:rPr lang="en-US" dirty="0" smtClean="0"/>
              <a:t>Sexual assault can be a form of sexual harassment.</a:t>
            </a:r>
          </a:p>
          <a:p>
            <a:pPr marL="0" indent="0">
              <a:buNone/>
            </a:pPr>
            <a:r>
              <a:rPr lang="en-US" dirty="0" smtClean="0"/>
              <a:t>*</a:t>
            </a:r>
            <a:r>
              <a:rPr lang="en-US" dirty="0"/>
              <a:t>criminal sexual act is engaging in oral or anal sexual conduct  with another person without such person’s consent.</a:t>
            </a:r>
          </a:p>
          <a:p>
            <a:pPr lvl="0"/>
            <a:endParaRPr lang="en-US" dirty="0"/>
          </a:p>
          <a:p>
            <a:endParaRPr lang="en-US" dirty="0" smtClean="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19</a:t>
            </a:fld>
            <a:endParaRPr lang="en-US" dirty="0"/>
          </a:p>
        </p:txBody>
      </p:sp>
    </p:spTree>
    <p:extLst>
      <p:ext uri="{BB962C8B-B14F-4D97-AF65-F5344CB8AC3E}">
        <p14:creationId xmlns:p14="http://schemas.microsoft.com/office/powerpoint/2010/main" val="1243547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622425"/>
          </a:xfrm>
        </p:spPr>
        <p:txBody>
          <a:bodyPr>
            <a:normAutofit fontScale="90000"/>
          </a:bodyPr>
          <a:lstStyle/>
          <a:p>
            <a:r>
              <a:rPr lang="en-US" dirty="0" smtClean="0"/>
              <a:t>Sexual Misconduct:</a:t>
            </a:r>
            <a:br>
              <a:rPr lang="en-US" dirty="0" smtClean="0"/>
            </a:br>
            <a:r>
              <a:rPr lang="en-US" dirty="0" smtClean="0"/>
              <a:t>Policies, Prevention And Resources</a:t>
            </a:r>
            <a:br>
              <a:rPr lang="en-US" dirty="0" smtClean="0"/>
            </a:br>
            <a:endParaRPr lang="en-US" dirty="0"/>
          </a:p>
        </p:txBody>
      </p:sp>
      <p:sp>
        <p:nvSpPr>
          <p:cNvPr id="6" name="Text Placeholder 5"/>
          <p:cNvSpPr>
            <a:spLocks noGrp="1"/>
          </p:cNvSpPr>
          <p:nvPr>
            <p:ph type="subTitle" idx="1"/>
          </p:nvPr>
        </p:nvSpPr>
        <p:spPr>
          <a:xfrm>
            <a:off x="685800" y="1600200"/>
            <a:ext cx="7848600" cy="5105400"/>
          </a:xfrm>
        </p:spPr>
        <p:txBody>
          <a:bodyPr>
            <a:noAutofit/>
          </a:bodyPr>
          <a:lstStyle/>
          <a:p>
            <a:pPr marL="342900" indent="-342900" algn="l">
              <a:buFont typeface="Wingdings" panose="05000000000000000000" pitchFamily="2" charset="2"/>
              <a:buChar char="Ø"/>
            </a:pPr>
            <a:r>
              <a:rPr lang="en-US" sz="2800" dirty="0" smtClean="0">
                <a:solidFill>
                  <a:schemeClr val="tx1"/>
                </a:solidFill>
              </a:rPr>
              <a:t>Definitions of sexual harassment, gender-based harassment and sexual violence, including sexual assault, dating/intimate partner/domestic violence, and stalking</a:t>
            </a:r>
          </a:p>
          <a:p>
            <a:pPr marL="342900" indent="-342900" algn="l">
              <a:buFont typeface="Wingdings" panose="05000000000000000000" pitchFamily="2" charset="2"/>
              <a:buChar char="Ø"/>
            </a:pPr>
            <a:r>
              <a:rPr lang="en-US" sz="2800" dirty="0" smtClean="0">
                <a:solidFill>
                  <a:schemeClr val="tx1"/>
                </a:solidFill>
              </a:rPr>
              <a:t>Policies </a:t>
            </a:r>
            <a:r>
              <a:rPr lang="en-US" sz="2800" dirty="0">
                <a:solidFill>
                  <a:schemeClr val="tx1"/>
                </a:solidFill>
              </a:rPr>
              <a:t>and </a:t>
            </a:r>
            <a:r>
              <a:rPr lang="en-US" sz="2800" dirty="0" smtClean="0">
                <a:solidFill>
                  <a:schemeClr val="tx1"/>
                </a:solidFill>
              </a:rPr>
              <a:t>procedures</a:t>
            </a:r>
          </a:p>
          <a:p>
            <a:pPr marL="342900" indent="-342900" algn="l">
              <a:buFont typeface="Wingdings" panose="05000000000000000000" pitchFamily="2" charset="2"/>
              <a:buChar char="Ø"/>
            </a:pPr>
            <a:r>
              <a:rPr lang="en-US" sz="2800" dirty="0" smtClean="0">
                <a:solidFill>
                  <a:schemeClr val="tx1"/>
                </a:solidFill>
              </a:rPr>
              <a:t>Reporting incidents of sexual harassment/gender-based harassment/sexual violence </a:t>
            </a:r>
          </a:p>
          <a:p>
            <a:pPr marL="342900" indent="-342900" algn="l">
              <a:buFont typeface="Wingdings" panose="05000000000000000000" pitchFamily="2" charset="2"/>
              <a:buChar char="Ø"/>
            </a:pPr>
            <a:r>
              <a:rPr lang="en-US" sz="2800" dirty="0" smtClean="0">
                <a:solidFill>
                  <a:schemeClr val="tx1"/>
                </a:solidFill>
              </a:rPr>
              <a:t>Confidentiality </a:t>
            </a:r>
          </a:p>
          <a:p>
            <a:pPr marL="342900" indent="-342900" algn="l">
              <a:buFont typeface="Wingdings" panose="05000000000000000000" pitchFamily="2" charset="2"/>
              <a:buChar char="Ø"/>
            </a:pPr>
            <a:r>
              <a:rPr lang="en-US" sz="2800" dirty="0" smtClean="0">
                <a:solidFill>
                  <a:schemeClr val="tx1"/>
                </a:solidFill>
              </a:rPr>
              <a:t>Awareness and prevention</a:t>
            </a:r>
          </a:p>
          <a:p>
            <a:pPr marL="342900" indent="-342900" algn="l">
              <a:buFont typeface="Wingdings" panose="05000000000000000000" pitchFamily="2" charset="2"/>
              <a:buChar char="Ø"/>
            </a:pPr>
            <a:r>
              <a:rPr lang="en-US" sz="2800" dirty="0" smtClean="0">
                <a:solidFill>
                  <a:schemeClr val="tx1"/>
                </a:solidFill>
              </a:rPr>
              <a:t>Resources</a:t>
            </a:r>
            <a:endParaRPr lang="en-US" sz="2800" dirty="0">
              <a:solidFill>
                <a:schemeClr val="tx1"/>
              </a:solidFill>
            </a:endParaRPr>
          </a:p>
        </p:txBody>
      </p:sp>
      <p:sp>
        <p:nvSpPr>
          <p:cNvPr id="5" name="Slide Number Placeholder 4"/>
          <p:cNvSpPr>
            <a:spLocks noGrp="1"/>
          </p:cNvSpPr>
          <p:nvPr>
            <p:ph type="sldNum" sz="quarter" idx="12"/>
          </p:nvPr>
        </p:nvSpPr>
        <p:spPr/>
        <p:txBody>
          <a:bodyPr/>
          <a:lstStyle/>
          <a:p>
            <a:fld id="{87964F89-8A5B-4103-B64F-E6A1BAC0591A}" type="slidenum">
              <a:rPr lang="en-US" smtClean="0"/>
              <a:pPr/>
              <a:t>2</a:t>
            </a:fld>
            <a:endParaRPr lang="en-US" dirty="0"/>
          </a:p>
        </p:txBody>
      </p:sp>
    </p:spTree>
    <p:extLst>
      <p:ext uri="{BB962C8B-B14F-4D97-AF65-F5344CB8AC3E}">
        <p14:creationId xmlns:p14="http://schemas.microsoft.com/office/powerpoint/2010/main" val="236349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Forms Of Sexual Violence – </a:t>
            </a:r>
            <a:br>
              <a:rPr lang="en-US" dirty="0" smtClean="0"/>
            </a:br>
            <a:r>
              <a:rPr lang="en-US" dirty="0" smtClean="0"/>
              <a:t>Sexual Assault</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r>
              <a:rPr lang="en-US" dirty="0" smtClean="0"/>
              <a:t>Any </a:t>
            </a:r>
            <a:r>
              <a:rPr lang="en-US" u="sng" dirty="0">
                <a:solidFill>
                  <a:srgbClr val="FF0000"/>
                </a:solidFill>
              </a:rPr>
              <a:t>unconsented or unwanted </a:t>
            </a:r>
            <a:r>
              <a:rPr lang="en-US" dirty="0"/>
              <a:t>sexual </a:t>
            </a:r>
            <a:r>
              <a:rPr lang="en-US" dirty="0" smtClean="0"/>
              <a:t>contact may </a:t>
            </a:r>
            <a:r>
              <a:rPr lang="en-US" dirty="0"/>
              <a:t>constitute </a:t>
            </a:r>
            <a:r>
              <a:rPr lang="en-US" dirty="0" smtClean="0"/>
              <a:t>a form of sexual assault.</a:t>
            </a:r>
            <a:endParaRPr lang="en-US" dirty="0"/>
          </a:p>
          <a:p>
            <a:pPr lvl="1"/>
            <a:r>
              <a:rPr lang="en-US" dirty="0" smtClean="0"/>
              <a:t>Any form of sexual activity</a:t>
            </a:r>
          </a:p>
          <a:p>
            <a:pPr lvl="1"/>
            <a:r>
              <a:rPr lang="en-US" dirty="0" smtClean="0"/>
              <a:t>Sexual touching</a:t>
            </a:r>
            <a:endParaRPr lang="en-US" dirty="0"/>
          </a:p>
          <a:p>
            <a:pPr lvl="1"/>
            <a:r>
              <a:rPr lang="en-US" dirty="0" smtClean="0"/>
              <a:t>Grabbing/Groping</a:t>
            </a:r>
            <a:endParaRPr lang="en-US" dirty="0"/>
          </a:p>
          <a:p>
            <a:pPr lvl="1"/>
            <a:r>
              <a:rPr lang="en-US" dirty="0"/>
              <a:t>Kissing</a:t>
            </a:r>
          </a:p>
          <a:p>
            <a:pPr lvl="1"/>
            <a:r>
              <a:rPr lang="en-US" dirty="0"/>
              <a:t>Caressing</a:t>
            </a:r>
          </a:p>
          <a:p>
            <a:pPr lvl="1"/>
            <a:r>
              <a:rPr lang="en-US" dirty="0"/>
              <a:t>Brushing against another’s </a:t>
            </a:r>
            <a:r>
              <a:rPr lang="en-US" dirty="0" smtClean="0"/>
              <a:t>body</a:t>
            </a:r>
          </a:p>
          <a:p>
            <a:pPr lvl="1"/>
            <a:r>
              <a:rPr lang="en-US" dirty="0" smtClean="0"/>
              <a:t>Patting or rubbing</a:t>
            </a:r>
          </a:p>
          <a:p>
            <a:pPr lvl="1"/>
            <a:r>
              <a:rPr lang="en-US" dirty="0" smtClean="0"/>
              <a:t>Pinching</a:t>
            </a:r>
          </a:p>
          <a:p>
            <a:pPr marL="457200" lvl="1" indent="0">
              <a:buNone/>
            </a:pPr>
            <a:endParaRPr lang="en-US" dirty="0"/>
          </a:p>
          <a:p>
            <a:pPr lvl="1"/>
            <a:endParaRPr lang="en-US" dirty="0"/>
          </a:p>
          <a:p>
            <a:pPr lvl="2"/>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20</a:t>
            </a:fld>
            <a:endParaRPr lang="en-US" dirty="0"/>
          </a:p>
        </p:txBody>
      </p:sp>
    </p:spTree>
    <p:extLst>
      <p:ext uri="{BB962C8B-B14F-4D97-AF65-F5344CB8AC3E}">
        <p14:creationId xmlns:p14="http://schemas.microsoft.com/office/powerpoint/2010/main" val="2382051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38200"/>
          </a:xfrm>
        </p:spPr>
        <p:txBody>
          <a:bodyPr>
            <a:noAutofit/>
          </a:bodyPr>
          <a:lstStyle/>
          <a:p>
            <a:r>
              <a:rPr lang="en-US" sz="3600" dirty="0" smtClean="0"/>
              <a:t>Forms Of Sexual Violence - Stalking</a:t>
            </a:r>
            <a:endParaRPr lang="en-US" sz="3600" dirty="0"/>
          </a:p>
        </p:txBody>
      </p:sp>
      <p:sp>
        <p:nvSpPr>
          <p:cNvPr id="3" name="Content Placeholder 2"/>
          <p:cNvSpPr>
            <a:spLocks noGrp="1"/>
          </p:cNvSpPr>
          <p:nvPr>
            <p:ph idx="1"/>
          </p:nvPr>
        </p:nvSpPr>
        <p:spPr>
          <a:xfrm>
            <a:off x="381000" y="990600"/>
            <a:ext cx="8229600" cy="5715000"/>
          </a:xfrm>
        </p:spPr>
        <p:txBody>
          <a:bodyPr>
            <a:noAutofit/>
          </a:bodyPr>
          <a:lstStyle/>
          <a:p>
            <a:pPr marL="0" indent="0">
              <a:buNone/>
            </a:pPr>
            <a:r>
              <a:rPr lang="en-US" sz="1800" b="1" dirty="0" smtClean="0"/>
              <a:t>Stalking is a crime.  </a:t>
            </a:r>
          </a:p>
          <a:p>
            <a:pPr marL="0" indent="0">
              <a:buNone/>
            </a:pPr>
            <a:r>
              <a:rPr lang="en-US" sz="1800" dirty="0" smtClean="0">
                <a:solidFill>
                  <a:srgbClr val="000000"/>
                </a:solidFill>
              </a:rPr>
              <a:t>It </a:t>
            </a:r>
            <a:r>
              <a:rPr lang="en-US" sz="1800" dirty="0">
                <a:solidFill>
                  <a:srgbClr val="000000"/>
                </a:solidFill>
              </a:rPr>
              <a:t>is intentionally engaging in a course of conduct directed at a specific person that: </a:t>
            </a:r>
          </a:p>
          <a:p>
            <a:pPr>
              <a:buSzPts val="2400"/>
              <a:buFont typeface="Arial"/>
              <a:buChar char="•"/>
            </a:pPr>
            <a:r>
              <a:rPr lang="en-US" sz="1800" dirty="0">
                <a:solidFill>
                  <a:srgbClr val="000000"/>
                </a:solidFill>
              </a:rPr>
              <a:t>is likely to cause reasonable fear of material harm to the health, safety or property of that person, a member of that person’s immediate family or a third party with whom that person is acquainted; or</a:t>
            </a:r>
          </a:p>
          <a:p>
            <a:pPr>
              <a:buSzPts val="2400"/>
              <a:buFont typeface="Arial"/>
              <a:buChar char="•"/>
            </a:pPr>
            <a:r>
              <a:rPr lang="en-US" sz="1800" dirty="0">
                <a:solidFill>
                  <a:srgbClr val="000000"/>
                </a:solidFill>
              </a:rPr>
              <a:t>causes material harm to the mental or emotional state of such person, where such conduct consists of following, telephoning or initiating communication or contact with such person, a member of the person’s family or a third party with whom the person is acquainted; or</a:t>
            </a:r>
          </a:p>
          <a:p>
            <a:pPr>
              <a:buSzPts val="2400"/>
              <a:buFont typeface="Arial"/>
              <a:buChar char="•"/>
            </a:pPr>
            <a:r>
              <a:rPr lang="en-US" sz="1800" dirty="0">
                <a:solidFill>
                  <a:srgbClr val="000000"/>
                </a:solidFill>
              </a:rPr>
              <a:t>is likely to cause such person to reasonably fear that her/his employment, business or career is threatened, when such conduct consists of appearing, telephoning or initiating communication or contact at such person’s place of employment or business, and the actor was previously clearly instructed to stop</a:t>
            </a:r>
            <a:r>
              <a:rPr lang="en-US" sz="1800" dirty="0" smtClean="0">
                <a:solidFill>
                  <a:srgbClr val="000000"/>
                </a:solidFill>
              </a:rPr>
              <a:t>.</a:t>
            </a:r>
          </a:p>
          <a:p>
            <a:pPr marL="0" indent="0">
              <a:buSzPts val="2400"/>
              <a:buNone/>
            </a:pPr>
            <a:r>
              <a:rPr lang="en-US" sz="1800" dirty="0" smtClean="0"/>
              <a:t>Specific </a:t>
            </a:r>
            <a:r>
              <a:rPr lang="en-US" sz="1800" dirty="0"/>
              <a:t>actions, such as sending a birthday card or standing across the street from someone’s house may be legal, but if they are part of a series of actions that cause fear or distress, they may be illegal. </a:t>
            </a:r>
            <a:endParaRPr lang="en-US" sz="1800" dirty="0" smtClean="0"/>
          </a:p>
          <a:p>
            <a:pPr marL="0" indent="0">
              <a:buSzPts val="2400"/>
              <a:buNone/>
            </a:pPr>
            <a:r>
              <a:rPr lang="en-US" sz="1800" dirty="0"/>
              <a:t>Stalking includes cyber-stalking – using electronic forms of communication, including social media, to engage in the conduct described above</a:t>
            </a:r>
            <a:r>
              <a:rPr lang="en-US" sz="1800" dirty="0" smtClean="0"/>
              <a:t>.</a:t>
            </a:r>
            <a:endParaRPr lang="en-US" sz="1800" dirty="0"/>
          </a:p>
          <a:p>
            <a:pPr marL="0" indent="0">
              <a:buNone/>
            </a:pPr>
            <a:r>
              <a:rPr lang="en-US" sz="1800" dirty="0" smtClean="0"/>
              <a:t>Stalking does not have to be sexual in nature to constitute sexual violence.</a:t>
            </a:r>
            <a:endParaRPr lang="en-US" sz="1800" dirty="0"/>
          </a:p>
          <a:p>
            <a:pPr marL="0" indent="0">
              <a:buNone/>
            </a:pPr>
            <a:endParaRPr lang="en-US" sz="2000" dirty="0"/>
          </a:p>
        </p:txBody>
      </p:sp>
      <p:sp>
        <p:nvSpPr>
          <p:cNvPr id="4" name="Slide Number Placeholder 3"/>
          <p:cNvSpPr>
            <a:spLocks noGrp="1"/>
          </p:cNvSpPr>
          <p:nvPr>
            <p:ph type="sldNum" sz="quarter" idx="12"/>
          </p:nvPr>
        </p:nvSpPr>
        <p:spPr/>
        <p:txBody>
          <a:bodyPr/>
          <a:lstStyle/>
          <a:p>
            <a:fld id="{A0B1D241-89EF-44EB-AD2F-EB49C8D46E0C}" type="slidenum">
              <a:rPr lang="en-US" smtClean="0"/>
              <a:t>21</a:t>
            </a:fld>
            <a:endParaRPr lang="en-US" dirty="0"/>
          </a:p>
        </p:txBody>
      </p:sp>
    </p:spTree>
    <p:extLst>
      <p:ext uri="{BB962C8B-B14F-4D97-AF65-F5344CB8AC3E}">
        <p14:creationId xmlns:p14="http://schemas.microsoft.com/office/powerpoint/2010/main" val="4004587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Forms of Sexual Violence -</a:t>
            </a:r>
            <a:br>
              <a:rPr lang="en-US" sz="3200" dirty="0" smtClean="0"/>
            </a:br>
            <a:r>
              <a:rPr lang="en-US" sz="3200" dirty="0" smtClean="0"/>
              <a:t>Dating/Intimate Partner/Domestic Violence</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a:t>Dating/IP/Domestic violence is a pattern of coercive behavior that can include physical, psychological, sexual, economic and emotional abuse.</a:t>
            </a:r>
          </a:p>
          <a:p>
            <a:r>
              <a:rPr lang="en-US" dirty="0"/>
              <a:t>It can consist of actions or threats of actions that intimidate, humiliate, isolate, frighten, coerce, threaten, blame or hurt someone.  </a:t>
            </a:r>
          </a:p>
          <a:p>
            <a:r>
              <a:rPr lang="en-US" dirty="0"/>
              <a:t>It can also consist of a single incident of sexual assault.</a:t>
            </a:r>
          </a:p>
          <a:p>
            <a:r>
              <a:rPr lang="en-US" dirty="0"/>
              <a:t>Rape or any sexual offense, whether on a date or not, or by someone you know or do not know, is the same criminal offense. </a:t>
            </a:r>
          </a:p>
          <a:p>
            <a:r>
              <a:rPr lang="en-US" dirty="0"/>
              <a:t>Between 80 and 90 percent of all people who have been raped know their perpetrator(s). </a:t>
            </a:r>
          </a:p>
          <a:p>
            <a:r>
              <a:rPr lang="en-US" dirty="0"/>
              <a:t>On college campuses, alcohol is often involved in date rape.  </a:t>
            </a:r>
          </a:p>
          <a:p>
            <a:endParaRPr lang="en-US" dirty="0" smtClean="0"/>
          </a:p>
        </p:txBody>
      </p:sp>
      <p:sp>
        <p:nvSpPr>
          <p:cNvPr id="4" name="Slide Number Placeholder 3"/>
          <p:cNvSpPr>
            <a:spLocks noGrp="1"/>
          </p:cNvSpPr>
          <p:nvPr>
            <p:ph type="sldNum" sz="quarter" idx="12"/>
          </p:nvPr>
        </p:nvSpPr>
        <p:spPr/>
        <p:txBody>
          <a:bodyPr/>
          <a:lstStyle/>
          <a:p>
            <a:fld id="{A0B1D241-89EF-44EB-AD2F-EB49C8D46E0C}" type="slidenum">
              <a:rPr lang="en-US" smtClean="0"/>
              <a:t>22</a:t>
            </a:fld>
            <a:endParaRPr lang="en-US" dirty="0"/>
          </a:p>
        </p:txBody>
      </p:sp>
    </p:spTree>
    <p:extLst>
      <p:ext uri="{BB962C8B-B14F-4D97-AF65-F5344CB8AC3E}">
        <p14:creationId xmlns:p14="http://schemas.microsoft.com/office/powerpoint/2010/main" val="3977102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603375"/>
          </a:xfrm>
        </p:spPr>
        <p:txBody>
          <a:bodyPr>
            <a:normAutofit/>
          </a:bodyPr>
          <a:lstStyle/>
          <a:p>
            <a:r>
              <a:rPr lang="en-US" dirty="0" smtClean="0"/>
              <a:t>CUNY’s Policies And Procedures Against Sexual Misconduct</a:t>
            </a:r>
            <a:endParaRPr lang="en-US" dirty="0"/>
          </a:p>
        </p:txBody>
      </p:sp>
      <p:sp>
        <p:nvSpPr>
          <p:cNvPr id="3" name="Subtitle 2"/>
          <p:cNvSpPr>
            <a:spLocks noGrp="1"/>
          </p:cNvSpPr>
          <p:nvPr>
            <p:ph type="subTitle" idx="1"/>
          </p:nvPr>
        </p:nvSpPr>
        <p:spPr>
          <a:xfrm>
            <a:off x="685800" y="4191000"/>
            <a:ext cx="7924800" cy="1752600"/>
          </a:xfrm>
        </p:spPr>
        <p:txBody>
          <a:bodyPr>
            <a:normAutofit fontScale="77500" lnSpcReduction="20000"/>
          </a:bodyPr>
          <a:lstStyle/>
          <a:p>
            <a:r>
              <a:rPr lang="en-US" b="1" dirty="0" smtClean="0">
                <a:effectLst>
                  <a:outerShdw blurRad="38100" dist="38100" dir="2700000" algn="tl">
                    <a:srgbClr val="000000">
                      <a:alpha val="43137"/>
                    </a:srgbClr>
                  </a:outerShdw>
                </a:effectLst>
              </a:rPr>
              <a:t>Report all incidents of sexual harassment / gender-based harassment/ sexual violence to your Title IX Coordinator, Director of Public Safety, or </a:t>
            </a:r>
          </a:p>
          <a:p>
            <a:r>
              <a:rPr lang="en-US" b="1" dirty="0" smtClean="0">
                <a:effectLst>
                  <a:outerShdw blurRad="38100" dist="38100" dir="2700000" algn="tl">
                    <a:srgbClr val="000000">
                      <a:alpha val="43137"/>
                    </a:srgbClr>
                  </a:outerShdw>
                </a:effectLst>
              </a:rPr>
              <a:t>Chief Student Affairs Officer (for students) or Director of Human Resources (for employees)</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A0B1D241-89EF-44EB-AD2F-EB49C8D46E0C}" type="slidenum">
              <a:rPr lang="en-US" smtClean="0"/>
              <a:t>23</a:t>
            </a:fld>
            <a:endParaRPr lang="en-US" dirty="0"/>
          </a:p>
        </p:txBody>
      </p:sp>
    </p:spTree>
    <p:extLst>
      <p:ext uri="{BB962C8B-B14F-4D97-AF65-F5344CB8AC3E}">
        <p14:creationId xmlns:p14="http://schemas.microsoft.com/office/powerpoint/2010/main" val="1589134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Sexual Harassment Is Prohibited </a:t>
            </a:r>
            <a:br>
              <a:rPr lang="en-US" dirty="0" smtClean="0"/>
            </a:br>
            <a:r>
              <a:rPr lang="en-US" dirty="0" smtClean="0"/>
              <a:t>On Our Campus</a:t>
            </a:r>
            <a:endParaRPr lang="en-US" dirty="0"/>
          </a:p>
        </p:txBody>
      </p:sp>
      <p:sp>
        <p:nvSpPr>
          <p:cNvPr id="3" name="Content Placeholder 2"/>
          <p:cNvSpPr>
            <a:spLocks noGrp="1"/>
          </p:cNvSpPr>
          <p:nvPr>
            <p:ph idx="1"/>
          </p:nvPr>
        </p:nvSpPr>
        <p:spPr/>
        <p:txBody>
          <a:bodyPr>
            <a:normAutofit fontScale="40000" lnSpcReduction="20000"/>
          </a:bodyPr>
          <a:lstStyle/>
          <a:p>
            <a:r>
              <a:rPr lang="en-US" sz="7200" dirty="0" smtClean="0"/>
              <a:t>Title </a:t>
            </a:r>
            <a:r>
              <a:rPr lang="en-US" sz="7200" dirty="0"/>
              <a:t>IX of the Education Amendments of 1972 is a federal law that prohibits sex discrimination on college campuses.  It states:</a:t>
            </a:r>
          </a:p>
          <a:p>
            <a:pPr lvl="1"/>
            <a:r>
              <a:rPr lang="en-US" sz="7200" dirty="0"/>
              <a:t>“No person in the United States shall, on the basis of sex, be excluded from participation in, be denied the benefits of, or be subjected to discrimination under any education program or activity receiving Federal Financial Assistance</a:t>
            </a:r>
            <a:r>
              <a:rPr lang="en-US" sz="7200" dirty="0" smtClean="0"/>
              <a:t>.”</a:t>
            </a:r>
          </a:p>
          <a:p>
            <a:r>
              <a:rPr lang="en-US" sz="7600" dirty="0" smtClean="0"/>
              <a:t>Sexual harassment, in all the forms just discussed, is a kind of sex discrimination.</a:t>
            </a:r>
            <a:endParaRPr lang="en-US" sz="7600" dirty="0"/>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24</a:t>
            </a:fld>
            <a:endParaRPr lang="en-US" dirty="0"/>
          </a:p>
        </p:txBody>
      </p:sp>
    </p:spTree>
    <p:extLst>
      <p:ext uri="{BB962C8B-B14F-4D97-AF65-F5344CB8AC3E}">
        <p14:creationId xmlns:p14="http://schemas.microsoft.com/office/powerpoint/2010/main" val="4002012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Sexual Harassment Is Prohibited </a:t>
            </a:r>
            <a:br>
              <a:rPr lang="en-US" dirty="0"/>
            </a:br>
            <a:r>
              <a:rPr lang="en-US" dirty="0"/>
              <a:t>On Our Campus</a:t>
            </a:r>
          </a:p>
        </p:txBody>
      </p:sp>
      <p:sp>
        <p:nvSpPr>
          <p:cNvPr id="3" name="Content Placeholder 2"/>
          <p:cNvSpPr>
            <a:spLocks noGrp="1"/>
          </p:cNvSpPr>
          <p:nvPr>
            <p:ph idx="1"/>
          </p:nvPr>
        </p:nvSpPr>
        <p:spPr/>
        <p:txBody>
          <a:bodyPr/>
          <a:lstStyle/>
          <a:p>
            <a:pPr marL="0" indent="0" algn="just">
              <a:buNone/>
            </a:pPr>
            <a:r>
              <a:rPr lang="en-US" dirty="0" smtClean="0"/>
              <a:t>Title </a:t>
            </a:r>
            <a:r>
              <a:rPr lang="en-US" dirty="0"/>
              <a:t>IX applies regardless of where the incident occurred if a CUNY student or employee is involved.</a:t>
            </a:r>
            <a:endParaRPr lang="en-US" b="1"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25</a:t>
            </a:fld>
            <a:endParaRPr lang="en-US" dirty="0"/>
          </a:p>
        </p:txBody>
      </p:sp>
    </p:spTree>
    <p:extLst>
      <p:ext uri="{BB962C8B-B14F-4D97-AF65-F5344CB8AC3E}">
        <p14:creationId xmlns:p14="http://schemas.microsoft.com/office/powerpoint/2010/main" val="2261246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CUNY’s Policies</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Policy on Sexual Misconduct</a:t>
            </a:r>
            <a:endParaRPr lang="en-US" dirty="0"/>
          </a:p>
          <a:p>
            <a:pPr lvl="1"/>
            <a:r>
              <a:rPr lang="en-US" dirty="0" smtClean="0"/>
              <a:t>Title IX Protocol</a:t>
            </a:r>
          </a:p>
          <a:p>
            <a:r>
              <a:rPr lang="en-US" dirty="0"/>
              <a:t>Policy on Domestic Violence and the </a:t>
            </a:r>
            <a:r>
              <a:rPr lang="en-US" dirty="0" smtClean="0"/>
              <a:t>Workplace</a:t>
            </a:r>
          </a:p>
          <a:p>
            <a:pPr marL="0" indent="0">
              <a:buNone/>
            </a:pPr>
            <a:r>
              <a:rPr lang="en-US" u="sng" dirty="0" smtClean="0"/>
              <a:t>Related Policies</a:t>
            </a:r>
          </a:p>
          <a:p>
            <a:r>
              <a:rPr lang="en-US" dirty="0" smtClean="0"/>
              <a:t>Policy on Equal Opportunity and Nondiscrimination</a:t>
            </a:r>
          </a:p>
          <a:p>
            <a:r>
              <a:rPr lang="en-US" dirty="0" smtClean="0"/>
              <a:t>Policy on Workplace Violence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26</a:t>
            </a:fld>
            <a:endParaRPr lang="en-US" dirty="0"/>
          </a:p>
        </p:txBody>
      </p:sp>
    </p:spTree>
    <p:extLst>
      <p:ext uri="{BB962C8B-B14F-4D97-AF65-F5344CB8AC3E}">
        <p14:creationId xmlns:p14="http://schemas.microsoft.com/office/powerpoint/2010/main" val="4087862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POLICY ON SEXUAL MISCONDUCT</a:t>
            </a:r>
            <a:endParaRPr lang="en-US" sz="3200" dirty="0"/>
          </a:p>
        </p:txBody>
      </p:sp>
      <p:sp>
        <p:nvSpPr>
          <p:cNvPr id="3" name="Content Placeholder 2"/>
          <p:cNvSpPr>
            <a:spLocks noGrp="1"/>
          </p:cNvSpPr>
          <p:nvPr>
            <p:ph idx="1"/>
          </p:nvPr>
        </p:nvSpPr>
        <p:spPr>
          <a:xfrm>
            <a:off x="381000" y="1524000"/>
            <a:ext cx="8229600" cy="4525963"/>
          </a:xfrm>
        </p:spPr>
        <p:txBody>
          <a:bodyPr>
            <a:normAutofit fontScale="92500" lnSpcReduction="20000"/>
          </a:bodyPr>
          <a:lstStyle/>
          <a:p>
            <a:r>
              <a:rPr lang="en-US" dirty="0" smtClean="0"/>
              <a:t>“Every member of the CUNY community, including students, employees and visitors, deserves the opportunity to live, learn and work free from sexual harassment, gender-based harassment and sexual violence.”</a:t>
            </a:r>
          </a:p>
          <a:p>
            <a:r>
              <a:rPr lang="en-US" dirty="0"/>
              <a:t>The University has professionals and law enforcement officers who are trained </a:t>
            </a:r>
            <a:r>
              <a:rPr lang="en-US" dirty="0" smtClean="0"/>
              <a:t>to </a:t>
            </a:r>
            <a:r>
              <a:rPr lang="en-US" dirty="0"/>
              <a:t>assist student victims in obtaining help, including immediate medical care, counseling and other essential </a:t>
            </a:r>
            <a:r>
              <a:rPr lang="en-US" dirty="0" smtClean="0"/>
              <a:t>services, as well as reporting to law enforcement.</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27</a:t>
            </a:fld>
            <a:endParaRPr lang="en-US" dirty="0"/>
          </a:p>
        </p:txBody>
      </p:sp>
    </p:spTree>
    <p:extLst>
      <p:ext uri="{BB962C8B-B14F-4D97-AF65-F5344CB8AC3E}">
        <p14:creationId xmlns:p14="http://schemas.microsoft.com/office/powerpoint/2010/main" val="4127331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400" dirty="0"/>
              <a:t>POLICY ON SEXUAL </a:t>
            </a:r>
            <a:r>
              <a:rPr lang="en-US" sz="2400" dirty="0" smtClean="0"/>
              <a:t>MISCONDUCT</a:t>
            </a:r>
            <a:r>
              <a:rPr lang="en-US" sz="2400" dirty="0"/>
              <a:t/>
            </a:r>
            <a:br>
              <a:rPr lang="en-US" sz="2400" dirty="0"/>
            </a:br>
            <a:r>
              <a:rPr lang="en-US" sz="2400" b="1" u="sng" dirty="0"/>
              <a:t>Student-Employee </a:t>
            </a:r>
            <a:r>
              <a:rPr lang="en-US" sz="2400" b="1" u="sng" dirty="0" smtClean="0"/>
              <a:t>Relationships</a:t>
            </a:r>
            <a:endParaRPr lang="en-US" sz="2400" b="1" u="sng" dirty="0"/>
          </a:p>
        </p:txBody>
      </p:sp>
      <p:sp>
        <p:nvSpPr>
          <p:cNvPr id="4" name="Slide Number Placeholder 3"/>
          <p:cNvSpPr>
            <a:spLocks noGrp="1"/>
          </p:cNvSpPr>
          <p:nvPr>
            <p:ph type="sldNum" sz="quarter" idx="12"/>
          </p:nvPr>
        </p:nvSpPr>
        <p:spPr/>
        <p:txBody>
          <a:bodyPr/>
          <a:lstStyle/>
          <a:p>
            <a:fld id="{A0B1D241-89EF-44EB-AD2F-EB49C8D46E0C}" type="slidenum">
              <a:rPr lang="en-US" smtClean="0"/>
              <a:pPr/>
              <a:t>28</a:t>
            </a:fld>
            <a:endParaRPr lang="en-US" dirty="0"/>
          </a:p>
        </p:txBody>
      </p:sp>
      <p:sp>
        <p:nvSpPr>
          <p:cNvPr id="12" name="Content Placeholder 11"/>
          <p:cNvSpPr>
            <a:spLocks noGrp="1"/>
          </p:cNvSpPr>
          <p:nvPr>
            <p:ph idx="1"/>
          </p:nvPr>
        </p:nvSpPr>
        <p:spPr/>
        <p:txBody>
          <a:bodyPr>
            <a:normAutofit lnSpcReduction="10000"/>
          </a:bodyPr>
          <a:lstStyle/>
          <a:p>
            <a:pPr marL="0" indent="0">
              <a:buNone/>
            </a:pPr>
            <a:r>
              <a:rPr lang="en-US" dirty="0" smtClean="0"/>
              <a:t>Faculty members and other employees are prohibited from engaging in consensual intimate relationships with students for whom they have a professional responsibility.  For example:</a:t>
            </a:r>
          </a:p>
          <a:p>
            <a:r>
              <a:rPr lang="en-US" dirty="0" smtClean="0"/>
              <a:t>an athletic coach may not engage in an intimate relationship with a student on his/her team.</a:t>
            </a:r>
          </a:p>
          <a:p>
            <a:r>
              <a:rPr lang="en-US" dirty="0" smtClean="0"/>
              <a:t>A professor may not engage in an intimate relationship with a student in his/her course.</a:t>
            </a:r>
          </a:p>
          <a:p>
            <a:pPr marL="0" indent="0">
              <a:buNone/>
            </a:pPr>
            <a:endParaRPr lang="en-US" dirty="0"/>
          </a:p>
        </p:txBody>
      </p:sp>
    </p:spTree>
    <p:extLst>
      <p:ext uri="{BB962C8B-B14F-4D97-AF65-F5344CB8AC3E}">
        <p14:creationId xmlns:p14="http://schemas.microsoft.com/office/powerpoint/2010/main" val="1123922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Autofit/>
          </a:bodyPr>
          <a:lstStyle/>
          <a:p>
            <a:r>
              <a:rPr lang="en-US" sz="3200" dirty="0"/>
              <a:t>POLICY ON SEXUAL </a:t>
            </a:r>
            <a:r>
              <a:rPr lang="en-US" sz="3200" dirty="0" smtClean="0"/>
              <a:t>MISCONDUCT</a:t>
            </a:r>
            <a:endParaRPr lang="en-US" sz="3200" b="1" u="sng" dirty="0"/>
          </a:p>
        </p:txBody>
      </p:sp>
      <p:sp>
        <p:nvSpPr>
          <p:cNvPr id="3" name="Content Placeholder 2"/>
          <p:cNvSpPr>
            <a:spLocks noGrp="1"/>
          </p:cNvSpPr>
          <p:nvPr>
            <p:ph idx="1"/>
          </p:nvPr>
        </p:nvSpPr>
        <p:spPr/>
        <p:txBody>
          <a:bodyPr/>
          <a:lstStyle/>
          <a:p>
            <a:r>
              <a:rPr lang="en-US" dirty="0" smtClean="0"/>
              <a:t>Supervisors are strongly discouraged from engaging </a:t>
            </a:r>
            <a:r>
              <a:rPr lang="en-US" dirty="0"/>
              <a:t>in consensual intimate relationships with </a:t>
            </a:r>
            <a:r>
              <a:rPr lang="en-US" dirty="0" smtClean="0"/>
              <a:t>non-student employees they supervise. </a:t>
            </a:r>
          </a:p>
          <a:p>
            <a:r>
              <a:rPr lang="en-US" dirty="0" smtClean="0"/>
              <a:t>Supervisors are required to report any such relationships to their supervisors.</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29</a:t>
            </a:fld>
            <a:endParaRPr lang="en-US" dirty="0"/>
          </a:p>
        </p:txBody>
      </p:sp>
    </p:spTree>
    <p:extLst>
      <p:ext uri="{BB962C8B-B14F-4D97-AF65-F5344CB8AC3E}">
        <p14:creationId xmlns:p14="http://schemas.microsoft.com/office/powerpoint/2010/main" val="1414832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Video: One Is Too Many</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a:t>
            </a:fld>
            <a:endParaRPr lang="en-US" dirty="0"/>
          </a:p>
        </p:txBody>
      </p:sp>
      <p:pic>
        <p:nvPicPr>
          <p:cNvPr id="6" name="1 is 2 Many PSA- 60 Second.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76400" y="1600200"/>
            <a:ext cx="6019800" cy="4138613"/>
          </a:xfrm>
          <a:prstGeom prst="rect">
            <a:avLst/>
          </a:prstGeom>
        </p:spPr>
      </p:pic>
    </p:spTree>
    <p:extLst>
      <p:ext uri="{BB962C8B-B14F-4D97-AF65-F5344CB8AC3E}">
        <p14:creationId xmlns:p14="http://schemas.microsoft.com/office/powerpoint/2010/main" val="7345508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Policy On Domestic Violence and the Workplace</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Domestic </a:t>
            </a:r>
            <a:r>
              <a:rPr lang="en-US" dirty="0"/>
              <a:t>violence can spill over into the workplace, compromising the safety of both victims and co-workers and </a:t>
            </a:r>
            <a:r>
              <a:rPr lang="en-US" dirty="0" smtClean="0"/>
              <a:t>result </a:t>
            </a:r>
            <a:r>
              <a:rPr lang="en-US" dirty="0"/>
              <a:t>in lost productivity, increased health care costs, increased absenteesim, and increased employee turnover. </a:t>
            </a:r>
          </a:p>
          <a:p>
            <a:r>
              <a:rPr lang="en-US" dirty="0"/>
              <a:t> CUNY is committed to </a:t>
            </a:r>
            <a:endParaRPr lang="en-US" dirty="0" smtClean="0"/>
          </a:p>
          <a:p>
            <a:pPr lvl="1"/>
            <a:r>
              <a:rPr lang="en-US" dirty="0" smtClean="0"/>
              <a:t>full </a:t>
            </a:r>
            <a:r>
              <a:rPr lang="en-US" dirty="0"/>
              <a:t>compliance </a:t>
            </a:r>
            <a:r>
              <a:rPr lang="en-US" dirty="0" smtClean="0"/>
              <a:t>with </a:t>
            </a:r>
            <a:r>
              <a:rPr lang="en-US" dirty="0"/>
              <a:t>all applicable laws governing domestic violence in the </a:t>
            </a:r>
            <a:r>
              <a:rPr lang="en-US" dirty="0" smtClean="0"/>
              <a:t>workplace</a:t>
            </a:r>
          </a:p>
          <a:p>
            <a:pPr lvl="1"/>
            <a:r>
              <a:rPr lang="en-US" dirty="0" smtClean="0"/>
              <a:t>promoting </a:t>
            </a:r>
            <a:r>
              <a:rPr lang="en-US" dirty="0"/>
              <a:t>the health and safety of all its </a:t>
            </a:r>
            <a:r>
              <a:rPr lang="en-US" dirty="0" smtClean="0"/>
              <a:t>employees</a:t>
            </a:r>
          </a:p>
          <a:p>
            <a:pPr lvl="1"/>
            <a:r>
              <a:rPr lang="en-US" dirty="0"/>
              <a:t>p</a:t>
            </a:r>
            <a:r>
              <a:rPr lang="en-US" dirty="0" smtClean="0"/>
              <a:t>articipating in the </a:t>
            </a:r>
            <a:r>
              <a:rPr lang="en-US" dirty="0"/>
              <a:t>fight to end domestic </a:t>
            </a:r>
            <a:r>
              <a:rPr lang="en-US" dirty="0" smtClean="0"/>
              <a:t>violence</a:t>
            </a: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30</a:t>
            </a:fld>
            <a:endParaRPr lang="en-US" dirty="0"/>
          </a:p>
        </p:txBody>
      </p:sp>
    </p:spTree>
    <p:extLst>
      <p:ext uri="{BB962C8B-B14F-4D97-AF65-F5344CB8AC3E}">
        <p14:creationId xmlns:p14="http://schemas.microsoft.com/office/powerpoint/2010/main" val="2137431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Policy On Domestic Violence and the Workplace</a:t>
            </a:r>
            <a:endParaRPr lang="en-US" sz="3200" dirty="0"/>
          </a:p>
        </p:txBody>
      </p:sp>
      <p:sp>
        <p:nvSpPr>
          <p:cNvPr id="3" name="Content Placeholder 2"/>
          <p:cNvSpPr>
            <a:spLocks noGrp="1"/>
          </p:cNvSpPr>
          <p:nvPr>
            <p:ph idx="1"/>
          </p:nvPr>
        </p:nvSpPr>
        <p:spPr>
          <a:xfrm>
            <a:off x="457200" y="1219200"/>
            <a:ext cx="8229600" cy="4800600"/>
          </a:xfrm>
        </p:spPr>
        <p:txBody>
          <a:bodyPr>
            <a:noAutofit/>
          </a:bodyPr>
          <a:lstStyle/>
          <a:p>
            <a:r>
              <a:rPr lang="en-US" sz="1800" dirty="0" smtClean="0"/>
              <a:t>CUNY does not discriminate against victims of domestic violence.</a:t>
            </a:r>
          </a:p>
          <a:p>
            <a:r>
              <a:rPr lang="en-US" sz="1800" dirty="0" smtClean="0"/>
              <a:t>CUNY permits time off for victims or witnesses of domestic violence to consult with a prosecutor, appear as a witness in a legal proceeding or otherwise exercise their rights as provided by New York law.</a:t>
            </a:r>
          </a:p>
          <a:p>
            <a:r>
              <a:rPr lang="en-US" sz="1800" dirty="0" smtClean="0"/>
              <a:t>Employees who are victims of domestic violence and who separate from their spouses/partners may make reasonable changes in benefits during the calendar year where possible and in accordance with applicable law.</a:t>
            </a:r>
          </a:p>
          <a:p>
            <a:r>
              <a:rPr lang="en-US" sz="1800" dirty="0" smtClean="0"/>
              <a:t>Victims of domestic violence who are subject to disciplinary proceedings due to work performance should notify their supervisor and/or human resources of their situation, which will be considered in the College’s efforts to resolve the performance issues.</a:t>
            </a:r>
          </a:p>
          <a:p>
            <a:r>
              <a:rPr lang="en-US" sz="1800" dirty="0" smtClean="0"/>
              <a:t>Victims of domestic violence who are terminated or voluntarily separate from employment due to domestic violence-related performance issues should notify human resources who will investigate eligibility for unemployment benefits.</a:t>
            </a:r>
          </a:p>
          <a:p>
            <a:r>
              <a:rPr lang="en-US" sz="1800" dirty="0" smtClean="0"/>
              <a:t>New </a:t>
            </a:r>
            <a:r>
              <a:rPr lang="en-US" sz="1800" dirty="0"/>
              <a:t>York State law prohibits insurance companies from discriminating against victims of domestic violence. </a:t>
            </a:r>
            <a:endParaRPr lang="en-US" sz="1800" dirty="0" smtClean="0"/>
          </a:p>
          <a:p>
            <a:endParaRPr lang="en-US" sz="1800" dirty="0"/>
          </a:p>
          <a:p>
            <a:endParaRPr lang="en-US" sz="1800" dirty="0"/>
          </a:p>
        </p:txBody>
      </p:sp>
      <p:sp>
        <p:nvSpPr>
          <p:cNvPr id="4" name="Slide Number Placeholder 3"/>
          <p:cNvSpPr>
            <a:spLocks noGrp="1"/>
          </p:cNvSpPr>
          <p:nvPr>
            <p:ph type="sldNum" sz="quarter" idx="12"/>
          </p:nvPr>
        </p:nvSpPr>
        <p:spPr/>
        <p:txBody>
          <a:bodyPr/>
          <a:lstStyle/>
          <a:p>
            <a:fld id="{A0B1D241-89EF-44EB-AD2F-EB49C8D46E0C}" type="slidenum">
              <a:rPr lang="en-US" smtClean="0"/>
              <a:t>31</a:t>
            </a:fld>
            <a:endParaRPr lang="en-US" dirty="0"/>
          </a:p>
        </p:txBody>
      </p:sp>
    </p:spTree>
    <p:extLst>
      <p:ext uri="{BB962C8B-B14F-4D97-AF65-F5344CB8AC3E}">
        <p14:creationId xmlns:p14="http://schemas.microsoft.com/office/powerpoint/2010/main" val="3015546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Policy On Domestic Violence and the Workplace </a:t>
            </a:r>
            <a:br>
              <a:rPr lang="en-US" sz="3200" dirty="0" smtClean="0"/>
            </a:br>
            <a:r>
              <a:rPr lang="en-US" sz="3200" dirty="0" smtClean="0"/>
              <a:t>Orders of Protection</a:t>
            </a:r>
            <a:endParaRPr lang="en-US" sz="3200" dirty="0"/>
          </a:p>
        </p:txBody>
      </p:sp>
      <p:sp>
        <p:nvSpPr>
          <p:cNvPr id="3" name="Content Placeholder 2"/>
          <p:cNvSpPr>
            <a:spLocks noGrp="1"/>
          </p:cNvSpPr>
          <p:nvPr>
            <p:ph idx="1"/>
          </p:nvPr>
        </p:nvSpPr>
        <p:spPr/>
        <p:txBody>
          <a:bodyPr/>
          <a:lstStyle/>
          <a:p>
            <a:r>
              <a:rPr lang="en-US" dirty="0"/>
              <a:t>Bring all orders of protection to the attention of </a:t>
            </a:r>
            <a:r>
              <a:rPr lang="en-US" dirty="0" smtClean="0"/>
              <a:t>Campus Public </a:t>
            </a:r>
            <a:r>
              <a:rPr lang="en-US" dirty="0"/>
              <a:t>Safety.  </a:t>
            </a:r>
            <a:r>
              <a:rPr lang="en-US" dirty="0" smtClean="0"/>
              <a:t>The Campus </a:t>
            </a:r>
            <a:r>
              <a:rPr lang="en-US" dirty="0"/>
              <a:t>will comply with and assist in the enforcement of all known court orders of protection</a:t>
            </a:r>
            <a:r>
              <a:rPr lang="en-US" dirty="0" smtClean="0"/>
              <a:t>.</a:t>
            </a:r>
          </a:p>
          <a:p>
            <a:r>
              <a:rPr lang="en-US" dirty="0" smtClean="0"/>
              <a:t>Public Safety will work with the employee to ensure the safest possible work environment.</a:t>
            </a:r>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32</a:t>
            </a:fld>
            <a:endParaRPr lang="en-US" dirty="0"/>
          </a:p>
        </p:txBody>
      </p:sp>
    </p:spTree>
    <p:extLst>
      <p:ext uri="{BB962C8B-B14F-4D97-AF65-F5344CB8AC3E}">
        <p14:creationId xmlns:p14="http://schemas.microsoft.com/office/powerpoint/2010/main" val="106397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Policy On Domestic Violence and the Workplace</a:t>
            </a:r>
            <a:endParaRPr lang="en-US" sz="3200"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CUNY will seek to discipline, and where appropriate, will report to law enforcement, any employee who:</a:t>
            </a:r>
          </a:p>
          <a:p>
            <a:r>
              <a:rPr lang="en-US" dirty="0" smtClean="0"/>
              <a:t>uses CUNY resources to commit an act of domestic violence; or</a:t>
            </a:r>
          </a:p>
          <a:p>
            <a:r>
              <a:rPr lang="en-US" dirty="0"/>
              <a:t>c</a:t>
            </a:r>
            <a:r>
              <a:rPr lang="en-US" dirty="0" smtClean="0"/>
              <a:t>ommits an act of domestic violence from or at the workplace or from any location while on CUNY business; or</a:t>
            </a:r>
          </a:p>
          <a:p>
            <a:r>
              <a:rPr lang="en-US" dirty="0"/>
              <a:t>u</a:t>
            </a:r>
            <a:r>
              <a:rPr lang="en-US" dirty="0" smtClean="0"/>
              <a:t>ses his/her job-related authority and/or CUNY resources in order to negatively affect victims and/or assist perpetrators in locating a victim or in perpetrating an act of domestic violence.</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33</a:t>
            </a:fld>
            <a:endParaRPr lang="en-US" dirty="0"/>
          </a:p>
        </p:txBody>
      </p:sp>
    </p:spTree>
    <p:extLst>
      <p:ext uri="{BB962C8B-B14F-4D97-AF65-F5344CB8AC3E}">
        <p14:creationId xmlns:p14="http://schemas.microsoft.com/office/powerpoint/2010/main" val="296423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dirty="0" smtClean="0"/>
              <a:t>Sexual Misconduct</a:t>
            </a:r>
            <a:br>
              <a:rPr lang="en-US" sz="3200" dirty="0" smtClean="0"/>
            </a:br>
            <a:r>
              <a:rPr lang="en-US" sz="3200" dirty="0" smtClean="0"/>
              <a:t>Filing a Complaint</a:t>
            </a:r>
            <a:endParaRPr lang="en-US" sz="3200" dirty="0"/>
          </a:p>
        </p:txBody>
      </p:sp>
      <p:sp>
        <p:nvSpPr>
          <p:cNvPr id="3" name="Content Placeholder 2"/>
          <p:cNvSpPr>
            <a:spLocks noGrp="1"/>
          </p:cNvSpPr>
          <p:nvPr>
            <p:ph idx="1"/>
          </p:nvPr>
        </p:nvSpPr>
        <p:spPr>
          <a:xfrm>
            <a:off x="457200" y="1295400"/>
            <a:ext cx="8229600" cy="4525963"/>
          </a:xfrm>
        </p:spPr>
        <p:txBody>
          <a:bodyPr>
            <a:normAutofit fontScale="62500" lnSpcReduction="20000"/>
          </a:bodyPr>
          <a:lstStyle/>
          <a:p>
            <a:pPr marL="0" indent="0">
              <a:buNone/>
            </a:pPr>
            <a:r>
              <a:rPr lang="en-US" dirty="0" smtClean="0"/>
              <a:t>All individuals who believe that they have experienced or witnessed sexual misconduct are strongly encouraged to report the incident to campus authorities.</a:t>
            </a:r>
          </a:p>
          <a:p>
            <a:pPr marL="0" indent="0">
              <a:buNone/>
            </a:pPr>
            <a:endParaRPr lang="en-US" dirty="0" smtClean="0"/>
          </a:p>
          <a:p>
            <a:pPr marL="0" indent="0">
              <a:buNone/>
            </a:pPr>
            <a:r>
              <a:rPr lang="en-US" b="1" u="sng" dirty="0" smtClean="0"/>
              <a:t>Students should report to:</a:t>
            </a:r>
          </a:p>
          <a:p>
            <a:r>
              <a:rPr lang="en-US" dirty="0" smtClean="0"/>
              <a:t>Title IX Coordinator</a:t>
            </a:r>
          </a:p>
          <a:p>
            <a:r>
              <a:rPr lang="en-US" dirty="0" smtClean="0"/>
              <a:t>Office of Public Safety</a:t>
            </a:r>
          </a:p>
          <a:p>
            <a:r>
              <a:rPr lang="en-US" dirty="0" smtClean="0"/>
              <a:t>Office of the Vice President for Student Affairs and/or Dean of Students</a:t>
            </a:r>
          </a:p>
          <a:p>
            <a:r>
              <a:rPr lang="en-US" dirty="0" smtClean="0"/>
              <a:t>Residence Life staff in CUNY owned or operated housing</a:t>
            </a:r>
          </a:p>
          <a:p>
            <a:pPr marL="0" indent="0">
              <a:buNone/>
            </a:pPr>
            <a:endParaRPr lang="en-US" dirty="0" smtClean="0"/>
          </a:p>
          <a:p>
            <a:pPr marL="0" indent="0">
              <a:buNone/>
            </a:pPr>
            <a:r>
              <a:rPr lang="en-US" b="1" u="sng" dirty="0" smtClean="0"/>
              <a:t>Employees should report to:</a:t>
            </a:r>
          </a:p>
          <a:p>
            <a:r>
              <a:rPr lang="en-US" dirty="0" smtClean="0"/>
              <a:t>Title IX Coordinator</a:t>
            </a:r>
          </a:p>
          <a:p>
            <a:r>
              <a:rPr lang="en-US" dirty="0" smtClean="0"/>
              <a:t>Director of Human Resources</a:t>
            </a:r>
          </a:p>
          <a:p>
            <a:r>
              <a:rPr lang="en-US" dirty="0" smtClean="0"/>
              <a:t>Office of Public Safety</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34</a:t>
            </a:fld>
            <a:endParaRPr lang="en-US" dirty="0"/>
          </a:p>
        </p:txBody>
      </p:sp>
    </p:spTree>
    <p:extLst>
      <p:ext uri="{BB962C8B-B14F-4D97-AF65-F5344CB8AC3E}">
        <p14:creationId xmlns:p14="http://schemas.microsoft.com/office/powerpoint/2010/main" val="1858113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Sexual Misconduct</a:t>
            </a:r>
            <a:br>
              <a:rPr lang="en-US" dirty="0" smtClean="0"/>
            </a:br>
            <a:r>
              <a:rPr lang="en-US" dirty="0" smtClean="0"/>
              <a:t>Other Forms of Notice </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Even </a:t>
            </a:r>
            <a:r>
              <a:rPr lang="en-US" dirty="0"/>
              <a:t>when </a:t>
            </a:r>
            <a:r>
              <a:rPr lang="en-US" dirty="0" smtClean="0"/>
              <a:t>no formal complaint is made by an alleged </a:t>
            </a:r>
            <a:r>
              <a:rPr lang="en-US" dirty="0"/>
              <a:t>victim, employees of the college can </a:t>
            </a:r>
            <a:r>
              <a:rPr lang="en-US" dirty="0" smtClean="0"/>
              <a:t>learn</a:t>
            </a:r>
            <a:r>
              <a:rPr lang="en-US" dirty="0" smtClean="0">
                <a:solidFill>
                  <a:schemeClr val="accent1"/>
                </a:solidFill>
              </a:rPr>
              <a:t> </a:t>
            </a:r>
            <a:r>
              <a:rPr lang="en-US" dirty="0"/>
              <a:t>of an incident of sexual </a:t>
            </a:r>
            <a:r>
              <a:rPr lang="en-US" dirty="0" smtClean="0"/>
              <a:t>misconduct </a:t>
            </a:r>
            <a:r>
              <a:rPr lang="en-US" dirty="0"/>
              <a:t>in a number of other ways</a:t>
            </a:r>
            <a:r>
              <a:rPr lang="en-US" sz="2400" dirty="0"/>
              <a:t>:</a:t>
            </a:r>
          </a:p>
          <a:p>
            <a:r>
              <a:rPr lang="en-US" dirty="0"/>
              <a:t>A friend or family member can report it to school officials.</a:t>
            </a:r>
          </a:p>
          <a:p>
            <a:r>
              <a:rPr lang="en-US" dirty="0" smtClean="0"/>
              <a:t>A </a:t>
            </a:r>
            <a:r>
              <a:rPr lang="en-US" dirty="0"/>
              <a:t>staff member can witness an incident.</a:t>
            </a:r>
          </a:p>
          <a:p>
            <a:r>
              <a:rPr lang="en-US" dirty="0" smtClean="0"/>
              <a:t>A staff member can </a:t>
            </a:r>
            <a:r>
              <a:rPr lang="en-US" dirty="0"/>
              <a:t>learn in indirect manner: on social media (Twitter, Facebook), or in the media.</a:t>
            </a:r>
          </a:p>
          <a:p>
            <a:r>
              <a:rPr lang="en-US" dirty="0" smtClean="0"/>
              <a:t>The behavior may be openly </a:t>
            </a:r>
            <a:r>
              <a:rPr lang="en-US" dirty="0"/>
              <a:t>practiced and/or well-known on campus (Yale: fraternities yelling “no means yes, yes means </a:t>
            </a:r>
            <a:r>
              <a:rPr lang="en-US" dirty="0" smtClean="0"/>
              <a:t>anal”in </a:t>
            </a:r>
            <a:r>
              <a:rPr lang="en-US" dirty="0"/>
              <a:t>front of women’s centers</a:t>
            </a:r>
            <a:r>
              <a:rPr lang="en-US" dirty="0" smtClean="0"/>
              <a:t>).  </a:t>
            </a:r>
            <a:endParaRPr lang="en-US"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35</a:t>
            </a:fld>
            <a:endParaRPr lang="en-US" dirty="0"/>
          </a:p>
        </p:txBody>
      </p:sp>
    </p:spTree>
    <p:extLst>
      <p:ext uri="{BB962C8B-B14F-4D97-AF65-F5344CB8AC3E}">
        <p14:creationId xmlns:p14="http://schemas.microsoft.com/office/powerpoint/2010/main" val="3114011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Responsible Employees</a:t>
            </a:r>
            <a:endParaRPr lang="en-US" dirty="0"/>
          </a:p>
        </p:txBody>
      </p:sp>
      <p:sp>
        <p:nvSpPr>
          <p:cNvPr id="3" name="Content Placeholder 2"/>
          <p:cNvSpPr>
            <a:spLocks noGrp="1"/>
          </p:cNvSpPr>
          <p:nvPr>
            <p:ph idx="1"/>
          </p:nvPr>
        </p:nvSpPr>
        <p:spPr>
          <a:xfrm>
            <a:off x="457200" y="1295400"/>
            <a:ext cx="8229600" cy="5334000"/>
          </a:xfrm>
        </p:spPr>
        <p:txBody>
          <a:bodyPr>
            <a:normAutofit fontScale="40000" lnSpcReduction="20000"/>
          </a:bodyPr>
          <a:lstStyle/>
          <a:p>
            <a:pPr marL="0" indent="0">
              <a:buNone/>
            </a:pPr>
            <a:r>
              <a:rPr lang="en-US" sz="4000" dirty="0" smtClean="0"/>
              <a:t>“Responsible Employees” are employees </a:t>
            </a:r>
            <a:r>
              <a:rPr lang="en-US" sz="4000" b="1" u="sng" dirty="0" smtClean="0">
                <a:solidFill>
                  <a:srgbClr val="FF0000"/>
                </a:solidFill>
              </a:rPr>
              <a:t>REQUIRED</a:t>
            </a:r>
            <a:r>
              <a:rPr lang="en-US" sz="4000" dirty="0" smtClean="0"/>
              <a:t> to report incidents of sexual harassment or sexual violence to their and/or Campus Title IX Coordinator.  </a:t>
            </a:r>
            <a:endParaRPr lang="en-US" sz="4000" dirty="0" smtClean="0">
              <a:solidFill>
                <a:srgbClr val="7030A0"/>
              </a:solidFill>
            </a:endParaRPr>
          </a:p>
          <a:p>
            <a:pPr marL="0" indent="0">
              <a:buNone/>
            </a:pPr>
            <a:endParaRPr lang="en-US" sz="4000" dirty="0" smtClean="0"/>
          </a:p>
          <a:p>
            <a:r>
              <a:rPr lang="en-US" sz="4000" dirty="0" smtClean="0"/>
              <a:t>Title </a:t>
            </a:r>
            <a:r>
              <a:rPr lang="en-US" sz="4000" dirty="0"/>
              <a:t>IX Coordinator and her/his staff </a:t>
            </a:r>
          </a:p>
          <a:p>
            <a:r>
              <a:rPr lang="en-US" sz="4000" dirty="0" smtClean="0"/>
              <a:t>Office </a:t>
            </a:r>
            <a:r>
              <a:rPr lang="en-US" sz="4000" dirty="0"/>
              <a:t>of Public Safety employees </a:t>
            </a:r>
            <a:endParaRPr lang="en-US" sz="4000" dirty="0" smtClean="0"/>
          </a:p>
          <a:p>
            <a:r>
              <a:rPr lang="en-US" sz="4000" dirty="0" smtClean="0"/>
              <a:t>Vice </a:t>
            </a:r>
            <a:r>
              <a:rPr lang="en-US" sz="4000" dirty="0"/>
              <a:t>President for Student Affairs and Dean of Students and all staff housed in those </a:t>
            </a:r>
            <a:r>
              <a:rPr lang="en-US" sz="4000" dirty="0" smtClean="0"/>
              <a:t>offices</a:t>
            </a:r>
          </a:p>
          <a:p>
            <a:r>
              <a:rPr lang="en-US" sz="4000" dirty="0" smtClean="0"/>
              <a:t>Residence </a:t>
            </a:r>
            <a:r>
              <a:rPr lang="en-US" sz="4000" dirty="0"/>
              <a:t>Life staff in CUNY owned or operated housing, including Resident Assistants </a:t>
            </a:r>
            <a:endParaRPr lang="en-US" sz="4000" dirty="0" smtClean="0"/>
          </a:p>
          <a:p>
            <a:r>
              <a:rPr lang="en-US" sz="4000" dirty="0" smtClean="0"/>
              <a:t>College </a:t>
            </a:r>
            <a:r>
              <a:rPr lang="en-US" sz="4000" dirty="0"/>
              <a:t>President, Vice Presidents and </a:t>
            </a:r>
            <a:r>
              <a:rPr lang="en-US" sz="4000" dirty="0" smtClean="0"/>
              <a:t>Deans</a:t>
            </a:r>
          </a:p>
          <a:p>
            <a:r>
              <a:rPr lang="en-US" sz="4000" dirty="0" smtClean="0"/>
              <a:t>Athletics </a:t>
            </a:r>
            <a:r>
              <a:rPr lang="en-US" sz="4000" dirty="0"/>
              <a:t>Staff </a:t>
            </a:r>
            <a:endParaRPr lang="en-US" sz="4000" dirty="0" smtClean="0"/>
          </a:p>
          <a:p>
            <a:r>
              <a:rPr lang="en-US" sz="4000" dirty="0" smtClean="0"/>
              <a:t>Department </a:t>
            </a:r>
            <a:r>
              <a:rPr lang="en-US" sz="4000" dirty="0"/>
              <a:t>Chairpersons/Executive </a:t>
            </a:r>
            <a:r>
              <a:rPr lang="en-US" sz="4000" dirty="0" smtClean="0"/>
              <a:t>officers</a:t>
            </a:r>
          </a:p>
          <a:p>
            <a:r>
              <a:rPr lang="en-US" sz="4000" dirty="0" smtClean="0"/>
              <a:t>Human </a:t>
            </a:r>
            <a:r>
              <a:rPr lang="en-US" sz="4000" dirty="0"/>
              <a:t>Resources staff </a:t>
            </a:r>
            <a:endParaRPr lang="en-US" sz="4000" dirty="0" smtClean="0"/>
          </a:p>
          <a:p>
            <a:r>
              <a:rPr lang="en-US" sz="4000" dirty="0" smtClean="0"/>
              <a:t>College/unit </a:t>
            </a:r>
            <a:r>
              <a:rPr lang="en-US" sz="4000" dirty="0"/>
              <a:t>attorney and </a:t>
            </a:r>
            <a:r>
              <a:rPr lang="en-US" sz="4000" dirty="0" smtClean="0"/>
              <a:t>staff</a:t>
            </a:r>
          </a:p>
          <a:p>
            <a:r>
              <a:rPr lang="en-US" sz="4000" dirty="0" smtClean="0"/>
              <a:t>College/unit </a:t>
            </a:r>
            <a:r>
              <a:rPr lang="en-US" sz="4000" dirty="0"/>
              <a:t>labor designee and </a:t>
            </a:r>
            <a:r>
              <a:rPr lang="en-US" sz="4000" dirty="0" smtClean="0"/>
              <a:t>staff</a:t>
            </a:r>
          </a:p>
          <a:p>
            <a:r>
              <a:rPr lang="en-US" sz="4000" dirty="0" smtClean="0"/>
              <a:t>Faculty </a:t>
            </a:r>
            <a:r>
              <a:rPr lang="en-US" sz="4000" dirty="0"/>
              <a:t>members </a:t>
            </a:r>
            <a:r>
              <a:rPr lang="en-US" sz="4000" dirty="0" smtClean="0"/>
              <a:t>when leading </a:t>
            </a:r>
            <a:r>
              <a:rPr lang="en-US" sz="4000" dirty="0"/>
              <a:t>off-campus trips </a:t>
            </a:r>
            <a:endParaRPr lang="en-US" sz="4000" dirty="0" smtClean="0"/>
          </a:p>
          <a:p>
            <a:r>
              <a:rPr lang="en-US" sz="4000" dirty="0" smtClean="0"/>
              <a:t>Faculty or staff </a:t>
            </a:r>
            <a:r>
              <a:rPr lang="en-US" sz="4000" dirty="0"/>
              <a:t>advisors to student </a:t>
            </a:r>
            <a:r>
              <a:rPr lang="en-US" sz="4000" dirty="0" smtClean="0"/>
              <a:t>groups</a:t>
            </a:r>
          </a:p>
          <a:p>
            <a:r>
              <a:rPr lang="en-US" sz="4000" dirty="0" smtClean="0"/>
              <a:t>Employees </a:t>
            </a:r>
            <a:r>
              <a:rPr lang="en-US" sz="4000" dirty="0"/>
              <a:t>who are managers </a:t>
            </a:r>
            <a:endParaRPr lang="en-US" sz="4000" dirty="0" smtClean="0"/>
          </a:p>
          <a:p>
            <a:r>
              <a:rPr lang="en-US" sz="4000" dirty="0" smtClean="0"/>
              <a:t>SEEK/College Discovery staff</a:t>
            </a:r>
            <a:endParaRPr lang="en-US" sz="4000" dirty="0"/>
          </a:p>
        </p:txBody>
      </p:sp>
      <p:sp>
        <p:nvSpPr>
          <p:cNvPr id="4" name="Slide Number Placeholder 3"/>
          <p:cNvSpPr>
            <a:spLocks noGrp="1"/>
          </p:cNvSpPr>
          <p:nvPr>
            <p:ph type="sldNum" sz="quarter" idx="12"/>
          </p:nvPr>
        </p:nvSpPr>
        <p:spPr/>
        <p:txBody>
          <a:bodyPr/>
          <a:lstStyle/>
          <a:p>
            <a:fld id="{A0B1D241-89EF-44EB-AD2F-EB49C8D46E0C}" type="slidenum">
              <a:rPr lang="en-US" smtClean="0"/>
              <a:t>36</a:t>
            </a:fld>
            <a:endParaRPr lang="en-US" dirty="0"/>
          </a:p>
        </p:txBody>
      </p:sp>
    </p:spTree>
    <p:extLst>
      <p:ext uri="{BB962C8B-B14F-4D97-AF65-F5344CB8AC3E}">
        <p14:creationId xmlns:p14="http://schemas.microsoft.com/office/powerpoint/2010/main" val="23758587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Other Employees</a:t>
            </a:r>
            <a:endParaRPr lang="en-US" dirty="0"/>
          </a:p>
        </p:txBody>
      </p:sp>
      <p:sp>
        <p:nvSpPr>
          <p:cNvPr id="3" name="Content Placeholder 2"/>
          <p:cNvSpPr>
            <a:spLocks noGrp="1"/>
          </p:cNvSpPr>
          <p:nvPr>
            <p:ph idx="1"/>
          </p:nvPr>
        </p:nvSpPr>
        <p:spPr/>
        <p:txBody>
          <a:bodyPr/>
          <a:lstStyle/>
          <a:p>
            <a:r>
              <a:rPr lang="en-US" dirty="0" smtClean="0"/>
              <a:t>Employees who are not designated “Responsible Employees” are </a:t>
            </a:r>
            <a:r>
              <a:rPr lang="en-US" b="1" u="sng" dirty="0" smtClean="0"/>
              <a:t>strongly </a:t>
            </a:r>
            <a:r>
              <a:rPr lang="en-US" b="1" u="sng" dirty="0"/>
              <a:t>encouraged </a:t>
            </a:r>
            <a:r>
              <a:rPr lang="en-US" dirty="0"/>
              <a:t>to report any possible sexual harassment or sexual violence</a:t>
            </a:r>
            <a:r>
              <a:rPr lang="en-US" dirty="0" smtClean="0"/>
              <a:t>.</a:t>
            </a:r>
          </a:p>
          <a:p>
            <a:r>
              <a:rPr lang="en-US" b="1" dirty="0"/>
              <a:t>Only</a:t>
            </a:r>
            <a:r>
              <a:rPr lang="en-US" dirty="0"/>
              <a:t> certain employees </a:t>
            </a:r>
            <a:r>
              <a:rPr lang="en-US" dirty="0" smtClean="0"/>
              <a:t>(to be discussed later) can </a:t>
            </a:r>
            <a:r>
              <a:rPr lang="en-US" dirty="0"/>
              <a:t>promise that a student’s allegations of sexual harassment/sexual violence will remain </a:t>
            </a:r>
            <a:r>
              <a:rPr lang="en-US" dirty="0" smtClean="0"/>
              <a:t>confidential.</a:t>
            </a: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37</a:t>
            </a:fld>
            <a:endParaRPr lang="en-US" dirty="0"/>
          </a:p>
        </p:txBody>
      </p:sp>
    </p:spTree>
    <p:extLst>
      <p:ext uri="{BB962C8B-B14F-4D97-AF65-F5344CB8AC3E}">
        <p14:creationId xmlns:p14="http://schemas.microsoft.com/office/powerpoint/2010/main" val="1850474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Happens After A Complaint of Sexual Misconduct Is Made? </a:t>
            </a:r>
            <a:endParaRPr lang="en-US" sz="3200" dirty="0"/>
          </a:p>
        </p:txBody>
      </p:sp>
      <p:sp>
        <p:nvSpPr>
          <p:cNvPr id="3" name="Content Placeholder 2"/>
          <p:cNvSpPr>
            <a:spLocks noGrp="1"/>
          </p:cNvSpPr>
          <p:nvPr>
            <p:ph idx="1"/>
          </p:nvPr>
        </p:nvSpPr>
        <p:spPr>
          <a:xfrm>
            <a:off x="533400" y="1447800"/>
            <a:ext cx="8229600" cy="5105400"/>
          </a:xfrm>
        </p:spPr>
        <p:txBody>
          <a:bodyPr>
            <a:noAutofit/>
          </a:bodyPr>
          <a:lstStyle/>
          <a:p>
            <a:r>
              <a:rPr lang="en-US" sz="2400" dirty="0" smtClean="0"/>
              <a:t>All </a:t>
            </a:r>
            <a:r>
              <a:rPr lang="en-US" sz="2400" b="1" u="sng" dirty="0" smtClean="0">
                <a:solidFill>
                  <a:srgbClr val="FF0000"/>
                </a:solidFill>
              </a:rPr>
              <a:t>student</a:t>
            </a:r>
            <a:r>
              <a:rPr lang="en-US" sz="2400" dirty="0" smtClean="0"/>
              <a:t> complaints of sexual misconduct are promptly investigated by the Title IX Coordinator, with assistance from Public Safety and Student Affairs where appropriate.</a:t>
            </a:r>
          </a:p>
          <a:p>
            <a:r>
              <a:rPr lang="en-US" sz="2400" dirty="0"/>
              <a:t>All </a:t>
            </a:r>
            <a:r>
              <a:rPr lang="en-US" sz="2400" b="1" u="sng" dirty="0" smtClean="0">
                <a:solidFill>
                  <a:srgbClr val="FF0000"/>
                </a:solidFill>
              </a:rPr>
              <a:t>employee</a:t>
            </a:r>
            <a:r>
              <a:rPr lang="en-US" sz="2400" dirty="0" smtClean="0">
                <a:solidFill>
                  <a:srgbClr val="FF0000"/>
                </a:solidFill>
              </a:rPr>
              <a:t> </a:t>
            </a:r>
            <a:r>
              <a:rPr lang="en-US" sz="2400" dirty="0" smtClean="0"/>
              <a:t>complaints </a:t>
            </a:r>
            <a:r>
              <a:rPr lang="en-US" sz="2400" dirty="0"/>
              <a:t>of sexual </a:t>
            </a:r>
            <a:r>
              <a:rPr lang="en-US" sz="2400" dirty="0" smtClean="0"/>
              <a:t>misconduct </a:t>
            </a:r>
            <a:r>
              <a:rPr lang="en-US" sz="2400" dirty="0"/>
              <a:t>are promptly investigated by the Title IX Coordinator, </a:t>
            </a:r>
            <a:r>
              <a:rPr lang="en-US" sz="2400" dirty="0" smtClean="0"/>
              <a:t>or his/her designee with </a:t>
            </a:r>
            <a:r>
              <a:rPr lang="en-US" sz="2400" dirty="0"/>
              <a:t>assistance from Public </a:t>
            </a:r>
            <a:r>
              <a:rPr lang="en-US" sz="2400" dirty="0" smtClean="0"/>
              <a:t>Safety and Human Resources where appropriate. </a:t>
            </a:r>
          </a:p>
          <a:p>
            <a:r>
              <a:rPr lang="en-US" sz="2400" dirty="0" smtClean="0"/>
              <a:t>The Public Safety Director is notified of all complaints of sexual misconduct.</a:t>
            </a:r>
          </a:p>
          <a:p>
            <a:r>
              <a:rPr lang="en-US" sz="2400" dirty="0" smtClean="0"/>
              <a:t>All students and employees are encouraged, though not required, to report all incidents of sexual violence to the NYPD.  Public Safety will help you make the report.</a:t>
            </a:r>
          </a:p>
          <a:p>
            <a:pPr lvl="1"/>
            <a:endParaRPr lang="en-US" sz="1600" dirty="0"/>
          </a:p>
        </p:txBody>
      </p:sp>
      <p:sp>
        <p:nvSpPr>
          <p:cNvPr id="4" name="Slide Number Placeholder 3"/>
          <p:cNvSpPr>
            <a:spLocks noGrp="1"/>
          </p:cNvSpPr>
          <p:nvPr>
            <p:ph type="sldNum" sz="quarter" idx="12"/>
          </p:nvPr>
        </p:nvSpPr>
        <p:spPr/>
        <p:txBody>
          <a:bodyPr/>
          <a:lstStyle/>
          <a:p>
            <a:fld id="{A0B1D241-89EF-44EB-AD2F-EB49C8D46E0C}" type="slidenum">
              <a:rPr lang="en-US" smtClean="0"/>
              <a:t>38</a:t>
            </a:fld>
            <a:endParaRPr lang="en-US" dirty="0"/>
          </a:p>
        </p:txBody>
      </p:sp>
    </p:spTree>
    <p:extLst>
      <p:ext uri="{BB962C8B-B14F-4D97-AF65-F5344CB8AC3E}">
        <p14:creationId xmlns:p14="http://schemas.microsoft.com/office/powerpoint/2010/main" val="37460891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Is An Order of Protection (OOP)</a:t>
            </a:r>
            <a:endParaRPr lang="en-US" dirty="0"/>
          </a:p>
        </p:txBody>
      </p:sp>
      <p:sp>
        <p:nvSpPr>
          <p:cNvPr id="5" name="Content Placeholder 4"/>
          <p:cNvSpPr>
            <a:spLocks noGrp="1"/>
          </p:cNvSpPr>
          <p:nvPr>
            <p:ph idx="1"/>
          </p:nvPr>
        </p:nvSpPr>
        <p:spPr>
          <a:xfrm>
            <a:off x="457200" y="1295400"/>
            <a:ext cx="8229600" cy="4830763"/>
          </a:xfrm>
        </p:spPr>
        <p:txBody>
          <a:bodyPr>
            <a:normAutofit lnSpcReduction="10000"/>
          </a:bodyPr>
          <a:lstStyle/>
          <a:p>
            <a:pPr marL="0" indent="0">
              <a:buNone/>
            </a:pPr>
            <a:r>
              <a:rPr lang="en-US" dirty="0" smtClean="0"/>
              <a:t>- An </a:t>
            </a:r>
            <a:r>
              <a:rPr lang="en-US" b="1" dirty="0" smtClean="0"/>
              <a:t>Order of Protection </a:t>
            </a:r>
            <a:r>
              <a:rPr lang="en-US" dirty="0" smtClean="0"/>
              <a:t>(OOP) is a </a:t>
            </a:r>
            <a:r>
              <a:rPr lang="en-US" smtClean="0"/>
              <a:t>court order</a:t>
            </a:r>
            <a:r>
              <a:rPr lang="en-US" dirty="0" smtClean="0"/>
              <a:t>, authorized by a Judge, informing an individual to stay away from a complainant. </a:t>
            </a:r>
          </a:p>
          <a:p>
            <a:pPr>
              <a:buFontTx/>
              <a:buChar char="-"/>
            </a:pPr>
            <a:r>
              <a:rPr lang="en-US" dirty="0" smtClean="0"/>
              <a:t>The College does not have the ability to grant an OOP but Public Safety will help enforce an order. </a:t>
            </a:r>
          </a:p>
          <a:p>
            <a:pPr>
              <a:buFontTx/>
              <a:buChar char="-"/>
            </a:pPr>
            <a:r>
              <a:rPr lang="en-US" dirty="0" smtClean="0"/>
              <a:t>OOP can either be “full” orders, informing the individual to stay away entirely, or “partial” orders where communication or inappropriate behavior is prohibited. </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967602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CUNY’s Commitment</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CUNY’s policies prohibit sexual harassment, gender-based harassment and sexual violence of any kind. </a:t>
            </a:r>
          </a:p>
          <a:p>
            <a:r>
              <a:rPr lang="en-US" dirty="0"/>
              <a:t>Sexual harassment, a form of sex discrimination, is illegal under federal, state and city laws and will not be tolerated within </a:t>
            </a:r>
            <a:r>
              <a:rPr lang="en-US" dirty="0" smtClean="0"/>
              <a:t>CUNY.</a:t>
            </a:r>
          </a:p>
          <a:p>
            <a:r>
              <a:rPr lang="en-US" dirty="0" smtClean="0"/>
              <a:t>We are committed to promoting </a:t>
            </a:r>
            <a:r>
              <a:rPr lang="en-US" dirty="0"/>
              <a:t>a safe and secure academic environment </a:t>
            </a:r>
            <a:r>
              <a:rPr lang="en-US" dirty="0" smtClean="0"/>
              <a:t>for all members of our community. </a:t>
            </a:r>
            <a:endParaRPr lang="en-US" dirty="0"/>
          </a:p>
          <a:p>
            <a:r>
              <a:rPr lang="en-US" dirty="0" smtClean="0"/>
              <a:t>All students</a:t>
            </a:r>
            <a:r>
              <a:rPr lang="en-US" dirty="0"/>
              <a:t>, </a:t>
            </a:r>
            <a:r>
              <a:rPr lang="en-US" dirty="0" smtClean="0"/>
              <a:t>faculty, staff and visitors </a:t>
            </a:r>
            <a:r>
              <a:rPr lang="en-US" dirty="0"/>
              <a:t>a</a:t>
            </a:r>
            <a:r>
              <a:rPr lang="en-US" dirty="0" smtClean="0"/>
              <a:t>re </a:t>
            </a:r>
            <a:r>
              <a:rPr lang="en-US" dirty="0"/>
              <a:t>expected to maintain a working and learning environment </a:t>
            </a:r>
            <a:r>
              <a:rPr lang="en-US" dirty="0" smtClean="0"/>
              <a:t>free </a:t>
            </a:r>
            <a:r>
              <a:rPr lang="en-US" dirty="0"/>
              <a:t>from harassment and discrimination.</a:t>
            </a:r>
          </a:p>
          <a:p>
            <a:endParaRPr lang="en-US" dirty="0"/>
          </a:p>
        </p:txBody>
      </p:sp>
      <p:sp>
        <p:nvSpPr>
          <p:cNvPr id="3" name="Slide Number Placeholder 2"/>
          <p:cNvSpPr>
            <a:spLocks noGrp="1"/>
          </p:cNvSpPr>
          <p:nvPr>
            <p:ph type="sldNum" sz="quarter" idx="12"/>
          </p:nvPr>
        </p:nvSpPr>
        <p:spPr/>
        <p:txBody>
          <a:bodyPr/>
          <a:lstStyle/>
          <a:p>
            <a:fld id="{A0B1D241-89EF-44EB-AD2F-EB49C8D46E0C}" type="slidenum">
              <a:rPr lang="en-US" smtClean="0"/>
              <a:t>4</a:t>
            </a:fld>
            <a:endParaRPr lang="en-US" dirty="0"/>
          </a:p>
        </p:txBody>
      </p:sp>
    </p:spTree>
    <p:extLst>
      <p:ext uri="{BB962C8B-B14F-4D97-AF65-F5344CB8AC3E}">
        <p14:creationId xmlns:p14="http://schemas.microsoft.com/office/powerpoint/2010/main" val="20527966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smtClean="0"/>
              <a:t>Types of Orders of Protection (OOP)	</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b="1" dirty="0" smtClean="0"/>
              <a:t>There are two different types of OOPs:</a:t>
            </a:r>
          </a:p>
          <a:p>
            <a:pPr lvl="1"/>
            <a:r>
              <a:rPr lang="en-US" b="1" dirty="0" smtClean="0"/>
              <a:t>Criminal Court Orders</a:t>
            </a:r>
            <a:r>
              <a:rPr lang="en-US" dirty="0" smtClean="0"/>
              <a:t>: A judge will automatically grant a Criminal Court OOP on behalf of a complainant when there are criminal charges pending against a defendant. </a:t>
            </a:r>
          </a:p>
          <a:p>
            <a:pPr lvl="1"/>
            <a:r>
              <a:rPr lang="en-US" b="1" dirty="0" smtClean="0"/>
              <a:t>Family Court Orders</a:t>
            </a:r>
            <a:r>
              <a:rPr lang="en-US" dirty="0" smtClean="0"/>
              <a:t>: These OOP are available to individuals involved in a domestic relationship. The complainant must petition the Family Court directly for the Order. </a:t>
            </a:r>
            <a:endParaRPr lang="en-US" dirty="0"/>
          </a:p>
          <a:p>
            <a:pPr marL="457200" lvl="1" indent="0">
              <a:buNone/>
            </a:pPr>
            <a:r>
              <a:rPr lang="en-US" dirty="0" smtClean="0"/>
              <a:t>Violations of either orders are illegal and punishable by up to a year in jail. </a:t>
            </a:r>
          </a:p>
        </p:txBody>
      </p:sp>
    </p:spTree>
    <p:extLst>
      <p:ext uri="{BB962C8B-B14F-4D97-AF65-F5344CB8AC3E}">
        <p14:creationId xmlns:p14="http://schemas.microsoft.com/office/powerpoint/2010/main" val="16486827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Happens After A Complaint of </a:t>
            </a:r>
            <a:r>
              <a:rPr lang="en-US" sz="3200" dirty="0" smtClean="0"/>
              <a:t/>
            </a:r>
            <a:br>
              <a:rPr lang="en-US" sz="3200" dirty="0" smtClean="0"/>
            </a:br>
            <a:r>
              <a:rPr lang="en-US" sz="3200" dirty="0" smtClean="0"/>
              <a:t>Sexual Misconduct </a:t>
            </a:r>
            <a:r>
              <a:rPr lang="en-US" sz="3200" dirty="0"/>
              <a:t>Is Made? </a:t>
            </a:r>
          </a:p>
        </p:txBody>
      </p:sp>
      <p:sp>
        <p:nvSpPr>
          <p:cNvPr id="3" name="Content Placeholder 2"/>
          <p:cNvSpPr>
            <a:spLocks noGrp="1"/>
          </p:cNvSpPr>
          <p:nvPr>
            <p:ph idx="1"/>
          </p:nvPr>
        </p:nvSpPr>
        <p:spPr/>
        <p:txBody>
          <a:bodyPr>
            <a:normAutofit fontScale="85000" lnSpcReduction="20000"/>
          </a:bodyPr>
          <a:lstStyle/>
          <a:p>
            <a:r>
              <a:rPr lang="en-US" sz="2400" dirty="0" smtClean="0"/>
              <a:t>Where appropriate, the </a:t>
            </a:r>
            <a:r>
              <a:rPr lang="en-US" sz="2400" dirty="0"/>
              <a:t>College will implement security </a:t>
            </a:r>
            <a:r>
              <a:rPr lang="en-US" sz="2400" dirty="0" smtClean="0"/>
              <a:t>measures </a:t>
            </a:r>
            <a:r>
              <a:rPr lang="en-US" sz="2400" dirty="0"/>
              <a:t>to keep </a:t>
            </a:r>
            <a:r>
              <a:rPr lang="en-US" sz="2400" dirty="0" smtClean="0"/>
              <a:t>employees, our students </a:t>
            </a:r>
            <a:r>
              <a:rPr lang="en-US" sz="2400" dirty="0"/>
              <a:t>and the campus community safe</a:t>
            </a:r>
            <a:r>
              <a:rPr lang="en-US" sz="2400" dirty="0" smtClean="0"/>
              <a:t>.</a:t>
            </a:r>
          </a:p>
          <a:p>
            <a:r>
              <a:rPr lang="en-US" sz="2400" dirty="0"/>
              <a:t>Assistance is often provided pending the investigation.  For example, </a:t>
            </a:r>
            <a:r>
              <a:rPr lang="en-US" sz="2400" dirty="0" smtClean="0"/>
              <a:t>the College </a:t>
            </a:r>
            <a:r>
              <a:rPr lang="en-US" sz="2400" dirty="0"/>
              <a:t>may offer</a:t>
            </a:r>
            <a:r>
              <a:rPr lang="en-US" sz="2400" dirty="0" smtClean="0"/>
              <a:t>:</a:t>
            </a:r>
          </a:p>
          <a:p>
            <a:pPr lvl="1"/>
            <a:r>
              <a:rPr lang="en-US" sz="2200" b="1" u="sng" dirty="0" smtClean="0"/>
              <a:t>For students</a:t>
            </a:r>
          </a:p>
          <a:p>
            <a:pPr lvl="2"/>
            <a:r>
              <a:rPr lang="en-US" sz="2200" dirty="0" smtClean="0"/>
              <a:t>Security escort</a:t>
            </a:r>
          </a:p>
          <a:p>
            <a:pPr lvl="2"/>
            <a:r>
              <a:rPr lang="en-US" sz="2200" dirty="0" smtClean="0"/>
              <a:t>Class rescheduling/reassignment</a:t>
            </a:r>
          </a:p>
          <a:p>
            <a:pPr lvl="2"/>
            <a:r>
              <a:rPr lang="en-US" sz="2200" dirty="0" smtClean="0"/>
              <a:t>On campus counseling for students</a:t>
            </a:r>
          </a:p>
          <a:p>
            <a:pPr lvl="2"/>
            <a:r>
              <a:rPr lang="en-US" sz="2200" dirty="0" smtClean="0"/>
              <a:t>Academic assistance </a:t>
            </a:r>
          </a:p>
          <a:p>
            <a:pPr lvl="2"/>
            <a:r>
              <a:rPr lang="en-US" sz="2200" dirty="0" smtClean="0"/>
              <a:t>No Contact Order between Complainant and accused</a:t>
            </a:r>
          </a:p>
          <a:p>
            <a:pPr lvl="1"/>
            <a:r>
              <a:rPr lang="en-US" sz="2200" b="1" u="sng" dirty="0" smtClean="0"/>
              <a:t>For employees</a:t>
            </a:r>
          </a:p>
          <a:p>
            <a:pPr lvl="2"/>
            <a:r>
              <a:rPr lang="en-US" sz="2200" dirty="0" smtClean="0"/>
              <a:t>Security escort</a:t>
            </a:r>
          </a:p>
          <a:p>
            <a:pPr lvl="2"/>
            <a:r>
              <a:rPr lang="en-US" sz="2200" dirty="0" smtClean="0"/>
              <a:t>Office relocation</a:t>
            </a:r>
            <a:endParaRPr lang="en-US" sz="2200" dirty="0"/>
          </a:p>
          <a:p>
            <a:pPr lvl="2"/>
            <a:r>
              <a:rPr lang="en-US" sz="2200" dirty="0" smtClean="0"/>
              <a:t>Free </a:t>
            </a:r>
            <a:r>
              <a:rPr lang="en-US" sz="2200" dirty="0"/>
              <a:t>confidential support </a:t>
            </a:r>
            <a:r>
              <a:rPr lang="en-US" sz="2200" dirty="0" smtClean="0"/>
              <a:t>services through CUNY’s </a:t>
            </a:r>
            <a:r>
              <a:rPr lang="en-US" sz="2200" dirty="0"/>
              <a:t>Work/Life </a:t>
            </a:r>
            <a:r>
              <a:rPr lang="en-US" sz="2200" dirty="0" smtClean="0"/>
              <a:t>Program</a:t>
            </a:r>
          </a:p>
          <a:p>
            <a:pPr lvl="2"/>
            <a:r>
              <a:rPr lang="en-US" sz="2200" dirty="0" smtClean="0"/>
              <a:t>No contact order</a:t>
            </a:r>
            <a:endParaRPr lang="en-US" sz="2200" dirty="0"/>
          </a:p>
          <a:p>
            <a:pPr marL="0" indent="0">
              <a:buNone/>
            </a:pPr>
            <a:endParaRPr lang="en-US" sz="2400" dirty="0"/>
          </a:p>
          <a:p>
            <a:pPr lvl="1"/>
            <a:endParaRPr lang="en-US" sz="2400"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41</a:t>
            </a:fld>
            <a:endParaRPr lang="en-US" dirty="0"/>
          </a:p>
        </p:txBody>
      </p:sp>
    </p:spTree>
    <p:extLst>
      <p:ext uri="{BB962C8B-B14F-4D97-AF65-F5344CB8AC3E}">
        <p14:creationId xmlns:p14="http://schemas.microsoft.com/office/powerpoint/2010/main" val="2971827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Long Does the Investigation Take?</a:t>
            </a:r>
            <a:endParaRPr lang="en-US" dirty="0"/>
          </a:p>
        </p:txBody>
      </p:sp>
      <p:sp>
        <p:nvSpPr>
          <p:cNvPr id="3" name="Content Placeholder 2"/>
          <p:cNvSpPr>
            <a:spLocks noGrp="1"/>
          </p:cNvSpPr>
          <p:nvPr>
            <p:ph idx="1"/>
          </p:nvPr>
        </p:nvSpPr>
        <p:spPr/>
        <p:txBody>
          <a:bodyPr>
            <a:normAutofit/>
          </a:bodyPr>
          <a:lstStyle/>
          <a:p>
            <a:r>
              <a:rPr lang="en-US" dirty="0" smtClean="0"/>
              <a:t>Whenever possible, the investigation is completed in 60 calendar days.  If it is not possible to complete the investigation in that time, both parties are notified of the status. </a:t>
            </a: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42</a:t>
            </a:fld>
            <a:endParaRPr lang="en-US" dirty="0"/>
          </a:p>
        </p:txBody>
      </p:sp>
    </p:spTree>
    <p:extLst>
      <p:ext uri="{BB962C8B-B14F-4D97-AF65-F5344CB8AC3E}">
        <p14:creationId xmlns:p14="http://schemas.microsoft.com/office/powerpoint/2010/main" val="14841130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Are Penalties Imposed?</a:t>
            </a:r>
            <a:endParaRPr lang="en-US" dirty="0"/>
          </a:p>
        </p:txBody>
      </p:sp>
      <p:sp>
        <p:nvSpPr>
          <p:cNvPr id="3" name="Content Placeholder 2"/>
          <p:cNvSpPr>
            <a:spLocks noGrp="1"/>
          </p:cNvSpPr>
          <p:nvPr>
            <p:ph idx="1"/>
          </p:nvPr>
        </p:nvSpPr>
        <p:spPr/>
        <p:txBody>
          <a:bodyPr>
            <a:normAutofit/>
          </a:bodyPr>
          <a:lstStyle/>
          <a:p>
            <a:r>
              <a:rPr lang="en-US" dirty="0"/>
              <a:t>When it is determined that </a:t>
            </a:r>
            <a:r>
              <a:rPr lang="en-US" dirty="0" smtClean="0"/>
              <a:t>a student or </a:t>
            </a:r>
            <a:r>
              <a:rPr lang="en-US" dirty="0"/>
              <a:t>employee engaged in sexual </a:t>
            </a:r>
            <a:r>
              <a:rPr lang="en-US" dirty="0" smtClean="0"/>
              <a:t>misconduct, </a:t>
            </a:r>
            <a:r>
              <a:rPr lang="en-US" dirty="0"/>
              <a:t>the College will take all necessary steps to pursue discipline in accordance </a:t>
            </a:r>
            <a:r>
              <a:rPr lang="en-US" dirty="0" smtClean="0"/>
              <a:t>with the applicable procedures in CUNY’s Bylaws and in its employment contracts.  </a:t>
            </a:r>
          </a:p>
          <a:p>
            <a:r>
              <a:rPr lang="en-US" dirty="0" smtClean="0"/>
              <a:t>There are different processes for students, staff and faculty members.</a:t>
            </a:r>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43</a:t>
            </a:fld>
            <a:endParaRPr lang="en-US" dirty="0"/>
          </a:p>
        </p:txBody>
      </p:sp>
    </p:spTree>
    <p:extLst>
      <p:ext uri="{BB962C8B-B14F-4D97-AF65-F5344CB8AC3E}">
        <p14:creationId xmlns:p14="http://schemas.microsoft.com/office/powerpoint/2010/main" val="22495582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Discipline</a:t>
            </a:r>
            <a:endParaRPr lang="en-US" dirty="0"/>
          </a:p>
        </p:txBody>
      </p:sp>
      <p:sp>
        <p:nvSpPr>
          <p:cNvPr id="3" name="Content Placeholder 2"/>
          <p:cNvSpPr>
            <a:spLocks noGrp="1"/>
          </p:cNvSpPr>
          <p:nvPr>
            <p:ph idx="1"/>
          </p:nvPr>
        </p:nvSpPr>
        <p:spPr>
          <a:xfrm>
            <a:off x="457200" y="1295400"/>
            <a:ext cx="8229600" cy="5105400"/>
          </a:xfrm>
        </p:spPr>
        <p:txBody>
          <a:bodyPr>
            <a:normAutofit fontScale="70000" lnSpcReduction="20000"/>
          </a:bodyPr>
          <a:lstStyle/>
          <a:p>
            <a:r>
              <a:rPr lang="en-US" dirty="0" smtClean="0"/>
              <a:t>The College is required to follow the procedures in Article XV of CUNY’s Bylaws before disciplining a student.</a:t>
            </a:r>
          </a:p>
          <a:p>
            <a:r>
              <a:rPr lang="en-US" dirty="0" smtClean="0"/>
              <a:t>If, after investigation, it is determined that a student engaged in sexual harassment, gender-based harassment and/or sexual violence, disciplinary charges will be brought by the College.</a:t>
            </a:r>
          </a:p>
          <a:p>
            <a:r>
              <a:rPr lang="en-US" dirty="0" smtClean="0"/>
              <a:t>If </a:t>
            </a:r>
            <a:r>
              <a:rPr lang="en-US" dirty="0"/>
              <a:t>disciplinary charges are </a:t>
            </a:r>
            <a:r>
              <a:rPr lang="en-US" dirty="0" smtClean="0"/>
              <a:t>brought, and the accused student contests the charges or the requested penalty, a </a:t>
            </a:r>
            <a:r>
              <a:rPr lang="en-US" dirty="0"/>
              <a:t>hearing </a:t>
            </a:r>
            <a:r>
              <a:rPr lang="en-US" dirty="0" smtClean="0"/>
              <a:t>will be held before </a:t>
            </a:r>
            <a:r>
              <a:rPr lang="en-US" dirty="0"/>
              <a:t>the Faculty-Student Disciplinary  </a:t>
            </a:r>
            <a:r>
              <a:rPr lang="en-US" dirty="0" smtClean="0"/>
              <a:t>Committee.</a:t>
            </a:r>
          </a:p>
          <a:p>
            <a:pPr lvl="1"/>
            <a:r>
              <a:rPr lang="en-US" dirty="0" smtClean="0"/>
              <a:t>Each school will have a special disciplinary panel designated for sexual violence cases.  </a:t>
            </a:r>
          </a:p>
          <a:p>
            <a:pPr lvl="1"/>
            <a:r>
              <a:rPr lang="en-US" dirty="0" smtClean="0"/>
              <a:t>The members of that panel will receive special training.</a:t>
            </a:r>
            <a:endParaRPr lang="en-US" dirty="0"/>
          </a:p>
          <a:p>
            <a:r>
              <a:rPr lang="en-US" dirty="0" smtClean="0"/>
              <a:t>In certain circumstance, an emergency suspension may be imposed.</a:t>
            </a:r>
          </a:p>
          <a:p>
            <a:pPr lvl="1"/>
            <a:r>
              <a:rPr lang="en-US" dirty="0" smtClean="0"/>
              <a:t>In these cases, the disciplinary hearing must </a:t>
            </a:r>
            <a:r>
              <a:rPr lang="en-US" dirty="0"/>
              <a:t>take place within </a:t>
            </a:r>
            <a:r>
              <a:rPr lang="en-US" dirty="0" smtClean="0"/>
              <a:t>10 business </a:t>
            </a:r>
            <a:r>
              <a:rPr lang="en-US" dirty="0"/>
              <a:t>days</a:t>
            </a:r>
            <a:r>
              <a:rPr lang="en-US" dirty="0" smtClean="0"/>
              <a:t>.</a:t>
            </a:r>
          </a:p>
          <a:p>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44</a:t>
            </a:fld>
            <a:endParaRPr lang="en-US" dirty="0"/>
          </a:p>
        </p:txBody>
      </p:sp>
    </p:spTree>
    <p:extLst>
      <p:ext uri="{BB962C8B-B14F-4D97-AF65-F5344CB8AC3E}">
        <p14:creationId xmlns:p14="http://schemas.microsoft.com/office/powerpoint/2010/main" val="17224229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Student </a:t>
            </a:r>
            <a:br>
              <a:rPr lang="en-US" dirty="0" smtClean="0"/>
            </a:br>
            <a:r>
              <a:rPr lang="en-US" dirty="0" smtClean="0"/>
              <a:t>Disciplinary Hearing Work?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During the hearing, a College representative presents the evidence, including witness testimony, against the accused student.</a:t>
            </a:r>
          </a:p>
          <a:p>
            <a:r>
              <a:rPr lang="en-US" dirty="0" smtClean="0"/>
              <a:t>Both </a:t>
            </a:r>
            <a:r>
              <a:rPr lang="en-US" dirty="0"/>
              <a:t>the </a:t>
            </a:r>
            <a:r>
              <a:rPr lang="en-US" dirty="0" smtClean="0"/>
              <a:t>complainant </a:t>
            </a:r>
            <a:r>
              <a:rPr lang="en-US" dirty="0"/>
              <a:t>and the accused have the right to be present during the hearing and to have an advocate present. </a:t>
            </a:r>
            <a:endParaRPr lang="en-US" dirty="0" smtClean="0"/>
          </a:p>
          <a:p>
            <a:r>
              <a:rPr lang="en-US" dirty="0" smtClean="0"/>
              <a:t>The College must prove the alleged misconduct by a preponderance of the evidence.  </a:t>
            </a:r>
          </a:p>
          <a:p>
            <a:pPr lvl="1"/>
            <a:r>
              <a:rPr lang="en-US" dirty="0" smtClean="0"/>
              <a:t>This means the College must prove that it is more likely than not that the accused student engaged in the alleged misconduct. </a:t>
            </a:r>
            <a:endParaRPr lang="en-US" dirty="0"/>
          </a:p>
          <a:p>
            <a:r>
              <a:rPr lang="en-US" dirty="0"/>
              <a:t>Both the </a:t>
            </a:r>
            <a:r>
              <a:rPr lang="en-US" dirty="0" smtClean="0"/>
              <a:t>complainant </a:t>
            </a:r>
            <a:r>
              <a:rPr lang="en-US" dirty="0"/>
              <a:t>and the accused will be notified of the outcome of the hearing in writing.</a:t>
            </a:r>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45</a:t>
            </a:fld>
            <a:endParaRPr lang="en-US" dirty="0"/>
          </a:p>
        </p:txBody>
      </p:sp>
    </p:spTree>
    <p:extLst>
      <p:ext uri="{BB962C8B-B14F-4D97-AF65-F5344CB8AC3E}">
        <p14:creationId xmlns:p14="http://schemas.microsoft.com/office/powerpoint/2010/main" val="35458046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62000"/>
          </a:xfrm>
        </p:spPr>
        <p:txBody>
          <a:bodyPr/>
          <a:lstStyle/>
          <a:p>
            <a:r>
              <a:rPr lang="en-US" dirty="0" smtClean="0"/>
              <a:t>Employee Discipline	</a:t>
            </a:r>
            <a:endParaRPr lang="en-US" dirty="0"/>
          </a:p>
        </p:txBody>
      </p:sp>
      <p:sp>
        <p:nvSpPr>
          <p:cNvPr id="3" name="Content Placeholder 2"/>
          <p:cNvSpPr>
            <a:spLocks noGrp="1"/>
          </p:cNvSpPr>
          <p:nvPr>
            <p:ph idx="1"/>
          </p:nvPr>
        </p:nvSpPr>
        <p:spPr>
          <a:xfrm>
            <a:off x="457200" y="838200"/>
            <a:ext cx="8458200" cy="5791200"/>
          </a:xfrm>
        </p:spPr>
        <p:txBody>
          <a:bodyPr>
            <a:noAutofit/>
          </a:bodyPr>
          <a:lstStyle/>
          <a:p>
            <a:r>
              <a:rPr lang="en-US" sz="2800" dirty="0" smtClean="0"/>
              <a:t>The procedures for imposing discipline on many CUNY employees are governed by collective bargaining agreements.  In many instances, discipline cannot be imposed without a hearing before a neutral fact finder who is not employed by the College.</a:t>
            </a:r>
          </a:p>
          <a:p>
            <a:r>
              <a:rPr lang="en-US" sz="2800" dirty="0" smtClean="0"/>
              <a:t>The complainant and accused will be informed in writing of the outcome when the disciplinary procedure is complete. </a:t>
            </a:r>
          </a:p>
          <a:p>
            <a:r>
              <a:rPr lang="en-US" sz="2800" dirty="0" smtClean="0"/>
              <a:t>While these proceedings are pending, the College will take all reasonable measures to separate the complainant from the accused.</a:t>
            </a:r>
          </a:p>
        </p:txBody>
      </p:sp>
      <p:sp>
        <p:nvSpPr>
          <p:cNvPr id="4" name="Slide Number Placeholder 3"/>
          <p:cNvSpPr>
            <a:spLocks noGrp="1"/>
          </p:cNvSpPr>
          <p:nvPr>
            <p:ph type="sldNum" sz="quarter" idx="12"/>
          </p:nvPr>
        </p:nvSpPr>
        <p:spPr/>
        <p:txBody>
          <a:bodyPr/>
          <a:lstStyle/>
          <a:p>
            <a:fld id="{A0B1D241-89EF-44EB-AD2F-EB49C8D46E0C}" type="slidenum">
              <a:rPr lang="en-US" smtClean="0"/>
              <a:t>46</a:t>
            </a:fld>
            <a:endParaRPr lang="en-US" dirty="0"/>
          </a:p>
        </p:txBody>
      </p:sp>
    </p:spTree>
    <p:extLst>
      <p:ext uri="{BB962C8B-B14F-4D97-AF65-F5344CB8AC3E}">
        <p14:creationId xmlns:p14="http://schemas.microsoft.com/office/powerpoint/2010/main" val="15753308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Penalties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2800" dirty="0" smtClean="0"/>
              <a:t>Disciplinary penalties </a:t>
            </a:r>
            <a:r>
              <a:rPr lang="en-US" sz="2800" dirty="0"/>
              <a:t>can include:</a:t>
            </a:r>
          </a:p>
          <a:p>
            <a:pPr marL="0" indent="0">
              <a:buNone/>
            </a:pPr>
            <a:r>
              <a:rPr lang="en-US" sz="2800" u="sng" dirty="0" smtClean="0"/>
              <a:t>For Students</a:t>
            </a:r>
          </a:p>
          <a:p>
            <a:r>
              <a:rPr lang="en-US" sz="2800" dirty="0" smtClean="0"/>
              <a:t>Probation</a:t>
            </a:r>
            <a:r>
              <a:rPr lang="en-US" sz="2800" dirty="0"/>
              <a:t>, suspension, expulsion </a:t>
            </a:r>
          </a:p>
          <a:p>
            <a:r>
              <a:rPr lang="en-US" sz="2800" dirty="0"/>
              <a:t>Removal from </a:t>
            </a:r>
            <a:r>
              <a:rPr lang="en-US" sz="2800" dirty="0" smtClean="0"/>
              <a:t>dorm and/or extracurricular activities including athletics</a:t>
            </a:r>
            <a:endParaRPr lang="en-US" sz="2800" dirty="0"/>
          </a:p>
          <a:p>
            <a:r>
              <a:rPr lang="en-US" sz="2800" dirty="0"/>
              <a:t>Campus </a:t>
            </a:r>
            <a:r>
              <a:rPr lang="en-US" sz="2800" dirty="0" smtClean="0"/>
              <a:t>ban</a:t>
            </a:r>
          </a:p>
          <a:p>
            <a:pPr marL="0" indent="0">
              <a:buNone/>
            </a:pPr>
            <a:r>
              <a:rPr lang="en-US" sz="2800" u="sng" dirty="0" smtClean="0"/>
              <a:t>For Employees (depending on collective bargaining agreements)</a:t>
            </a:r>
            <a:endParaRPr lang="en-US" sz="2800" u="sng" dirty="0"/>
          </a:p>
          <a:p>
            <a:r>
              <a:rPr lang="en-US" sz="2800" dirty="0" smtClean="0"/>
              <a:t>Reprimand, suspension or termination </a:t>
            </a:r>
            <a:r>
              <a:rPr lang="en-US" sz="2800" dirty="0"/>
              <a:t>of </a:t>
            </a:r>
            <a:r>
              <a:rPr lang="en-US" sz="2800" dirty="0" smtClean="0"/>
              <a:t>employment</a:t>
            </a:r>
          </a:p>
          <a:p>
            <a:r>
              <a:rPr lang="en-US" sz="2800" dirty="0" smtClean="0"/>
              <a:t>Demotion</a:t>
            </a:r>
          </a:p>
          <a:p>
            <a:r>
              <a:rPr lang="en-US" sz="2800" dirty="0" smtClean="0"/>
              <a:t>Fine or restitution </a:t>
            </a:r>
          </a:p>
          <a:p>
            <a:r>
              <a:rPr lang="en-US" sz="2800" dirty="0" smtClean="0"/>
              <a:t>Campus ban</a:t>
            </a:r>
          </a:p>
          <a:p>
            <a:r>
              <a:rPr lang="en-US" sz="2800" dirty="0" smtClean="0"/>
              <a:t>Continued no contact order</a:t>
            </a:r>
          </a:p>
          <a:p>
            <a:r>
              <a:rPr lang="en-US" sz="2800" dirty="0" smtClean="0"/>
              <a:t>College may also take other measures not governed by CBAs, such as removal from discretionary positions</a:t>
            </a:r>
            <a:endParaRPr lang="en-US" sz="2800"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47</a:t>
            </a:fld>
            <a:endParaRPr lang="en-US" dirty="0"/>
          </a:p>
        </p:txBody>
      </p:sp>
    </p:spTree>
    <p:extLst>
      <p:ext uri="{BB962C8B-B14F-4D97-AF65-F5344CB8AC3E}">
        <p14:creationId xmlns:p14="http://schemas.microsoft.com/office/powerpoint/2010/main" val="33068035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Who May The College Require To Testify At The </a:t>
            </a:r>
            <a:br>
              <a:rPr lang="en-US" sz="3200" dirty="0" smtClean="0"/>
            </a:br>
            <a:r>
              <a:rPr lang="en-US" sz="3200" dirty="0" smtClean="0"/>
              <a:t>Disciplinary Hearing? </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Students are not required to testify at disciplinary hearings, although they may be encouraged to do so.</a:t>
            </a:r>
          </a:p>
          <a:p>
            <a:pPr lvl="1"/>
            <a:r>
              <a:rPr lang="en-US" dirty="0"/>
              <a:t>However, if </a:t>
            </a:r>
            <a:r>
              <a:rPr lang="en-US" dirty="0" smtClean="0"/>
              <a:t>student-witnesses </a:t>
            </a:r>
            <a:r>
              <a:rPr lang="en-US" dirty="0"/>
              <a:t>refuse to testify at the hearing, it may be less likely that fact finder(s) will find the conduct occurred or impose the penalty the College seeks</a:t>
            </a:r>
            <a:r>
              <a:rPr lang="en-US" dirty="0" smtClean="0"/>
              <a:t>.</a:t>
            </a:r>
          </a:p>
          <a:p>
            <a:r>
              <a:rPr lang="en-US" dirty="0" smtClean="0"/>
              <a:t>Employees may be required to testify. </a:t>
            </a:r>
          </a:p>
          <a:p>
            <a:pPr lvl="1"/>
            <a:r>
              <a:rPr lang="en-US" dirty="0" smtClean="0"/>
              <a:t>Cooperation with investigation is required of all employees.</a:t>
            </a:r>
          </a:p>
        </p:txBody>
      </p:sp>
      <p:sp>
        <p:nvSpPr>
          <p:cNvPr id="4" name="Slide Number Placeholder 3"/>
          <p:cNvSpPr>
            <a:spLocks noGrp="1"/>
          </p:cNvSpPr>
          <p:nvPr>
            <p:ph type="sldNum" sz="quarter" idx="12"/>
          </p:nvPr>
        </p:nvSpPr>
        <p:spPr/>
        <p:txBody>
          <a:bodyPr/>
          <a:lstStyle/>
          <a:p>
            <a:fld id="{A0B1D241-89EF-44EB-AD2F-EB49C8D46E0C}" type="slidenum">
              <a:rPr lang="en-US" smtClean="0"/>
              <a:t>48</a:t>
            </a:fld>
            <a:endParaRPr lang="en-US" dirty="0"/>
          </a:p>
        </p:txBody>
      </p:sp>
    </p:spTree>
    <p:extLst>
      <p:ext uri="{BB962C8B-B14F-4D97-AF65-F5344CB8AC3E}">
        <p14:creationId xmlns:p14="http://schemas.microsoft.com/office/powerpoint/2010/main" val="29550540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Retaliation?</a:t>
            </a:r>
            <a:endParaRPr lang="en-US" dirty="0"/>
          </a:p>
        </p:txBody>
      </p:sp>
      <p:sp>
        <p:nvSpPr>
          <p:cNvPr id="3" name="Content Placeholder 2"/>
          <p:cNvSpPr>
            <a:spLocks noGrp="1"/>
          </p:cNvSpPr>
          <p:nvPr>
            <p:ph idx="1"/>
          </p:nvPr>
        </p:nvSpPr>
        <p:spPr>
          <a:xfrm>
            <a:off x="457200" y="1600200"/>
            <a:ext cx="8229600" cy="4876800"/>
          </a:xfrm>
        </p:spPr>
        <p:txBody>
          <a:bodyPr>
            <a:normAutofit fontScale="25000" lnSpcReduction="20000"/>
          </a:bodyPr>
          <a:lstStyle/>
          <a:p>
            <a:r>
              <a:rPr lang="en-US" sz="11200" dirty="0" smtClean="0"/>
              <a:t>Retaliation is </a:t>
            </a:r>
            <a:r>
              <a:rPr lang="en-US" sz="11200" dirty="0"/>
              <a:t>adverse treatment </a:t>
            </a:r>
            <a:r>
              <a:rPr lang="en-US" sz="11200" dirty="0" smtClean="0"/>
              <a:t>of </a:t>
            </a:r>
            <a:r>
              <a:rPr lang="en-US" sz="11200" dirty="0"/>
              <a:t>an individual because </a:t>
            </a:r>
            <a:r>
              <a:rPr lang="en-US" sz="11200" dirty="0" smtClean="0"/>
              <a:t>he/she </a:t>
            </a:r>
            <a:r>
              <a:rPr lang="en-US" sz="11200" dirty="0"/>
              <a:t>made a </a:t>
            </a:r>
            <a:r>
              <a:rPr lang="en-US" sz="11200" dirty="0" smtClean="0"/>
              <a:t>sexual harassment/sexual violence complaint, </a:t>
            </a:r>
            <a:r>
              <a:rPr lang="en-US" sz="11200" dirty="0"/>
              <a:t>opposed </a:t>
            </a:r>
            <a:r>
              <a:rPr lang="en-US" sz="11200" dirty="0" smtClean="0"/>
              <a:t>sexual harassment/sexual violence, or </a:t>
            </a:r>
            <a:r>
              <a:rPr lang="en-US" sz="11200" dirty="0"/>
              <a:t>cooperated with an </a:t>
            </a:r>
            <a:r>
              <a:rPr lang="en-US" sz="11200" dirty="0" smtClean="0"/>
              <a:t>investigation. </a:t>
            </a:r>
          </a:p>
          <a:p>
            <a:r>
              <a:rPr lang="en-US" sz="11200" dirty="0"/>
              <a:t>Retaliation is illegal</a:t>
            </a:r>
            <a:r>
              <a:rPr lang="en-US" sz="11200" dirty="0" smtClean="0"/>
              <a:t>.</a:t>
            </a:r>
          </a:p>
          <a:p>
            <a:r>
              <a:rPr lang="en-US" sz="11200" dirty="0" smtClean="0"/>
              <a:t>No individual, including the accused, may directly</a:t>
            </a:r>
            <a:r>
              <a:rPr lang="en-US" sz="11200" dirty="0"/>
              <a:t>, or through a third-party</a:t>
            </a:r>
            <a:r>
              <a:rPr lang="en-US" sz="11200" dirty="0" smtClean="0"/>
              <a:t>, </a:t>
            </a:r>
            <a:r>
              <a:rPr lang="en-US" sz="11200" dirty="0"/>
              <a:t>intimidate, threaten or coerce the complainant </a:t>
            </a:r>
            <a:r>
              <a:rPr lang="en-US" sz="11200" dirty="0" smtClean="0"/>
              <a:t>or any other participant in the investigation/disciplinary process including witnesses</a:t>
            </a:r>
            <a:r>
              <a:rPr lang="en-US" sz="11200" dirty="0"/>
              <a:t>, panel members</a:t>
            </a:r>
            <a:r>
              <a:rPr lang="en-US" sz="11200" dirty="0" smtClean="0"/>
              <a:t>, and investigators. </a:t>
            </a:r>
          </a:p>
          <a:p>
            <a:r>
              <a:rPr lang="en-US" sz="11200" dirty="0"/>
              <a:t>The College will seek to discipline anyone found to have engaged in retaliation. </a:t>
            </a:r>
          </a:p>
          <a:p>
            <a:endParaRPr lang="en-US" sz="11200" dirty="0"/>
          </a:p>
          <a:p>
            <a:pPr marL="0" indent="0">
              <a:buNone/>
            </a:pPr>
            <a:endParaRPr lang="en-US" sz="11200" dirty="0" smtClean="0"/>
          </a:p>
          <a:p>
            <a:pPr marL="0" indent="0">
              <a:buNone/>
            </a:pPr>
            <a:r>
              <a:rPr lang="en-US" sz="4400" dirty="0" smtClean="0"/>
              <a:t> </a:t>
            </a:r>
            <a:endParaRPr lang="en-US" sz="4400"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49</a:t>
            </a:fld>
            <a:endParaRPr lang="en-US" dirty="0"/>
          </a:p>
        </p:txBody>
      </p:sp>
    </p:spTree>
    <p:extLst>
      <p:ext uri="{BB962C8B-B14F-4D97-AF65-F5344CB8AC3E}">
        <p14:creationId xmlns:p14="http://schemas.microsoft.com/office/powerpoint/2010/main" val="207705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CUNY’s Goals</a:t>
            </a:r>
            <a:endParaRPr lang="en-US" dirty="0"/>
          </a:p>
        </p:txBody>
      </p:sp>
      <p:sp>
        <p:nvSpPr>
          <p:cNvPr id="3" name="Content Placeholder 2"/>
          <p:cNvSpPr>
            <a:spLocks noGrp="1"/>
          </p:cNvSpPr>
          <p:nvPr>
            <p:ph idx="1"/>
          </p:nvPr>
        </p:nvSpPr>
        <p:spPr>
          <a:xfrm>
            <a:off x="533400" y="1371600"/>
            <a:ext cx="8229600" cy="4525963"/>
          </a:xfrm>
        </p:spPr>
        <p:txBody>
          <a:bodyPr>
            <a:normAutofit fontScale="85000" lnSpcReduction="20000"/>
          </a:bodyPr>
          <a:lstStyle/>
          <a:p>
            <a:r>
              <a:rPr lang="en-US" dirty="0"/>
              <a:t>Prevent sexual </a:t>
            </a:r>
            <a:r>
              <a:rPr lang="en-US" dirty="0" smtClean="0"/>
              <a:t>harassment/sexual violence </a:t>
            </a:r>
            <a:r>
              <a:rPr lang="en-US" dirty="0"/>
              <a:t>on our </a:t>
            </a:r>
            <a:r>
              <a:rPr lang="en-US" dirty="0" smtClean="0"/>
              <a:t>campuses - </a:t>
            </a:r>
            <a:r>
              <a:rPr lang="en-US" b="1" dirty="0"/>
              <a:t>One </a:t>
            </a:r>
            <a:r>
              <a:rPr lang="en-US" b="1" dirty="0" smtClean="0"/>
              <a:t>incident </a:t>
            </a:r>
            <a:r>
              <a:rPr lang="en-US" b="1" dirty="0"/>
              <a:t>is one too many.</a:t>
            </a:r>
          </a:p>
          <a:p>
            <a:r>
              <a:rPr lang="en-US" dirty="0"/>
              <a:t>Provide clear and forceful policies and procedures on addressing </a:t>
            </a:r>
            <a:r>
              <a:rPr lang="en-US" dirty="0" smtClean="0"/>
              <a:t>sexual harassment and sexual violence. Provide </a:t>
            </a:r>
            <a:r>
              <a:rPr lang="en-US" dirty="0"/>
              <a:t>and promote education and awareness of staff and student obligations, and available </a:t>
            </a:r>
            <a:r>
              <a:rPr lang="en-US" dirty="0" smtClean="0"/>
              <a:t>resources</a:t>
            </a:r>
            <a:endParaRPr lang="en-US" dirty="0"/>
          </a:p>
          <a:p>
            <a:r>
              <a:rPr lang="en-US" dirty="0"/>
              <a:t>Respond appropriately to students </a:t>
            </a:r>
            <a:r>
              <a:rPr lang="en-US" dirty="0" smtClean="0"/>
              <a:t>and employees who </a:t>
            </a:r>
            <a:r>
              <a:rPr lang="en-US" dirty="0"/>
              <a:t>complain of sexual </a:t>
            </a:r>
            <a:r>
              <a:rPr lang="en-US" dirty="0" smtClean="0"/>
              <a:t>harassment/sexual violence</a:t>
            </a:r>
          </a:p>
          <a:p>
            <a:r>
              <a:rPr lang="en-US" dirty="0" smtClean="0"/>
              <a:t>Encourage, though not require, victims to </a:t>
            </a:r>
            <a:r>
              <a:rPr lang="en-US" dirty="0"/>
              <a:t>report to law </a:t>
            </a:r>
            <a:r>
              <a:rPr lang="en-US" dirty="0" smtClean="0"/>
              <a:t>enforcement</a:t>
            </a:r>
          </a:p>
          <a:p>
            <a:r>
              <a:rPr lang="en-US" dirty="0" smtClean="0"/>
              <a:t>Provide </a:t>
            </a:r>
            <a:r>
              <a:rPr lang="en-US" dirty="0"/>
              <a:t>an adjudication process that is fair to both complainant and </a:t>
            </a:r>
            <a:r>
              <a:rPr lang="en-US" dirty="0" smtClean="0"/>
              <a:t>accused</a:t>
            </a: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a:t>
            </a:fld>
            <a:endParaRPr lang="en-US" dirty="0"/>
          </a:p>
        </p:txBody>
      </p:sp>
    </p:spTree>
    <p:extLst>
      <p:ext uri="{BB962C8B-B14F-4D97-AF65-F5344CB8AC3E}">
        <p14:creationId xmlns:p14="http://schemas.microsoft.com/office/powerpoint/2010/main" val="15777255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 Employees</a:t>
            </a:r>
            <a:endParaRPr lang="en-US" dirty="0"/>
          </a:p>
        </p:txBody>
      </p:sp>
      <p:sp>
        <p:nvSpPr>
          <p:cNvPr id="3" name="Content Placeholder 2"/>
          <p:cNvSpPr>
            <a:spLocks noGrp="1"/>
          </p:cNvSpPr>
          <p:nvPr>
            <p:ph idx="1"/>
          </p:nvPr>
        </p:nvSpPr>
        <p:spPr/>
        <p:txBody>
          <a:bodyPr>
            <a:normAutofit fontScale="92500"/>
          </a:bodyPr>
          <a:lstStyle/>
          <a:p>
            <a:r>
              <a:rPr lang="en-US" dirty="0" smtClean="0"/>
              <a:t>Employees who wish to report an incident confidentially </a:t>
            </a:r>
            <a:r>
              <a:rPr lang="en-US" dirty="0"/>
              <a:t>should contact support services </a:t>
            </a:r>
            <a:r>
              <a:rPr lang="en-US" dirty="0" smtClean="0"/>
              <a:t>available </a:t>
            </a:r>
            <a:r>
              <a:rPr lang="en-US" dirty="0"/>
              <a:t>through CUNY’s Work/Life </a:t>
            </a:r>
            <a:r>
              <a:rPr lang="en-US" dirty="0" smtClean="0"/>
              <a:t>Program, that is administered by an independent company. </a:t>
            </a:r>
          </a:p>
          <a:p>
            <a:r>
              <a:rPr lang="en-US" dirty="0" smtClean="0"/>
              <a:t>Employees can report misconduct, confidentially if they choose, to the Office of General </a:t>
            </a:r>
            <a:r>
              <a:rPr lang="en-US" dirty="0"/>
              <a:t>Counsel at http://</a:t>
            </a:r>
            <a:r>
              <a:rPr lang="en-US" dirty="0" smtClean="0"/>
              <a:t>www.cuny.edu/about/administration/offices/la/fillablereportmissconduct.pdf.</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50</a:t>
            </a:fld>
            <a:endParaRPr lang="en-US" dirty="0"/>
          </a:p>
        </p:txBody>
      </p:sp>
    </p:spTree>
    <p:extLst>
      <p:ext uri="{BB962C8B-B14F-4D97-AF65-F5344CB8AC3E}">
        <p14:creationId xmlns:p14="http://schemas.microsoft.com/office/powerpoint/2010/main" val="14969511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 Students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Only</a:t>
            </a:r>
            <a:r>
              <a:rPr lang="en-US" dirty="0" smtClean="0"/>
              <a:t> certain employees can promise that a student’s allegations of sexual misconduct will be handled confidentially.</a:t>
            </a:r>
          </a:p>
          <a:p>
            <a:pPr lvl="1"/>
            <a:r>
              <a:rPr lang="en-US" dirty="0" smtClean="0"/>
              <a:t>Counselors or other staff members in campus Counseling Center</a:t>
            </a:r>
          </a:p>
          <a:p>
            <a:pPr lvl="1"/>
            <a:r>
              <a:rPr lang="en-US" dirty="0" smtClean="0"/>
              <a:t>Nurse, nurse practitioner or other staff member in campus Health Office/Wellness Center</a:t>
            </a:r>
          </a:p>
          <a:p>
            <a:pPr lvl="1"/>
            <a:r>
              <a:rPr lang="en-US" dirty="0" smtClean="0"/>
              <a:t>Pastoral counselor if one is available at the campus</a:t>
            </a:r>
          </a:p>
          <a:p>
            <a:pPr lvl="1"/>
            <a:r>
              <a:rPr lang="en-US" dirty="0" smtClean="0"/>
              <a:t>Staff member of Women’s Center, if available at the campus </a:t>
            </a:r>
          </a:p>
          <a:p>
            <a:r>
              <a:rPr lang="en-US" dirty="0" smtClean="0"/>
              <a:t>All other staff are either required or strongly encouraged to report.</a:t>
            </a:r>
          </a:p>
        </p:txBody>
      </p:sp>
      <p:sp>
        <p:nvSpPr>
          <p:cNvPr id="4" name="Slide Number Placeholder 3"/>
          <p:cNvSpPr>
            <a:spLocks noGrp="1"/>
          </p:cNvSpPr>
          <p:nvPr>
            <p:ph type="sldNum" sz="quarter" idx="12"/>
          </p:nvPr>
        </p:nvSpPr>
        <p:spPr/>
        <p:txBody>
          <a:bodyPr/>
          <a:lstStyle/>
          <a:p>
            <a:fld id="{A0B1D241-89EF-44EB-AD2F-EB49C8D46E0C}" type="slidenum">
              <a:rPr lang="en-US" smtClean="0"/>
              <a:t>51</a:t>
            </a:fld>
            <a:endParaRPr lang="en-US" dirty="0"/>
          </a:p>
        </p:txBody>
      </p:sp>
    </p:spTree>
    <p:extLst>
      <p:ext uri="{BB962C8B-B14F-4D97-AF65-F5344CB8AC3E}">
        <p14:creationId xmlns:p14="http://schemas.microsoft.com/office/powerpoint/2010/main" val="30087037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Confidentiality-Students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What </a:t>
            </a:r>
            <a:r>
              <a:rPr lang="en-US" dirty="0" smtClean="0"/>
              <a:t>you should tell a </a:t>
            </a:r>
            <a:r>
              <a:rPr lang="en-US" dirty="0"/>
              <a:t>student </a:t>
            </a:r>
            <a:r>
              <a:rPr lang="en-US" b="1" dirty="0"/>
              <a:t>before</a:t>
            </a:r>
            <a:r>
              <a:rPr lang="en-US" dirty="0"/>
              <a:t> she/he </a:t>
            </a:r>
            <a:r>
              <a:rPr lang="en-US" dirty="0" smtClean="0"/>
              <a:t>shares information about an incident of sexual misconduct: </a:t>
            </a:r>
          </a:p>
          <a:p>
            <a:r>
              <a:rPr lang="en-US" sz="2200" dirty="0" smtClean="0"/>
              <a:t>Remind the student that you are obligated (or encouraged) to </a:t>
            </a:r>
            <a:r>
              <a:rPr lang="en-US" sz="2200" dirty="0"/>
              <a:t>report to Title IX Coordinator, Public Safety or Chief Student Affairs </a:t>
            </a:r>
            <a:r>
              <a:rPr lang="en-US" sz="2200" dirty="0" smtClean="0"/>
              <a:t>Officer.</a:t>
            </a:r>
          </a:p>
          <a:p>
            <a:r>
              <a:rPr lang="en-US" sz="2400" dirty="0" smtClean="0"/>
              <a:t>Explain that the information will only be shared with individuals with </a:t>
            </a:r>
            <a:r>
              <a:rPr lang="en-US" sz="2400" dirty="0"/>
              <a:t>a </a:t>
            </a:r>
            <a:r>
              <a:rPr lang="en-US" sz="2400" dirty="0" smtClean="0"/>
              <a:t>legitimate need for the information.</a:t>
            </a:r>
            <a:endParaRPr lang="en-US" sz="2200" dirty="0"/>
          </a:p>
          <a:p>
            <a:r>
              <a:rPr lang="en-US" sz="2200" dirty="0" smtClean="0"/>
              <a:t>Explain that the student </a:t>
            </a:r>
            <a:r>
              <a:rPr lang="en-US" sz="2200" dirty="0"/>
              <a:t>can share the information with a campus counselor who will keep it strictly confidential with rare </a:t>
            </a:r>
            <a:r>
              <a:rPr lang="en-US" sz="2200" dirty="0" smtClean="0"/>
              <a:t>exceptions.</a:t>
            </a:r>
          </a:p>
          <a:p>
            <a:r>
              <a:rPr lang="en-US" sz="2200" dirty="0" smtClean="0"/>
              <a:t>Encourage a student who experiences sexual violence to report the incident to law enforcement. </a:t>
            </a:r>
            <a:endParaRPr lang="en-US" sz="2200"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52</a:t>
            </a:fld>
            <a:endParaRPr lang="en-US" dirty="0"/>
          </a:p>
        </p:txBody>
      </p:sp>
    </p:spTree>
    <p:extLst>
      <p:ext uri="{BB962C8B-B14F-4D97-AF65-F5344CB8AC3E}">
        <p14:creationId xmlns:p14="http://schemas.microsoft.com/office/powerpoint/2010/main" val="5940125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 The Clery Act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Clery Act (a federal law) requires college campuses to track and report certain crime statistics, including incidents of sexual violence.</a:t>
            </a:r>
          </a:p>
          <a:p>
            <a:r>
              <a:rPr lang="en-US" dirty="0" smtClean="0"/>
              <a:t>All college officials who have significant </a:t>
            </a:r>
            <a:r>
              <a:rPr lang="en-US" dirty="0"/>
              <a:t>responsibility for student and campus </a:t>
            </a:r>
            <a:r>
              <a:rPr lang="en-US" dirty="0" smtClean="0"/>
              <a:t>activities are required to report these crime statistics to Public Safety.</a:t>
            </a:r>
          </a:p>
          <a:p>
            <a:r>
              <a:rPr lang="en-US" dirty="0" smtClean="0">
                <a:solidFill>
                  <a:srgbClr val="FF0000"/>
                </a:solidFill>
              </a:rPr>
              <a:t>Although </a:t>
            </a:r>
            <a:r>
              <a:rPr lang="en-US" dirty="0">
                <a:solidFill>
                  <a:srgbClr val="FF0000"/>
                </a:solidFill>
              </a:rPr>
              <a:t>the incident must be reported, </a:t>
            </a:r>
            <a:r>
              <a:rPr lang="en-US" dirty="0" smtClean="0">
                <a:solidFill>
                  <a:srgbClr val="FF0000"/>
                </a:solidFill>
              </a:rPr>
              <a:t>the identity of the complainant/victim will </a:t>
            </a:r>
            <a:r>
              <a:rPr lang="en-US" u="sng" dirty="0" smtClean="0">
                <a:solidFill>
                  <a:srgbClr val="FF0000"/>
                </a:solidFill>
              </a:rPr>
              <a:t>not</a:t>
            </a:r>
            <a:r>
              <a:rPr lang="en-US" dirty="0" smtClean="0">
                <a:solidFill>
                  <a:srgbClr val="FF0000"/>
                </a:solidFill>
              </a:rPr>
              <a:t> be reported.</a:t>
            </a:r>
          </a:p>
          <a:p>
            <a:r>
              <a:rPr lang="en-US" dirty="0" smtClean="0"/>
              <a:t>Only licensed or certified mental health professionals acting in this professional capacity are exempt from this reporting requirement. </a:t>
            </a:r>
          </a:p>
        </p:txBody>
      </p:sp>
      <p:sp>
        <p:nvSpPr>
          <p:cNvPr id="4" name="Slide Number Placeholder 3"/>
          <p:cNvSpPr>
            <a:spLocks noGrp="1"/>
          </p:cNvSpPr>
          <p:nvPr>
            <p:ph type="sldNum" sz="quarter" idx="12"/>
          </p:nvPr>
        </p:nvSpPr>
        <p:spPr/>
        <p:txBody>
          <a:bodyPr/>
          <a:lstStyle/>
          <a:p>
            <a:fld id="{A0B1D241-89EF-44EB-AD2F-EB49C8D46E0C}" type="slidenum">
              <a:rPr lang="en-US" smtClean="0"/>
              <a:t>53</a:t>
            </a:fld>
            <a:endParaRPr lang="en-US" dirty="0"/>
          </a:p>
        </p:txBody>
      </p:sp>
    </p:spTree>
    <p:extLst>
      <p:ext uri="{BB962C8B-B14F-4D97-AF65-F5344CB8AC3E}">
        <p14:creationId xmlns:p14="http://schemas.microsoft.com/office/powerpoint/2010/main" val="38446213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Preserve Evidence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If you are the victim of sexual violence:</a:t>
            </a:r>
          </a:p>
          <a:p>
            <a:r>
              <a:rPr lang="en-US" dirty="0" smtClean="0"/>
              <a:t>Preserve any possible evidence, including clothing, electronic communications, voice mails.</a:t>
            </a:r>
          </a:p>
          <a:p>
            <a:pPr lvl="1"/>
            <a:r>
              <a:rPr lang="en-US" dirty="0" smtClean="0"/>
              <a:t>Store clothing in a paper bag if possible.</a:t>
            </a:r>
          </a:p>
          <a:p>
            <a:r>
              <a:rPr lang="en-US" dirty="0" smtClean="0"/>
              <a:t>Do not shower or wash or brush your teeth. </a:t>
            </a:r>
          </a:p>
          <a:p>
            <a:r>
              <a:rPr lang="en-US" dirty="0" smtClean="0"/>
              <a:t>If the attack took place in a dorm room or other indoor area, do not rearrange any furniture or objects.</a:t>
            </a:r>
          </a:p>
          <a:p>
            <a:r>
              <a:rPr lang="en-US" dirty="0" smtClean="0"/>
              <a:t>Seek medical attention immediately so evidence is preserved.</a:t>
            </a:r>
          </a:p>
          <a:p>
            <a:pPr lvl="1"/>
            <a:r>
              <a:rPr lang="en-US" dirty="0" smtClean="0"/>
              <a:t>Ask for a rape exam.</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54</a:t>
            </a:fld>
            <a:endParaRPr lang="en-US" dirty="0"/>
          </a:p>
        </p:txBody>
      </p:sp>
    </p:spTree>
    <p:extLst>
      <p:ext uri="{BB962C8B-B14F-4D97-AF65-F5344CB8AC3E}">
        <p14:creationId xmlns:p14="http://schemas.microsoft.com/office/powerpoint/2010/main" val="30863459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Preventing Sexual Harassment and </a:t>
            </a:r>
            <a:br>
              <a:rPr lang="en-US" dirty="0" smtClean="0"/>
            </a:br>
            <a:r>
              <a:rPr lang="en-US" dirty="0" smtClean="0"/>
              <a:t>Sexual Violence</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55</a:t>
            </a:fld>
            <a:endParaRPr lang="en-US" dirty="0"/>
          </a:p>
        </p:txBody>
      </p:sp>
    </p:spTree>
    <p:extLst>
      <p:ext uri="{BB962C8B-B14F-4D97-AF65-F5344CB8AC3E}">
        <p14:creationId xmlns:p14="http://schemas.microsoft.com/office/powerpoint/2010/main" val="42039009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09800"/>
            <a:ext cx="8229600" cy="1143000"/>
          </a:xfrm>
        </p:spPr>
        <p:txBody>
          <a:bodyPr/>
          <a:lstStyle/>
          <a:p>
            <a:r>
              <a:rPr lang="en-US" dirty="0" smtClean="0"/>
              <a:t>Understanding Consent</a:t>
            </a:r>
            <a:endParaRPr lang="en-US" dirty="0"/>
          </a:p>
        </p:txBody>
      </p:sp>
      <p:sp>
        <p:nvSpPr>
          <p:cNvPr id="3" name="Slide Number Placeholder 2"/>
          <p:cNvSpPr>
            <a:spLocks noGrp="1"/>
          </p:cNvSpPr>
          <p:nvPr>
            <p:ph type="sldNum" sz="quarter" idx="12"/>
          </p:nvPr>
        </p:nvSpPr>
        <p:spPr/>
        <p:txBody>
          <a:bodyPr/>
          <a:lstStyle/>
          <a:p>
            <a:fld id="{A0B1D241-89EF-44EB-AD2F-EB49C8D46E0C}" type="slidenum">
              <a:rPr lang="en-US" smtClean="0"/>
              <a:t>56</a:t>
            </a:fld>
            <a:endParaRPr lang="en-US" dirty="0"/>
          </a:p>
        </p:txBody>
      </p:sp>
    </p:spTree>
    <p:extLst>
      <p:ext uri="{BB962C8B-B14F-4D97-AF65-F5344CB8AC3E}">
        <p14:creationId xmlns:p14="http://schemas.microsoft.com/office/powerpoint/2010/main" val="17981863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Consent?</a:t>
            </a:r>
            <a:endParaRPr lang="en-US" dirty="0"/>
          </a:p>
        </p:txBody>
      </p:sp>
      <p:sp>
        <p:nvSpPr>
          <p:cNvPr id="3" name="Content Placeholder 2"/>
          <p:cNvSpPr>
            <a:spLocks noGrp="1"/>
          </p:cNvSpPr>
          <p:nvPr>
            <p:ph idx="1"/>
          </p:nvPr>
        </p:nvSpPr>
        <p:spPr/>
        <p:txBody>
          <a:bodyPr/>
          <a:lstStyle/>
          <a:p>
            <a:pPr marL="0" indent="0">
              <a:buNone/>
            </a:pPr>
            <a:r>
              <a:rPr lang="en-US" dirty="0"/>
              <a:t>Consent is </a:t>
            </a:r>
            <a:r>
              <a:rPr lang="en-US" dirty="0" smtClean="0"/>
              <a:t>a knowing, informed,  voluntary and mutual decision to engage in agreed upon sexual activity.  </a:t>
            </a:r>
          </a:p>
          <a:p>
            <a:pPr marL="0" indent="0">
              <a:buNone/>
            </a:pPr>
            <a:r>
              <a:rPr lang="en-US" dirty="0" smtClean="0"/>
              <a:t>Consent can be given by words or actions, as long as they create clear permission regarding willingness to engage in the sexual activity. </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57</a:t>
            </a:fld>
            <a:endParaRPr lang="en-US" dirty="0"/>
          </a:p>
        </p:txBody>
      </p:sp>
    </p:spTree>
    <p:extLst>
      <p:ext uri="{BB962C8B-B14F-4D97-AF65-F5344CB8AC3E}">
        <p14:creationId xmlns:p14="http://schemas.microsoft.com/office/powerpoint/2010/main" val="31265591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Consent?</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Each person </a:t>
            </a:r>
            <a:r>
              <a:rPr lang="en-US" dirty="0" smtClean="0"/>
              <a:t>must clearly communicate his/her </a:t>
            </a:r>
            <a:r>
              <a:rPr lang="en-US" dirty="0"/>
              <a:t>willingness and </a:t>
            </a:r>
            <a:r>
              <a:rPr lang="en-US" dirty="0" smtClean="0"/>
              <a:t>permission to engage in sexual activity.</a:t>
            </a:r>
            <a:endParaRPr lang="en-US" dirty="0"/>
          </a:p>
          <a:p>
            <a:r>
              <a:rPr lang="en-US" dirty="0" smtClean="0"/>
              <a:t>A person who is drunk or high may not be able to consent.</a:t>
            </a:r>
          </a:p>
          <a:p>
            <a:r>
              <a:rPr lang="en-US" dirty="0" smtClean="0"/>
              <a:t>Having sex with a person who is passed out, or slides in and out of consciousness, is rape.</a:t>
            </a:r>
          </a:p>
          <a:p>
            <a:r>
              <a:rPr lang="en-US" dirty="0" smtClean="0"/>
              <a:t>Failure to resist or say “no,” does not equal consent.</a:t>
            </a:r>
          </a:p>
          <a:p>
            <a:r>
              <a:rPr lang="en-US" dirty="0" smtClean="0"/>
              <a:t>Silence does not constitute consent.</a:t>
            </a:r>
          </a:p>
          <a:p>
            <a:r>
              <a:rPr lang="en-US" dirty="0" smtClean="0"/>
              <a:t>Past consent to sexual relations does not constitute consent to subsequent relations.</a:t>
            </a:r>
          </a:p>
          <a:p>
            <a:r>
              <a:rPr lang="en-US" dirty="0" smtClean="0"/>
              <a:t>Consent to one form of sexual activity does not imply consent to other forms.</a:t>
            </a:r>
          </a:p>
          <a:p>
            <a:r>
              <a:rPr lang="en-US" dirty="0" smtClean="0"/>
              <a:t>A person’s appearance or dress does not communicate consent.</a:t>
            </a:r>
          </a:p>
          <a:p>
            <a:r>
              <a:rPr lang="en-US" dirty="0" smtClean="0"/>
              <a:t>During an encounter, a person may consent to certain sexual acts and not to others. </a:t>
            </a:r>
          </a:p>
          <a:p>
            <a:r>
              <a:rPr lang="en-US" dirty="0" smtClean="0"/>
              <a:t>A person under 17 years old cannot consent to sexual intercourse under New York law.</a:t>
            </a: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58</a:t>
            </a:fld>
            <a:endParaRPr lang="en-US" dirty="0"/>
          </a:p>
        </p:txBody>
      </p:sp>
    </p:spTree>
    <p:extLst>
      <p:ext uri="{BB962C8B-B14F-4D97-AF65-F5344CB8AC3E}">
        <p14:creationId xmlns:p14="http://schemas.microsoft.com/office/powerpoint/2010/main" val="19676825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Must Obtain Consent</a:t>
            </a:r>
            <a:endParaRPr lang="en-US" dirty="0"/>
          </a:p>
        </p:txBody>
      </p:sp>
      <p:sp>
        <p:nvSpPr>
          <p:cNvPr id="3" name="Content Placeholder 2"/>
          <p:cNvSpPr>
            <a:spLocks noGrp="1"/>
          </p:cNvSpPr>
          <p:nvPr>
            <p:ph idx="1"/>
          </p:nvPr>
        </p:nvSpPr>
        <p:spPr/>
        <p:txBody>
          <a:bodyPr>
            <a:normAutofit/>
          </a:bodyPr>
          <a:lstStyle/>
          <a:p>
            <a:r>
              <a:rPr lang="en-US" dirty="0" smtClean="0"/>
              <a:t>If you do not obtain consent from a sexual partner, you may be committing sexual assault. </a:t>
            </a:r>
          </a:p>
          <a:p>
            <a:r>
              <a:rPr lang="en-US" dirty="0" smtClean="0"/>
              <a:t>Remember, the decision to engage in sex or sexual activity must be </a:t>
            </a:r>
            <a:r>
              <a:rPr lang="en-US" u="sng" dirty="0" smtClean="0">
                <a:solidFill>
                  <a:srgbClr val="FF0000"/>
                </a:solidFill>
              </a:rPr>
              <a:t>mutual</a:t>
            </a:r>
            <a:r>
              <a:rPr lang="en-US" dirty="0" smtClean="0"/>
              <a:t>.</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59</a:t>
            </a:fld>
            <a:endParaRPr lang="en-US" dirty="0"/>
          </a:p>
        </p:txBody>
      </p:sp>
    </p:spTree>
    <p:extLst>
      <p:ext uri="{BB962C8B-B14F-4D97-AF65-F5344CB8AC3E}">
        <p14:creationId xmlns:p14="http://schemas.microsoft.com/office/powerpoint/2010/main" val="489584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746125"/>
          </a:xfrm>
        </p:spPr>
        <p:txBody>
          <a:bodyPr>
            <a:normAutofit/>
          </a:bodyPr>
          <a:lstStyle/>
          <a:p>
            <a:r>
              <a:rPr lang="en-US" sz="3600" dirty="0" smtClean="0"/>
              <a:t>We Need to Hear From You</a:t>
            </a:r>
            <a:endParaRPr lang="en-US" sz="3600" dirty="0"/>
          </a:p>
        </p:txBody>
      </p:sp>
      <p:sp>
        <p:nvSpPr>
          <p:cNvPr id="3" name="Content Placeholder 2"/>
          <p:cNvSpPr>
            <a:spLocks noGrp="1"/>
          </p:cNvSpPr>
          <p:nvPr>
            <p:ph idx="1"/>
          </p:nvPr>
        </p:nvSpPr>
        <p:spPr>
          <a:xfrm>
            <a:off x="228600" y="822325"/>
            <a:ext cx="8229600" cy="5730875"/>
          </a:xfrm>
        </p:spPr>
        <p:txBody>
          <a:bodyPr>
            <a:noAutofit/>
          </a:bodyPr>
          <a:lstStyle/>
          <a:p>
            <a:r>
              <a:rPr lang="en-US" sz="1600" dirty="0" smtClean="0"/>
              <a:t>If you experience any form of sexual harassment, gender-based harassment and/or sexual violence, or observe or learn about any form of the above against </a:t>
            </a:r>
            <a:r>
              <a:rPr lang="en-US" sz="1600" b="1" u="sng" dirty="0" smtClean="0"/>
              <a:t>an employee</a:t>
            </a:r>
            <a:r>
              <a:rPr lang="en-US" sz="1600" dirty="0" smtClean="0"/>
              <a:t>, you should contact:</a:t>
            </a:r>
          </a:p>
          <a:p>
            <a:pPr lvl="1"/>
            <a:r>
              <a:rPr lang="en-US" sz="1600" b="1" dirty="0" smtClean="0"/>
              <a:t>Title </a:t>
            </a:r>
            <a:r>
              <a:rPr lang="en-US" sz="1600" b="1" dirty="0"/>
              <a:t>IX </a:t>
            </a:r>
            <a:r>
              <a:rPr lang="en-US" sz="1600" b="1" dirty="0" smtClean="0"/>
              <a:t>Coordinator</a:t>
            </a:r>
            <a:r>
              <a:rPr lang="en-US" sz="1600" dirty="0" smtClean="0"/>
              <a:t>:</a:t>
            </a:r>
          </a:p>
          <a:p>
            <a:pPr marL="457200" lvl="1" indent="0">
              <a:buNone/>
            </a:pPr>
            <a:r>
              <a:rPr lang="en-US" sz="1600" dirty="0"/>
              <a:t>Belinda Delgado</a:t>
            </a:r>
          </a:p>
          <a:p>
            <a:pPr marL="457200" lvl="1" indent="0">
              <a:buNone/>
            </a:pPr>
            <a:r>
              <a:rPr lang="en-US" sz="1600" dirty="0"/>
              <a:t>Administration Building Room 413</a:t>
            </a:r>
          </a:p>
          <a:p>
            <a:pPr marL="457200" lvl="1" indent="0">
              <a:buNone/>
            </a:pPr>
            <a:r>
              <a:rPr lang="en-US" sz="1600" dirty="0"/>
              <a:t>(718) 281-5755</a:t>
            </a:r>
          </a:p>
          <a:p>
            <a:pPr marL="457200" lvl="1" indent="0">
              <a:buNone/>
            </a:pPr>
            <a:r>
              <a:rPr lang="en-US" sz="1600" dirty="0"/>
              <a:t>bdelgado@qcc.cuny.edu or </a:t>
            </a:r>
            <a:r>
              <a:rPr lang="en-US" sz="1600" dirty="0" smtClean="0">
                <a:hlinkClick r:id="rId2"/>
              </a:rPr>
              <a:t>titleix@qcc.cuny.edu</a:t>
            </a:r>
            <a:r>
              <a:rPr lang="en-US" sz="1600" dirty="0" smtClean="0"/>
              <a:t> </a:t>
            </a:r>
          </a:p>
          <a:p>
            <a:pPr lvl="1"/>
            <a:r>
              <a:rPr lang="en-US" sz="1600" b="1" dirty="0" smtClean="0"/>
              <a:t>Director </a:t>
            </a:r>
            <a:r>
              <a:rPr lang="en-US" sz="1600" b="1" dirty="0"/>
              <a:t>of Human </a:t>
            </a:r>
            <a:r>
              <a:rPr lang="en-US" sz="1600" b="1" dirty="0" smtClean="0"/>
              <a:t>Resources </a:t>
            </a:r>
          </a:p>
          <a:p>
            <a:pPr marL="457200" lvl="1" indent="0">
              <a:buNone/>
            </a:pPr>
            <a:r>
              <a:rPr lang="en-US" sz="1600" dirty="0" smtClean="0"/>
              <a:t>Dean Liza Larios</a:t>
            </a:r>
          </a:p>
          <a:p>
            <a:pPr marL="457200" lvl="1" indent="0">
              <a:buNone/>
            </a:pPr>
            <a:r>
              <a:rPr lang="en-US" sz="1600" dirty="0" smtClean="0"/>
              <a:t>Administration Building Room 505</a:t>
            </a:r>
          </a:p>
          <a:p>
            <a:pPr marL="457200" lvl="1" indent="0">
              <a:buNone/>
            </a:pPr>
            <a:r>
              <a:rPr lang="en-US" sz="1600" dirty="0" smtClean="0"/>
              <a:t>(718) 631-6356</a:t>
            </a:r>
          </a:p>
          <a:p>
            <a:pPr marL="457200" lvl="1" indent="0">
              <a:buNone/>
            </a:pPr>
            <a:r>
              <a:rPr lang="en-US" sz="1600" dirty="0" smtClean="0">
                <a:hlinkClick r:id="rId3"/>
              </a:rPr>
              <a:t>llarios@qcc.cuny.edu</a:t>
            </a:r>
            <a:r>
              <a:rPr lang="en-US" sz="1600" dirty="0" smtClean="0"/>
              <a:t> </a:t>
            </a:r>
            <a:endParaRPr lang="en-US" sz="1600" dirty="0"/>
          </a:p>
          <a:p>
            <a:pPr lvl="1"/>
            <a:r>
              <a:rPr lang="en-US" sz="1600" b="1" dirty="0" smtClean="0"/>
              <a:t>Office </a:t>
            </a:r>
            <a:r>
              <a:rPr lang="en-US" sz="1600" b="1" dirty="0"/>
              <a:t>of Public </a:t>
            </a:r>
            <a:r>
              <a:rPr lang="en-US" sz="1600" b="1" dirty="0" smtClean="0"/>
              <a:t>Safety </a:t>
            </a:r>
            <a:endParaRPr lang="en-US" sz="1600" dirty="0" smtClean="0"/>
          </a:p>
          <a:p>
            <a:pPr marL="457200" lvl="1" indent="0">
              <a:buNone/>
            </a:pPr>
            <a:r>
              <a:rPr lang="en-US" sz="1600" dirty="0" smtClean="0"/>
              <a:t>John Triolo, </a:t>
            </a:r>
            <a:r>
              <a:rPr lang="en-US" sz="1600" dirty="0" smtClean="0"/>
              <a:t>Director</a:t>
            </a:r>
          </a:p>
          <a:p>
            <a:pPr marL="457200" lvl="1" indent="0">
              <a:buNone/>
            </a:pPr>
            <a:r>
              <a:rPr lang="en-US" sz="1600" dirty="0" smtClean="0"/>
              <a:t>Library Building – 3</a:t>
            </a:r>
            <a:r>
              <a:rPr lang="en-US" sz="1600" baseline="30000" dirty="0" smtClean="0"/>
              <a:t>rd</a:t>
            </a:r>
            <a:r>
              <a:rPr lang="en-US" sz="1600" dirty="0" smtClean="0"/>
              <a:t> Floor</a:t>
            </a:r>
          </a:p>
          <a:p>
            <a:pPr marL="457200" lvl="1" indent="0">
              <a:buNone/>
            </a:pPr>
            <a:r>
              <a:rPr lang="en-US" sz="1600" dirty="0" smtClean="0"/>
              <a:t>(718) 631-6320</a:t>
            </a:r>
          </a:p>
          <a:p>
            <a:pPr marL="457200" lvl="1" indent="0">
              <a:buNone/>
            </a:pPr>
            <a:r>
              <a:rPr lang="en-US" sz="1600" dirty="0" smtClean="0"/>
              <a:t>jtriolo@qcc.cuny.edu</a:t>
            </a:r>
            <a:endParaRPr lang="en-US" sz="1600" dirty="0"/>
          </a:p>
          <a:p>
            <a:pPr lvl="1"/>
            <a:r>
              <a:rPr lang="en-US" sz="1600" dirty="0" smtClean="0"/>
              <a:t>We </a:t>
            </a:r>
            <a:r>
              <a:rPr lang="en-US" sz="1600" dirty="0"/>
              <a:t>also encourage you to report all cases involving any form of sexual violence and/or stalking to the NYPD.  We will assist you if you wish</a:t>
            </a:r>
            <a:r>
              <a:rPr lang="en-US" sz="1600" dirty="0" smtClean="0"/>
              <a:t>.</a:t>
            </a:r>
            <a:endParaRPr lang="en-US" sz="1600" dirty="0"/>
          </a:p>
          <a:p>
            <a:pPr marL="457200" lvl="1" indent="0">
              <a:buNone/>
            </a:pPr>
            <a:endParaRPr lang="en-US" sz="1600" dirty="0" smtClean="0"/>
          </a:p>
          <a:p>
            <a:r>
              <a:rPr lang="en-US" sz="1600" b="1" dirty="0" smtClean="0"/>
              <a:t>Please </a:t>
            </a:r>
            <a:r>
              <a:rPr lang="en-US" sz="1600" b="1" u="sng" dirty="0" smtClean="0">
                <a:solidFill>
                  <a:srgbClr val="FF0000"/>
                </a:solidFill>
              </a:rPr>
              <a:t>do not </a:t>
            </a:r>
            <a:r>
              <a:rPr lang="en-US" sz="1600" b="1" dirty="0" smtClean="0"/>
              <a:t>try to handle any complaint you receive from another student or employee on your own.</a:t>
            </a:r>
          </a:p>
          <a:p>
            <a:r>
              <a:rPr lang="en-US" sz="1600" b="1" dirty="0" smtClean="0">
                <a:solidFill>
                  <a:srgbClr val="FF0000"/>
                </a:solidFill>
              </a:rPr>
              <a:t>REMINDER: If you experience or observe a sexual assault, call 911 immediately.</a:t>
            </a:r>
          </a:p>
          <a:p>
            <a:pPr marL="0" indent="0">
              <a:buNone/>
            </a:pPr>
            <a:r>
              <a:rPr lang="en-US" sz="1600" dirty="0" smtClean="0"/>
              <a:t> </a:t>
            </a:r>
            <a:endParaRPr lang="en-US" sz="1600" dirty="0"/>
          </a:p>
        </p:txBody>
      </p:sp>
      <p:sp>
        <p:nvSpPr>
          <p:cNvPr id="4" name="Slide Number Placeholder 3"/>
          <p:cNvSpPr>
            <a:spLocks noGrp="1"/>
          </p:cNvSpPr>
          <p:nvPr>
            <p:ph type="sldNum" sz="quarter" idx="12"/>
          </p:nvPr>
        </p:nvSpPr>
        <p:spPr/>
        <p:txBody>
          <a:bodyPr/>
          <a:lstStyle/>
          <a:p>
            <a:r>
              <a:rPr lang="en-US" dirty="0" smtClean="0"/>
              <a:t>.</a:t>
            </a:r>
            <a:fld id="{A0B1D241-89EF-44EB-AD2F-EB49C8D46E0C}" type="slidenum">
              <a:rPr lang="en-US" smtClean="0"/>
              <a:t>6</a:t>
            </a:fld>
            <a:endParaRPr lang="en-US" dirty="0"/>
          </a:p>
        </p:txBody>
      </p:sp>
    </p:spTree>
    <p:extLst>
      <p:ext uri="{BB962C8B-B14F-4D97-AF65-F5344CB8AC3E}">
        <p14:creationId xmlns:p14="http://schemas.microsoft.com/office/powerpoint/2010/main" val="12805599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Must Obtain Consent</a:t>
            </a:r>
            <a:endParaRPr lang="en-US" dirty="0"/>
          </a:p>
        </p:txBody>
      </p:sp>
      <p:sp>
        <p:nvSpPr>
          <p:cNvPr id="3" name="Content Placeholder 2"/>
          <p:cNvSpPr>
            <a:spLocks noGrp="1"/>
          </p:cNvSpPr>
          <p:nvPr>
            <p:ph idx="1"/>
          </p:nvPr>
        </p:nvSpPr>
        <p:spPr/>
        <p:txBody>
          <a:bodyPr>
            <a:normAutofit/>
          </a:bodyPr>
          <a:lstStyle/>
          <a:p>
            <a:r>
              <a:rPr lang="en-US" dirty="0"/>
              <a:t>Before you </a:t>
            </a:r>
            <a:r>
              <a:rPr lang="en-US" dirty="0" smtClean="0"/>
              <a:t>engage in sexual activity, consider</a:t>
            </a:r>
            <a:r>
              <a:rPr lang="en-US" dirty="0"/>
              <a:t>… </a:t>
            </a:r>
          </a:p>
          <a:p>
            <a:pPr lvl="1"/>
            <a:r>
              <a:rPr lang="en-US" dirty="0"/>
              <a:t>Have you expressed what you want? </a:t>
            </a:r>
          </a:p>
          <a:p>
            <a:pPr lvl="1"/>
            <a:r>
              <a:rPr lang="en-US" dirty="0"/>
              <a:t>Do you know what your partner wants? </a:t>
            </a:r>
          </a:p>
          <a:p>
            <a:pPr lvl="1"/>
            <a:r>
              <a:rPr lang="en-US" dirty="0"/>
              <a:t>Has your partner given consent? </a:t>
            </a:r>
          </a:p>
          <a:p>
            <a:pPr lvl="1"/>
            <a:r>
              <a:rPr lang="en-US" dirty="0"/>
              <a:t>Is your potential partner sober enough to decide whether or not to have sex? </a:t>
            </a:r>
          </a:p>
          <a:p>
            <a:pPr lvl="1"/>
            <a:r>
              <a:rPr lang="en-US" dirty="0"/>
              <a:t>Are you sober enough to know that you’ve correctly gauged consent?</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60</a:t>
            </a:fld>
            <a:endParaRPr lang="en-US" dirty="0"/>
          </a:p>
        </p:txBody>
      </p:sp>
    </p:spTree>
    <p:extLst>
      <p:ext uri="{BB962C8B-B14F-4D97-AF65-F5344CB8AC3E}">
        <p14:creationId xmlns:p14="http://schemas.microsoft.com/office/powerpoint/2010/main" val="18430704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Stop!</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smtClean="0"/>
              <a:t>You do not have consent if:</a:t>
            </a:r>
          </a:p>
          <a:p>
            <a:r>
              <a:rPr lang="en-US" dirty="0" smtClean="0"/>
              <a:t>You </a:t>
            </a:r>
            <a:r>
              <a:rPr lang="en-US" dirty="0"/>
              <a:t>are using physical force or size to have sex</a:t>
            </a:r>
            <a:r>
              <a:rPr lang="en-US" dirty="0" smtClean="0"/>
              <a:t>.</a:t>
            </a:r>
          </a:p>
          <a:p>
            <a:r>
              <a:rPr lang="en-US" dirty="0"/>
              <a:t>You have coerced your partner in any way (asking repeatedly, putting pressure on your partner, physically intimidating </a:t>
            </a:r>
            <a:r>
              <a:rPr lang="en-US" dirty="0" smtClean="0"/>
              <a:t>him/her, </a:t>
            </a:r>
            <a:r>
              <a:rPr lang="en-US" dirty="0"/>
              <a:t>etc</a:t>
            </a:r>
            <a:r>
              <a:rPr lang="en-US" dirty="0" smtClean="0"/>
              <a:t>.).</a:t>
            </a:r>
          </a:p>
          <a:p>
            <a:r>
              <a:rPr lang="en-US" dirty="0" smtClean="0"/>
              <a:t>You </a:t>
            </a:r>
            <a:r>
              <a:rPr lang="en-US" dirty="0"/>
              <a:t>intend to have sex by any means necessary.</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61</a:t>
            </a:fld>
            <a:endParaRPr lang="en-US" dirty="0"/>
          </a:p>
        </p:txBody>
      </p:sp>
    </p:spTree>
    <p:extLst>
      <p:ext uri="{BB962C8B-B14F-4D97-AF65-F5344CB8AC3E}">
        <p14:creationId xmlns:p14="http://schemas.microsoft.com/office/powerpoint/2010/main" val="22318032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Stop!</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You do not have consent if:</a:t>
            </a:r>
          </a:p>
          <a:p>
            <a:r>
              <a:rPr lang="en-US" dirty="0" smtClean="0"/>
              <a:t>Your </a:t>
            </a:r>
            <a:r>
              <a:rPr lang="en-US" dirty="0"/>
              <a:t>partner is too intoxicated </a:t>
            </a:r>
            <a:r>
              <a:rPr lang="en-US" dirty="0" smtClean="0"/>
              <a:t>or high to </a:t>
            </a:r>
            <a:r>
              <a:rPr lang="en-US" dirty="0"/>
              <a:t>give consent. </a:t>
            </a:r>
          </a:p>
          <a:p>
            <a:r>
              <a:rPr lang="en-US" dirty="0" smtClean="0"/>
              <a:t>You </a:t>
            </a:r>
            <a:r>
              <a:rPr lang="en-US" dirty="0"/>
              <a:t>are too </a:t>
            </a:r>
            <a:r>
              <a:rPr lang="en-US" dirty="0" smtClean="0"/>
              <a:t>intoxicated or high </a:t>
            </a:r>
            <a:r>
              <a:rPr lang="en-US" dirty="0"/>
              <a:t>to gauge consent.</a:t>
            </a:r>
          </a:p>
          <a:p>
            <a:r>
              <a:rPr lang="en-US" dirty="0"/>
              <a:t>Your partner is asleep.</a:t>
            </a:r>
          </a:p>
          <a:p>
            <a:r>
              <a:rPr lang="en-US" dirty="0"/>
              <a:t>Your partner is unconscious or for any other reason is physically or mentally unable to communicate consent</a:t>
            </a:r>
            <a:r>
              <a:rPr lang="en-US" dirty="0" smtClean="0"/>
              <a:t>.</a:t>
            </a:r>
          </a:p>
          <a:p>
            <a:r>
              <a:rPr lang="en-US" dirty="0" smtClean="0"/>
              <a:t>You </a:t>
            </a:r>
            <a:r>
              <a:rPr lang="en-US" dirty="0"/>
              <a:t>don’t think your partner would agree to have sex if </a:t>
            </a:r>
            <a:r>
              <a:rPr lang="en-US" dirty="0" smtClean="0"/>
              <a:t>he/she were </a:t>
            </a:r>
            <a:r>
              <a:rPr lang="en-US" dirty="0"/>
              <a:t>sober.</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62</a:t>
            </a:fld>
            <a:endParaRPr lang="en-US" dirty="0"/>
          </a:p>
        </p:txBody>
      </p:sp>
    </p:spTree>
    <p:extLst>
      <p:ext uri="{BB962C8B-B14F-4D97-AF65-F5344CB8AC3E}">
        <p14:creationId xmlns:p14="http://schemas.microsoft.com/office/powerpoint/2010/main" val="5655769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Down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Signs you may not have consent:</a:t>
            </a:r>
          </a:p>
          <a:p>
            <a:r>
              <a:rPr lang="en-US" dirty="0" smtClean="0"/>
              <a:t>You </a:t>
            </a:r>
            <a:r>
              <a:rPr lang="en-US" dirty="0"/>
              <a:t>are not sure what the other person wants</a:t>
            </a:r>
            <a:r>
              <a:rPr lang="en-US" dirty="0" smtClean="0"/>
              <a:t>.</a:t>
            </a:r>
          </a:p>
          <a:p>
            <a:r>
              <a:rPr lang="en-US" dirty="0"/>
              <a:t>You have had sex before but your partner has said he/she is not interested tonight</a:t>
            </a:r>
            <a:r>
              <a:rPr lang="en-US" dirty="0" smtClean="0"/>
              <a:t>.</a:t>
            </a:r>
            <a:endParaRPr lang="en-US" dirty="0"/>
          </a:p>
          <a:p>
            <a:r>
              <a:rPr lang="en-US" dirty="0"/>
              <a:t>You feel like you are getting mixed signals</a:t>
            </a:r>
            <a:r>
              <a:rPr lang="en-US" dirty="0" smtClean="0"/>
              <a:t>.</a:t>
            </a:r>
          </a:p>
          <a:p>
            <a:r>
              <a:rPr lang="en-US" dirty="0"/>
              <a:t>You hope your partner will say nothing and go with the flow</a:t>
            </a:r>
            <a:r>
              <a:rPr lang="en-US" dirty="0" smtClean="0"/>
              <a:t>.</a:t>
            </a:r>
            <a:endParaRPr lang="en-US" dirty="0"/>
          </a:p>
          <a:p>
            <a:r>
              <a:rPr lang="en-US" dirty="0" smtClean="0"/>
              <a:t>Your </a:t>
            </a:r>
            <a:r>
              <a:rPr lang="en-US" dirty="0"/>
              <a:t>partner stops or is not responsive</a:t>
            </a:r>
            <a:r>
              <a:rPr lang="en-US" dirty="0" smtClean="0"/>
              <a:t>.</a:t>
            </a:r>
          </a:p>
          <a:p>
            <a:r>
              <a:rPr lang="en-US" dirty="0" smtClean="0"/>
              <a:t>Your partner may be intoxicated or high:</a:t>
            </a:r>
          </a:p>
          <a:p>
            <a:pPr lvl="1"/>
            <a:r>
              <a:rPr lang="en-US" dirty="0" smtClean="0"/>
              <a:t>Slurred speech</a:t>
            </a:r>
          </a:p>
          <a:p>
            <a:pPr lvl="1"/>
            <a:r>
              <a:rPr lang="en-US" dirty="0" smtClean="0"/>
              <a:t>Problems with balance</a:t>
            </a:r>
          </a:p>
          <a:p>
            <a:pPr lvl="1"/>
            <a:r>
              <a:rPr lang="en-US" dirty="0" smtClean="0"/>
              <a:t>Impaired motor skills</a:t>
            </a:r>
          </a:p>
          <a:p>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63</a:t>
            </a:fld>
            <a:endParaRPr lang="en-US" dirty="0"/>
          </a:p>
        </p:txBody>
      </p:sp>
    </p:spTree>
    <p:extLst>
      <p:ext uri="{BB962C8B-B14F-4D97-AF65-F5344CB8AC3E}">
        <p14:creationId xmlns:p14="http://schemas.microsoft.com/office/powerpoint/2010/main" val="38327678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Alcohol Use</a:t>
            </a:r>
            <a:endParaRPr lang="en-US" dirty="0"/>
          </a:p>
        </p:txBody>
      </p:sp>
      <p:sp>
        <p:nvSpPr>
          <p:cNvPr id="3" name="Content Placeholder 2"/>
          <p:cNvSpPr>
            <a:spLocks noGrp="1"/>
          </p:cNvSpPr>
          <p:nvPr>
            <p:ph idx="1"/>
          </p:nvPr>
        </p:nvSpPr>
        <p:spPr/>
        <p:txBody>
          <a:bodyPr>
            <a:normAutofit/>
          </a:bodyPr>
          <a:lstStyle/>
          <a:p>
            <a:r>
              <a:rPr lang="en-US" dirty="0" smtClean="0"/>
              <a:t>On </a:t>
            </a:r>
            <a:r>
              <a:rPr lang="en-US" dirty="0"/>
              <a:t>college campuses, alcohol is often involved </a:t>
            </a:r>
            <a:r>
              <a:rPr lang="en-US" dirty="0" smtClean="0"/>
              <a:t>in sexual violence and </a:t>
            </a:r>
            <a:r>
              <a:rPr lang="en-US" dirty="0"/>
              <a:t>date rape.  </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64</a:t>
            </a:fld>
            <a:endParaRPr lang="en-US" dirty="0"/>
          </a:p>
        </p:txBody>
      </p:sp>
    </p:spTree>
    <p:extLst>
      <p:ext uri="{BB962C8B-B14F-4D97-AF65-F5344CB8AC3E}">
        <p14:creationId xmlns:p14="http://schemas.microsoft.com/office/powerpoint/2010/main" val="36675911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229600" cy="1143000"/>
          </a:xfrm>
        </p:spPr>
        <p:txBody>
          <a:bodyPr/>
          <a:lstStyle/>
          <a:p>
            <a:r>
              <a:rPr lang="en-US" dirty="0" smtClean="0"/>
              <a:t>Bystander Intervention</a:t>
            </a:r>
            <a:endParaRPr lang="en-US" dirty="0"/>
          </a:p>
        </p:txBody>
      </p:sp>
      <p:sp>
        <p:nvSpPr>
          <p:cNvPr id="3" name="Slide Number Placeholder 2"/>
          <p:cNvSpPr>
            <a:spLocks noGrp="1"/>
          </p:cNvSpPr>
          <p:nvPr>
            <p:ph type="sldNum" sz="quarter" idx="12"/>
          </p:nvPr>
        </p:nvSpPr>
        <p:spPr/>
        <p:txBody>
          <a:bodyPr/>
          <a:lstStyle/>
          <a:p>
            <a:fld id="{A0B1D241-89EF-44EB-AD2F-EB49C8D46E0C}" type="slidenum">
              <a:rPr lang="en-US" smtClean="0"/>
              <a:t>65</a:t>
            </a:fld>
            <a:endParaRPr lang="en-US" dirty="0"/>
          </a:p>
        </p:txBody>
      </p:sp>
    </p:spTree>
    <p:extLst>
      <p:ext uri="{BB962C8B-B14F-4D97-AF65-F5344CB8AC3E}">
        <p14:creationId xmlns:p14="http://schemas.microsoft.com/office/powerpoint/2010/main" val="16415587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Bystander Intervention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CUNY expects that all other community members, including faculty, students and visitors will take reasonable and prudent actions to prevent or stop an act of sexual </a:t>
            </a:r>
            <a:r>
              <a:rPr lang="en-US" dirty="0" smtClean="0"/>
              <a:t>harassment, gender-based harassment </a:t>
            </a:r>
            <a:r>
              <a:rPr lang="en-US" dirty="0"/>
              <a:t>or sexual violence that they may </a:t>
            </a:r>
            <a:r>
              <a:rPr lang="en-US" dirty="0" smtClean="0"/>
              <a:t>witness, including calling 911 or campus public safety. </a:t>
            </a:r>
          </a:p>
          <a:p>
            <a:r>
              <a:rPr lang="en-US" dirty="0" smtClean="0"/>
              <a:t>Taking </a:t>
            </a:r>
            <a:r>
              <a:rPr lang="en-US" dirty="0"/>
              <a:t>action may include direct intervention, calling law enforcement, or seeking assistance from a person in authority. </a:t>
            </a:r>
            <a:endParaRPr lang="en-US" dirty="0" smtClean="0"/>
          </a:p>
          <a:p>
            <a:r>
              <a:rPr lang="en-US" dirty="0" smtClean="0"/>
              <a:t>Community </a:t>
            </a:r>
            <a:r>
              <a:rPr lang="en-US" dirty="0"/>
              <a:t>members </a:t>
            </a:r>
            <a:r>
              <a:rPr lang="en-US" dirty="0" smtClean="0"/>
              <a:t>who take action will </a:t>
            </a:r>
            <a:r>
              <a:rPr lang="en-US" dirty="0"/>
              <a:t>be supported by the college and protected from retaliation. </a:t>
            </a:r>
          </a:p>
        </p:txBody>
      </p:sp>
      <p:sp>
        <p:nvSpPr>
          <p:cNvPr id="4" name="Slide Number Placeholder 3"/>
          <p:cNvSpPr>
            <a:spLocks noGrp="1"/>
          </p:cNvSpPr>
          <p:nvPr>
            <p:ph type="sldNum" sz="quarter" idx="12"/>
          </p:nvPr>
        </p:nvSpPr>
        <p:spPr/>
        <p:txBody>
          <a:bodyPr/>
          <a:lstStyle/>
          <a:p>
            <a:fld id="{A0B1D241-89EF-44EB-AD2F-EB49C8D46E0C}" type="slidenum">
              <a:rPr lang="en-US" smtClean="0"/>
              <a:t>66</a:t>
            </a:fld>
            <a:endParaRPr lang="en-US" dirty="0"/>
          </a:p>
        </p:txBody>
      </p:sp>
    </p:spTree>
    <p:extLst>
      <p:ext uri="{BB962C8B-B14F-4D97-AF65-F5344CB8AC3E}">
        <p14:creationId xmlns:p14="http://schemas.microsoft.com/office/powerpoint/2010/main" val="7066997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Bystander Intervention</a:t>
            </a:r>
            <a:endParaRPr lang="en-US" dirty="0"/>
          </a:p>
        </p:txBody>
      </p:sp>
      <p:sp>
        <p:nvSpPr>
          <p:cNvPr id="3" name="Content Placeholder 2"/>
          <p:cNvSpPr>
            <a:spLocks noGrp="1"/>
          </p:cNvSpPr>
          <p:nvPr>
            <p:ph idx="1"/>
          </p:nvPr>
        </p:nvSpPr>
        <p:spPr/>
        <p:txBody>
          <a:bodyPr/>
          <a:lstStyle/>
          <a:p>
            <a:pPr marL="0" indent="0">
              <a:buNone/>
            </a:pPr>
            <a:r>
              <a:rPr lang="en-US" b="1" u="sng" dirty="0" smtClean="0"/>
              <a:t>What can bystanders do?</a:t>
            </a:r>
          </a:p>
          <a:p>
            <a:r>
              <a:rPr lang="en-US" dirty="0" smtClean="0"/>
              <a:t>You should </a:t>
            </a:r>
            <a:r>
              <a:rPr lang="en-US" dirty="0"/>
              <a:t>not intervene in a situation that will put your safety at risk.</a:t>
            </a:r>
          </a:p>
          <a:p>
            <a:r>
              <a:rPr lang="en-US" dirty="0"/>
              <a:t>However, there </a:t>
            </a:r>
            <a:r>
              <a:rPr lang="en-US" dirty="0" smtClean="0"/>
              <a:t>may be </a:t>
            </a:r>
            <a:r>
              <a:rPr lang="en-US" dirty="0"/>
              <a:t>things you can do to stop a potentially dangerous situation.</a:t>
            </a:r>
          </a:p>
          <a:p>
            <a:r>
              <a:rPr lang="en-US" dirty="0"/>
              <a:t>If you observe a sexual assault, call 911.</a:t>
            </a:r>
          </a:p>
          <a:p>
            <a:r>
              <a:rPr lang="en-US" dirty="0"/>
              <a:t>If you can do so safely, take a picture of the perpetrator.</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67</a:t>
            </a:fld>
            <a:endParaRPr lang="en-US" dirty="0"/>
          </a:p>
        </p:txBody>
      </p:sp>
    </p:spTree>
    <p:extLst>
      <p:ext uri="{BB962C8B-B14F-4D97-AF65-F5344CB8AC3E}">
        <p14:creationId xmlns:p14="http://schemas.microsoft.com/office/powerpoint/2010/main" val="13723939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Bystander Intervention – </a:t>
            </a:r>
            <a:br>
              <a:rPr lang="en-US" sz="3600" dirty="0" smtClean="0"/>
            </a:br>
            <a:r>
              <a:rPr lang="en-US" sz="3600" dirty="0" smtClean="0"/>
              <a:t>CUNY’s Good Samaritan Policy</a:t>
            </a:r>
            <a:endParaRPr lang="en-US" sz="36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Students who are victims of or observe sexual harassment or violence while under the influence of drugs or alcohol, </a:t>
            </a:r>
            <a:r>
              <a:rPr lang="en-US" b="1" u="sng" dirty="0" smtClean="0"/>
              <a:t>should report the incident and seek medical help</a:t>
            </a:r>
            <a:r>
              <a:rPr lang="en-US" dirty="0" smtClean="0"/>
              <a:t>.</a:t>
            </a:r>
          </a:p>
          <a:p>
            <a:r>
              <a:rPr lang="en-US" dirty="0" smtClean="0"/>
              <a:t>Students will not be disciplined for their drug or alcohol use.</a:t>
            </a:r>
          </a:p>
          <a:p>
            <a:r>
              <a:rPr lang="en-US" dirty="0" smtClean="0"/>
              <a:t>This policy does not protect students from discipline for other misconduct such as sexual assault, drug sales, causing or threatening physical harm, damaging property or hazing.</a:t>
            </a:r>
          </a:p>
          <a:p>
            <a:r>
              <a:rPr lang="en-US" dirty="0" smtClean="0"/>
              <a:t>Similarly, NY’s Good Samaritan Law protects from arrest and prosecution individuals who call 911 when they witness or suffer from a medical emergency involving drugs or alcohol. </a:t>
            </a:r>
          </a:p>
        </p:txBody>
      </p:sp>
      <p:sp>
        <p:nvSpPr>
          <p:cNvPr id="4" name="Slide Number Placeholder 3"/>
          <p:cNvSpPr>
            <a:spLocks noGrp="1"/>
          </p:cNvSpPr>
          <p:nvPr>
            <p:ph type="sldNum" sz="quarter" idx="12"/>
          </p:nvPr>
        </p:nvSpPr>
        <p:spPr/>
        <p:txBody>
          <a:bodyPr/>
          <a:lstStyle/>
          <a:p>
            <a:fld id="{A0B1D241-89EF-44EB-AD2F-EB49C8D46E0C}" type="slidenum">
              <a:rPr lang="en-US" smtClean="0"/>
              <a:t>68</a:t>
            </a:fld>
            <a:endParaRPr lang="en-US" dirty="0"/>
          </a:p>
        </p:txBody>
      </p:sp>
    </p:spTree>
    <p:extLst>
      <p:ext uri="{BB962C8B-B14F-4D97-AF65-F5344CB8AC3E}">
        <p14:creationId xmlns:p14="http://schemas.microsoft.com/office/powerpoint/2010/main" val="14396392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Bystander Intervention</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smtClean="0"/>
              <a:t>How can students help one another?</a:t>
            </a:r>
          </a:p>
          <a:p>
            <a:r>
              <a:rPr lang="en-US" dirty="0"/>
              <a:t>Remind </a:t>
            </a:r>
            <a:r>
              <a:rPr lang="en-US" dirty="0" smtClean="0"/>
              <a:t>friends </a:t>
            </a:r>
            <a:r>
              <a:rPr lang="en-US" dirty="0"/>
              <a:t>to go to parties or bars with other friends, not alone.</a:t>
            </a:r>
          </a:p>
          <a:p>
            <a:r>
              <a:rPr lang="en-US" dirty="0"/>
              <a:t>Plan to leave together and do not let anyone leave alone.</a:t>
            </a:r>
          </a:p>
          <a:p>
            <a:r>
              <a:rPr lang="en-US" dirty="0" smtClean="0"/>
              <a:t>Help friends </a:t>
            </a:r>
            <a:r>
              <a:rPr lang="en-US" dirty="0"/>
              <a:t>get home safely. </a:t>
            </a:r>
            <a:endParaRPr lang="en-US" dirty="0" smtClean="0"/>
          </a:p>
          <a:p>
            <a:pPr marL="0" indent="0">
              <a:buNone/>
            </a:pP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69</a:t>
            </a:fld>
            <a:endParaRPr lang="en-US" dirty="0"/>
          </a:p>
        </p:txBody>
      </p:sp>
    </p:spTree>
    <p:extLst>
      <p:ext uri="{BB962C8B-B14F-4D97-AF65-F5344CB8AC3E}">
        <p14:creationId xmlns:p14="http://schemas.microsoft.com/office/powerpoint/2010/main" val="3004686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B1D241-89EF-44EB-AD2F-EB49C8D46E0C}" type="slidenum">
              <a:rPr lang="en-US" smtClean="0"/>
              <a:t>7</a:t>
            </a:fld>
            <a:endParaRPr lang="en-US" dirty="0"/>
          </a:p>
        </p:txBody>
      </p:sp>
      <p:sp>
        <p:nvSpPr>
          <p:cNvPr id="3" name="Rectangle 2"/>
          <p:cNvSpPr/>
          <p:nvPr/>
        </p:nvSpPr>
        <p:spPr>
          <a:xfrm>
            <a:off x="685800" y="1143000"/>
            <a:ext cx="8001000" cy="5262979"/>
          </a:xfrm>
          <a:prstGeom prst="rect">
            <a:avLst/>
          </a:prstGeom>
        </p:spPr>
        <p:txBody>
          <a:bodyPr wrap="square">
            <a:spAutoFit/>
          </a:bodyPr>
          <a:lstStyle/>
          <a:p>
            <a:r>
              <a:rPr lang="en-US" sz="1600" dirty="0"/>
              <a:t>If you observe or learn about any form of sexual harassment and/or gender-based harassment of and/or sexual violence against </a:t>
            </a:r>
            <a:r>
              <a:rPr lang="en-US" sz="1600" b="1" u="sng" dirty="0"/>
              <a:t>a student </a:t>
            </a:r>
            <a:r>
              <a:rPr lang="en-US" sz="1600" dirty="0"/>
              <a:t>you should contact:</a:t>
            </a:r>
          </a:p>
          <a:p>
            <a:pPr lvl="1"/>
            <a:endParaRPr lang="en-US" sz="1600" b="1" dirty="0" smtClean="0"/>
          </a:p>
          <a:p>
            <a:pPr lvl="1"/>
            <a:r>
              <a:rPr lang="en-US" sz="1600" b="1" dirty="0" smtClean="0"/>
              <a:t>Title </a:t>
            </a:r>
            <a:r>
              <a:rPr lang="en-US" sz="1600" b="1" dirty="0"/>
              <a:t>IX </a:t>
            </a:r>
            <a:r>
              <a:rPr lang="en-US" sz="1600" b="1" dirty="0" smtClean="0"/>
              <a:t>Coordinator</a:t>
            </a:r>
          </a:p>
          <a:p>
            <a:pPr lvl="1"/>
            <a:r>
              <a:rPr lang="en-US" sz="1600" dirty="0" smtClean="0"/>
              <a:t>Belinda Delgado</a:t>
            </a:r>
            <a:endParaRPr lang="en-US" sz="1600" dirty="0"/>
          </a:p>
          <a:p>
            <a:pPr lvl="1"/>
            <a:r>
              <a:rPr lang="en-US" sz="1600" dirty="0"/>
              <a:t>Administration Building Room 413</a:t>
            </a:r>
          </a:p>
          <a:p>
            <a:pPr lvl="1"/>
            <a:r>
              <a:rPr lang="en-US" sz="1600" dirty="0"/>
              <a:t>(718) 281-5755</a:t>
            </a:r>
          </a:p>
          <a:p>
            <a:pPr lvl="1"/>
            <a:r>
              <a:rPr lang="en-US" sz="1600" dirty="0" smtClean="0">
                <a:hlinkClick r:id="rId2"/>
              </a:rPr>
              <a:t>bdelgado@qcc.cuny.edu</a:t>
            </a:r>
            <a:r>
              <a:rPr lang="en-US" sz="1600" dirty="0" smtClean="0"/>
              <a:t> </a:t>
            </a:r>
            <a:r>
              <a:rPr lang="en-US" sz="1600" dirty="0"/>
              <a:t>or </a:t>
            </a:r>
            <a:r>
              <a:rPr lang="en-US" sz="1600" dirty="0">
                <a:hlinkClick r:id="rId3"/>
              </a:rPr>
              <a:t>titleix@qcc.cuny.edu</a:t>
            </a:r>
            <a:r>
              <a:rPr lang="en-US" sz="1600" dirty="0"/>
              <a:t> </a:t>
            </a:r>
          </a:p>
          <a:p>
            <a:pPr lvl="1"/>
            <a:endParaRPr lang="en-US" sz="1600" b="1" dirty="0"/>
          </a:p>
          <a:p>
            <a:pPr lvl="1"/>
            <a:r>
              <a:rPr lang="en-US" sz="1600" b="1" dirty="0"/>
              <a:t>Office of Public Safety </a:t>
            </a:r>
            <a:endParaRPr lang="en-US" sz="1600" b="1" dirty="0" smtClean="0"/>
          </a:p>
          <a:p>
            <a:pPr lvl="1"/>
            <a:r>
              <a:rPr lang="en-US" sz="1600" dirty="0"/>
              <a:t>John Triolo, Director</a:t>
            </a:r>
          </a:p>
          <a:p>
            <a:pPr lvl="1"/>
            <a:r>
              <a:rPr lang="en-US" sz="1600" dirty="0"/>
              <a:t>Library Building – 3</a:t>
            </a:r>
            <a:r>
              <a:rPr lang="en-US" sz="1600" baseline="30000" dirty="0"/>
              <a:t>rd</a:t>
            </a:r>
            <a:r>
              <a:rPr lang="en-US" sz="1600" dirty="0"/>
              <a:t> Floor</a:t>
            </a:r>
          </a:p>
          <a:p>
            <a:pPr lvl="1"/>
            <a:r>
              <a:rPr lang="en-US" sz="1600" dirty="0"/>
              <a:t>(718) 631-6320</a:t>
            </a:r>
          </a:p>
          <a:p>
            <a:pPr lvl="1"/>
            <a:r>
              <a:rPr lang="en-US" sz="1600" dirty="0"/>
              <a:t>jtriolo@qcc.cuny.edu</a:t>
            </a:r>
          </a:p>
          <a:p>
            <a:pPr lvl="1"/>
            <a:endParaRPr lang="en-US" sz="1600" b="1" dirty="0"/>
          </a:p>
          <a:p>
            <a:pPr lvl="1"/>
            <a:r>
              <a:rPr lang="en-US" sz="1600" b="1" dirty="0"/>
              <a:t>Office of </a:t>
            </a:r>
            <a:r>
              <a:rPr lang="en-US" sz="1600" b="1" dirty="0" smtClean="0"/>
              <a:t>Student Affairs</a:t>
            </a:r>
          </a:p>
          <a:p>
            <a:pPr lvl="1"/>
            <a:r>
              <a:rPr lang="en-US" sz="1600" dirty="0" smtClean="0"/>
              <a:t>Interim Vice </a:t>
            </a:r>
            <a:r>
              <a:rPr lang="en-US" sz="1600" dirty="0" smtClean="0"/>
              <a:t>President </a:t>
            </a:r>
            <a:r>
              <a:rPr lang="en-US" sz="1600" dirty="0" smtClean="0"/>
              <a:t>Brian Kerr</a:t>
            </a:r>
            <a:endParaRPr lang="en-US" sz="1600" dirty="0" smtClean="0"/>
          </a:p>
          <a:p>
            <a:pPr lvl="1"/>
            <a:r>
              <a:rPr lang="en-US" sz="1600" dirty="0" smtClean="0"/>
              <a:t>Library Building Room 412</a:t>
            </a:r>
          </a:p>
          <a:p>
            <a:pPr lvl="1"/>
            <a:r>
              <a:rPr lang="en-US" sz="1600" dirty="0" smtClean="0"/>
              <a:t>(718) 631-6351</a:t>
            </a:r>
          </a:p>
          <a:p>
            <a:pPr lvl="1"/>
            <a:r>
              <a:rPr lang="en-US" sz="1600" dirty="0" smtClean="0"/>
              <a:t>Bkerr@qcc.cuny.edu</a:t>
            </a:r>
            <a:endParaRPr lang="en-US" sz="1600" dirty="0" smtClean="0"/>
          </a:p>
          <a:p>
            <a:pPr lvl="1"/>
            <a:endParaRPr lang="en-US" sz="1600" dirty="0"/>
          </a:p>
        </p:txBody>
      </p:sp>
      <p:sp>
        <p:nvSpPr>
          <p:cNvPr id="4" name="TextBox 3"/>
          <p:cNvSpPr txBox="1"/>
          <p:nvPr/>
        </p:nvSpPr>
        <p:spPr>
          <a:xfrm>
            <a:off x="685800" y="304800"/>
            <a:ext cx="7391400" cy="646331"/>
          </a:xfrm>
          <a:prstGeom prst="rect">
            <a:avLst/>
          </a:prstGeom>
          <a:noFill/>
        </p:spPr>
        <p:txBody>
          <a:bodyPr wrap="square" rtlCol="0">
            <a:spAutoFit/>
          </a:bodyPr>
          <a:lstStyle/>
          <a:p>
            <a:pPr algn="ctr"/>
            <a:r>
              <a:rPr lang="en-US" sz="3600" b="1" dirty="0"/>
              <a:t>We Need to Hear From You</a:t>
            </a:r>
          </a:p>
        </p:txBody>
      </p:sp>
    </p:spTree>
    <p:extLst>
      <p:ext uri="{BB962C8B-B14F-4D97-AF65-F5344CB8AC3E}">
        <p14:creationId xmlns:p14="http://schemas.microsoft.com/office/powerpoint/2010/main" val="2271854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Bystander Intervention</a:t>
            </a:r>
            <a:endParaRPr lang="en-US" dirty="0"/>
          </a:p>
        </p:txBody>
      </p:sp>
      <p:sp>
        <p:nvSpPr>
          <p:cNvPr id="3" name="Content Placeholder 2"/>
          <p:cNvSpPr>
            <a:spLocks noGrp="1"/>
          </p:cNvSpPr>
          <p:nvPr>
            <p:ph idx="1"/>
          </p:nvPr>
        </p:nvSpPr>
        <p:spPr>
          <a:xfrm>
            <a:off x="457200" y="1295400"/>
            <a:ext cx="8229600" cy="4830763"/>
          </a:xfrm>
        </p:spPr>
        <p:txBody>
          <a:bodyPr>
            <a:normAutofit fontScale="25000" lnSpcReduction="20000"/>
          </a:bodyPr>
          <a:lstStyle/>
          <a:p>
            <a:pPr marL="0" indent="0">
              <a:buNone/>
            </a:pPr>
            <a:r>
              <a:rPr lang="en-US" sz="7200" b="1" u="sng" dirty="0" smtClean="0"/>
              <a:t>How can employees and students intervene?</a:t>
            </a:r>
          </a:p>
          <a:p>
            <a:r>
              <a:rPr lang="en-US" sz="7200" dirty="0" smtClean="0"/>
              <a:t>Call 911/public safety.</a:t>
            </a:r>
          </a:p>
          <a:p>
            <a:r>
              <a:rPr lang="en-US" sz="7200" dirty="0" smtClean="0"/>
              <a:t>Take a picture of the perpetrator if possible.</a:t>
            </a:r>
          </a:p>
          <a:p>
            <a:r>
              <a:rPr lang="en-US" sz="7200" dirty="0" smtClean="0"/>
              <a:t>Separate </a:t>
            </a:r>
            <a:r>
              <a:rPr lang="en-US" sz="7200" dirty="0"/>
              <a:t>the two people if it appears they are too drunk or if one might take advantage of the other. </a:t>
            </a:r>
          </a:p>
          <a:p>
            <a:r>
              <a:rPr lang="en-US" sz="7200" dirty="0" smtClean="0"/>
              <a:t>Help a friend to leave a risky situation and go home safely. </a:t>
            </a:r>
            <a:endParaRPr lang="en-US" sz="7200" dirty="0"/>
          </a:p>
          <a:p>
            <a:r>
              <a:rPr lang="en-US" sz="7200" dirty="0" smtClean="0"/>
              <a:t>Suggest a </a:t>
            </a:r>
            <a:r>
              <a:rPr lang="en-US" sz="7200" dirty="0"/>
              <a:t>friend take a phone number and call the next </a:t>
            </a:r>
            <a:r>
              <a:rPr lang="en-US" sz="7200" dirty="0" smtClean="0"/>
              <a:t>day.</a:t>
            </a:r>
          </a:p>
          <a:p>
            <a:r>
              <a:rPr lang="en-US" sz="7200" dirty="0" smtClean="0"/>
              <a:t>Use </a:t>
            </a:r>
            <a:r>
              <a:rPr lang="en-US" sz="7200" dirty="0"/>
              <a:t>the Circle of 6 App.  It’s Free. </a:t>
            </a:r>
            <a:r>
              <a:rPr lang="en-US" sz="7200" dirty="0">
                <a:hlinkClick r:id="rId2"/>
              </a:rPr>
              <a:t>http://</a:t>
            </a:r>
            <a:r>
              <a:rPr lang="en-US" sz="7200" dirty="0" smtClean="0">
                <a:hlinkClick r:id="rId2"/>
              </a:rPr>
              <a:t>www.circleof6app.com</a:t>
            </a:r>
            <a:endParaRPr lang="en-US" sz="7200" dirty="0" smtClean="0"/>
          </a:p>
          <a:p>
            <a:pPr lvl="1"/>
            <a:r>
              <a:rPr lang="en-US" sz="7200" dirty="0" smtClean="0"/>
              <a:t>Need help getting home? Need an interruption? Two touches lets your circle know where you are and how they can help. Icons represent actions so that no one can tell what you’re up to. </a:t>
            </a:r>
          </a:p>
          <a:p>
            <a:r>
              <a:rPr lang="en-US" sz="7200" dirty="0" smtClean="0"/>
              <a:t>Create </a:t>
            </a:r>
            <a:r>
              <a:rPr lang="en-US" sz="7200" dirty="0" smtClean="0"/>
              <a:t>a diversion</a:t>
            </a:r>
            <a:endParaRPr lang="en-US" sz="7200" dirty="0"/>
          </a:p>
          <a:p>
            <a:pPr lvl="1"/>
            <a:r>
              <a:rPr lang="en-US" sz="7200" dirty="0" smtClean="0"/>
              <a:t>Suggest a friend leave a party for </a:t>
            </a:r>
            <a:r>
              <a:rPr lang="en-US" sz="7200" dirty="0"/>
              <a:t>a new venue.</a:t>
            </a:r>
          </a:p>
          <a:p>
            <a:pPr lvl="1"/>
            <a:r>
              <a:rPr lang="en-US" sz="7200" dirty="0"/>
              <a:t>Tell </a:t>
            </a:r>
            <a:r>
              <a:rPr lang="en-US" sz="7200" dirty="0" smtClean="0"/>
              <a:t>a friend that </a:t>
            </a:r>
            <a:r>
              <a:rPr lang="en-US" sz="7200" dirty="0"/>
              <a:t>someone else is waiting to speak to him/her.</a:t>
            </a:r>
          </a:p>
          <a:p>
            <a:pPr lvl="1"/>
            <a:r>
              <a:rPr lang="en-US" sz="7200" dirty="0" smtClean="0"/>
              <a:t>Tell a </a:t>
            </a:r>
            <a:r>
              <a:rPr lang="en-US" sz="7200" dirty="0"/>
              <a:t>friend you need </a:t>
            </a:r>
            <a:r>
              <a:rPr lang="en-US" sz="7200" dirty="0" smtClean="0"/>
              <a:t>advice </a:t>
            </a:r>
            <a:r>
              <a:rPr lang="en-US" sz="7200" dirty="0"/>
              <a:t>in private.</a:t>
            </a:r>
          </a:p>
          <a:p>
            <a:pPr lvl="1"/>
            <a:r>
              <a:rPr lang="en-US" sz="7200" dirty="0"/>
              <a:t>Tell </a:t>
            </a:r>
            <a:r>
              <a:rPr lang="en-US" sz="7200" dirty="0" smtClean="0"/>
              <a:t>a </a:t>
            </a:r>
            <a:r>
              <a:rPr lang="en-US" sz="7200" dirty="0"/>
              <a:t>friend you feel sick and need assistance.</a:t>
            </a:r>
          </a:p>
          <a:p>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70</a:t>
            </a:fld>
            <a:endParaRPr lang="en-US" dirty="0"/>
          </a:p>
        </p:txBody>
      </p:sp>
    </p:spTree>
    <p:extLst>
      <p:ext uri="{BB962C8B-B14F-4D97-AF65-F5344CB8AC3E}">
        <p14:creationId xmlns:p14="http://schemas.microsoft.com/office/powerpoint/2010/main" val="34388577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Resources</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71</a:t>
            </a:fld>
            <a:endParaRPr lang="en-US" dirty="0"/>
          </a:p>
        </p:txBody>
      </p:sp>
    </p:spTree>
    <p:extLst>
      <p:ext uri="{BB962C8B-B14F-4D97-AF65-F5344CB8AC3E}">
        <p14:creationId xmlns:p14="http://schemas.microsoft.com/office/powerpoint/2010/main" val="20803639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56495" y="361016"/>
            <a:ext cx="506506" cy="365125"/>
          </a:xfrm>
        </p:spPr>
        <p:txBody>
          <a:bodyPr/>
          <a:lstStyle/>
          <a:p>
            <a:fld id="{57AF16DE-A0D5-4438-950F-5B1E159C2C28}" type="slidenum">
              <a:rPr lang="en-US" smtClean="0"/>
              <a:t>72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28338890"/>
              </p:ext>
            </p:extLst>
          </p:nvPr>
        </p:nvGraphicFramePr>
        <p:xfrm>
          <a:off x="135107" y="645458"/>
          <a:ext cx="8855209" cy="6060131"/>
        </p:xfrm>
        <a:graphic>
          <a:graphicData uri="http://schemas.openxmlformats.org/drawingml/2006/table">
            <a:tbl>
              <a:tblPr/>
              <a:tblGrid>
                <a:gridCol w="2923021"/>
                <a:gridCol w="2790636"/>
                <a:gridCol w="3141552"/>
              </a:tblGrid>
              <a:tr h="168731">
                <a:tc>
                  <a:txBody>
                    <a:bodyPr/>
                    <a:lstStyle/>
                    <a:p>
                      <a:pPr algn="ctr" fontAlgn="ctr"/>
                      <a:r>
                        <a:rPr lang="en-US" sz="1120" b="1" i="0" u="none" strike="noStrike" dirty="0">
                          <a:solidFill>
                            <a:srgbClr val="FF0000"/>
                          </a:solidFill>
                          <a:effectLst/>
                          <a:latin typeface="Arial Narrow"/>
                        </a:rPr>
                        <a:t>Title IX Coordinators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20" b="1" i="0" u="none" strike="noStrike" dirty="0" smtClean="0">
                          <a:solidFill>
                            <a:schemeClr val="tx1"/>
                          </a:solidFill>
                          <a:effectLst/>
                          <a:latin typeface="Arial Narrow"/>
                        </a:rPr>
                        <a:t> </a:t>
                      </a:r>
                      <a:r>
                        <a:rPr lang="en-US" sz="1120" b="1" i="0" u="none" strike="noStrike" dirty="0" smtClean="0">
                          <a:solidFill>
                            <a:srgbClr val="FF0000"/>
                          </a:solidFill>
                          <a:effectLst/>
                          <a:latin typeface="Arial Narrow"/>
                        </a:rPr>
                        <a:t>Public </a:t>
                      </a:r>
                      <a:r>
                        <a:rPr lang="en-US" sz="1120" b="1" i="0" u="none" strike="noStrike" dirty="0">
                          <a:solidFill>
                            <a:srgbClr val="FF0000"/>
                          </a:solidFill>
                          <a:effectLst/>
                          <a:latin typeface="Arial Narrow"/>
                        </a:rPr>
                        <a:t>Safety </a:t>
                      </a:r>
                      <a:r>
                        <a:rPr lang="en-US" sz="1120" b="1" i="0" u="none" strike="noStrike" dirty="0" smtClean="0">
                          <a:solidFill>
                            <a:srgbClr val="FF0000"/>
                          </a:solidFill>
                          <a:effectLst/>
                          <a:latin typeface="Arial Narrow"/>
                        </a:rPr>
                        <a:t>Directors   </a:t>
                      </a:r>
                      <a:endParaRPr lang="en-US" sz="112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20" b="1" i="0" u="none" strike="noStrike" dirty="0" smtClean="0">
                          <a:solidFill>
                            <a:srgbClr val="FF0000"/>
                          </a:solidFill>
                          <a:effectLst/>
                          <a:latin typeface="Arial Narrow"/>
                        </a:rPr>
                        <a:t>                  Chief </a:t>
                      </a:r>
                      <a:r>
                        <a:rPr lang="en-US" sz="1120" b="1" i="0" u="none" strike="noStrike" dirty="0">
                          <a:solidFill>
                            <a:srgbClr val="FF0000"/>
                          </a:solidFill>
                          <a:effectLst/>
                          <a:latin typeface="Arial Narrow"/>
                        </a:rPr>
                        <a:t>Student Affairs </a:t>
                      </a:r>
                      <a:r>
                        <a:rPr lang="en-US" sz="1120" b="1" i="0" u="none" strike="noStrike" dirty="0" smtClean="0">
                          <a:solidFill>
                            <a:srgbClr val="FF0000"/>
                          </a:solidFill>
                          <a:effectLst/>
                          <a:latin typeface="Arial Narrow"/>
                        </a:rPr>
                        <a:t>Officers</a:t>
                      </a:r>
                      <a:endParaRPr lang="en-US" sz="112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158185">
                <a:tc gridSpan="3">
                  <a:txBody>
                    <a:bodyPr/>
                    <a:lstStyle/>
                    <a:p>
                      <a:pPr algn="ctr" fontAlgn="ctr"/>
                      <a:r>
                        <a:rPr lang="en-US" sz="1050" b="1" i="0" u="none" strike="noStrike" dirty="0">
                          <a:solidFill>
                            <a:schemeClr val="tx1"/>
                          </a:solidFill>
                          <a:effectLst/>
                          <a:latin typeface="Arial Narrow"/>
                        </a:rPr>
                        <a:t>Baruch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61872">
                <a:tc>
                  <a:txBody>
                    <a:bodyPr/>
                    <a:lstStyle/>
                    <a:p>
                      <a:pPr algn="ctr" fontAlgn="ctr"/>
                      <a:r>
                        <a:rPr lang="en-US" sz="1050" b="0" i="0" u="none" strike="noStrike" dirty="0" smtClean="0">
                          <a:solidFill>
                            <a:srgbClr val="000000"/>
                          </a:solidFill>
                          <a:effectLst/>
                          <a:latin typeface="Arial Narrow"/>
                        </a:rPr>
                        <a:t>Kieran</a:t>
                      </a:r>
                      <a:r>
                        <a:rPr lang="en-US" sz="1050" b="0" i="0" u="none" strike="noStrike" baseline="0" dirty="0" smtClean="0">
                          <a:solidFill>
                            <a:srgbClr val="000000"/>
                          </a:solidFill>
                          <a:effectLst/>
                          <a:latin typeface="Arial Narrow"/>
                        </a:rPr>
                        <a:t> Batts Morrow</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a:solidFill>
                            <a:srgbClr val="000000"/>
                          </a:solidFill>
                          <a:effectLst/>
                          <a:latin typeface="Arial Narrow"/>
                        </a:rPr>
                        <a:t>Henry J. McLaughlin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smtClean="0">
                          <a:solidFill>
                            <a:srgbClr val="000000"/>
                          </a:solidFill>
                          <a:effectLst/>
                          <a:latin typeface="Arial Narrow"/>
                        </a:rPr>
                        <a:t>Art</a:t>
                      </a:r>
                      <a:r>
                        <a:rPr lang="en-US" sz="1050" b="0" i="0" u="none" strike="noStrike" baseline="0" dirty="0" smtClean="0">
                          <a:solidFill>
                            <a:srgbClr val="000000"/>
                          </a:solidFill>
                          <a:effectLst/>
                          <a:latin typeface="Arial Narrow"/>
                        </a:rPr>
                        <a:t> King</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4847">
                <a:tc>
                  <a:txBody>
                    <a:bodyPr/>
                    <a:lstStyle/>
                    <a:p>
                      <a:pPr algn="ctr" fontAlgn="b"/>
                      <a:r>
                        <a:rPr lang="en-US" sz="1050" b="0" i="0" u="none" strike="noStrike" dirty="0">
                          <a:solidFill>
                            <a:srgbClr val="000000"/>
                          </a:solidFill>
                          <a:effectLst/>
                          <a:latin typeface="Arial Narrow"/>
                        </a:rPr>
                        <a:t>(646) </a:t>
                      </a:r>
                      <a:r>
                        <a:rPr lang="en-US" sz="1050" b="0" i="0" u="none" strike="noStrike" dirty="0" smtClean="0">
                          <a:solidFill>
                            <a:srgbClr val="000000"/>
                          </a:solidFill>
                          <a:effectLst/>
                          <a:latin typeface="Arial Narrow"/>
                        </a:rPr>
                        <a:t>312-4542</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solidFill>
                            <a:srgbClr val="000000"/>
                          </a:solidFill>
                          <a:effectLst/>
                          <a:latin typeface="Arial Narrow"/>
                        </a:rPr>
                        <a:t>(646) 660-6010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dirty="0">
                          <a:solidFill>
                            <a:srgbClr val="000000"/>
                          </a:solidFill>
                          <a:effectLst/>
                          <a:latin typeface="Arial Narrow"/>
                        </a:rPr>
                        <a:t>(646) </a:t>
                      </a:r>
                      <a:r>
                        <a:rPr lang="en-US" sz="1050" b="0" i="0" u="none" strike="noStrike" dirty="0" smtClean="0">
                          <a:solidFill>
                            <a:srgbClr val="000000"/>
                          </a:solidFill>
                          <a:effectLst/>
                          <a:latin typeface="Arial Narrow"/>
                        </a:rPr>
                        <a:t>312-4570</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8185">
                <a:tc>
                  <a:txBody>
                    <a:bodyPr/>
                    <a:lstStyle/>
                    <a:p>
                      <a:pPr algn="ctr" fontAlgn="ctr"/>
                      <a:r>
                        <a:rPr lang="en-US" sz="1050" b="0" i="0" u="none" strike="noStrike" dirty="0" smtClean="0">
                          <a:solidFill>
                            <a:srgbClr val="000000"/>
                          </a:solidFill>
                          <a:effectLst/>
                          <a:latin typeface="Arial Narrow"/>
                          <a:hlinkClick r:id="rId2"/>
                        </a:rPr>
                        <a:t>kieran</a:t>
                      </a:r>
                      <a:r>
                        <a:rPr lang="en-US" sz="1050" b="0" i="0" u="none" strike="noStrike" baseline="0" dirty="0" smtClean="0">
                          <a:solidFill>
                            <a:srgbClr val="000000"/>
                          </a:solidFill>
                          <a:effectLst/>
                          <a:latin typeface="Arial Narrow"/>
                          <a:hlinkClick r:id="rId2"/>
                        </a:rPr>
                        <a:t>.morrow</a:t>
                      </a:r>
                      <a:r>
                        <a:rPr lang="en-US" sz="1050" b="0" i="0" u="none" strike="noStrike" dirty="0" smtClean="0">
                          <a:solidFill>
                            <a:srgbClr val="000000"/>
                          </a:solidFill>
                          <a:effectLst/>
                          <a:latin typeface="Arial Narrow"/>
                          <a:hlinkClick r:id="rId2"/>
                        </a:rPr>
                        <a:t>@baruch.cuny.edu</a:t>
                      </a:r>
                      <a:r>
                        <a:rPr lang="en-US" sz="1050" b="0" i="0" u="none" strike="noStrike" dirty="0" smtClean="0">
                          <a:solidFill>
                            <a:srgbClr val="000000"/>
                          </a:solidFill>
                          <a:effectLst/>
                          <a:latin typeface="Arial Narrow"/>
                        </a:rPr>
                        <a:t> </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Narrow"/>
                          <a:hlinkClick r:id="rId3"/>
                        </a:rPr>
                        <a:t>henry_mclaughlin@baruch.cuny.edu</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Narrow"/>
                          <a:hlinkClick r:id="rId4"/>
                        </a:rPr>
                        <a:t>art.king@baruch.cuny.edu</a:t>
                      </a:r>
                      <a:r>
                        <a:rPr lang="en-US" sz="1050" b="0" i="0" u="none" strike="noStrike" dirty="0" smtClean="0">
                          <a:solidFill>
                            <a:srgbClr val="000000"/>
                          </a:solidFill>
                          <a:effectLst/>
                          <a:latin typeface="Arial Narrow"/>
                        </a:rPr>
                        <a:t>    </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8185">
                <a:tc gridSpan="3">
                  <a:txBody>
                    <a:bodyPr/>
                    <a:lstStyle/>
                    <a:p>
                      <a:pPr algn="ctr" fontAlgn="ctr"/>
                      <a:r>
                        <a:rPr lang="en-US" sz="1050" b="1" i="0" u="none" strike="noStrike" dirty="0">
                          <a:solidFill>
                            <a:schemeClr val="tx1"/>
                          </a:solidFill>
                          <a:effectLst/>
                          <a:latin typeface="Arial Narrow"/>
                        </a:rPr>
                        <a:t>BMCC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61872">
                <a:tc>
                  <a:txBody>
                    <a:bodyPr/>
                    <a:lstStyle/>
                    <a:p>
                      <a:pPr algn="ctr" fontAlgn="ctr"/>
                      <a:r>
                        <a:rPr lang="en-US" sz="1050" b="0" i="0" u="none" strike="noStrike" dirty="0" smtClean="0">
                          <a:solidFill>
                            <a:srgbClr val="000000"/>
                          </a:solidFill>
                          <a:effectLst/>
                          <a:latin typeface="Arial Narrow"/>
                        </a:rPr>
                        <a:t>Angela Sales</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smtClean="0">
                          <a:solidFill>
                            <a:srgbClr val="000000"/>
                          </a:solidFill>
                          <a:effectLst/>
                          <a:latin typeface="Arial Narrow"/>
                        </a:rPr>
                        <a:t>Mike Korn</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a:solidFill>
                            <a:srgbClr val="000000"/>
                          </a:solidFill>
                          <a:effectLst/>
                          <a:latin typeface="Arial Narrow"/>
                        </a:rPr>
                        <a:t>Marva Craig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1872">
                <a:tc>
                  <a:txBody>
                    <a:bodyPr/>
                    <a:lstStyle/>
                    <a:p>
                      <a:pPr algn="ctr" fontAlgn="ctr"/>
                      <a:r>
                        <a:rPr lang="en-US" sz="1050" b="0" i="0" u="none" strike="noStrike" dirty="0">
                          <a:solidFill>
                            <a:srgbClr val="000000"/>
                          </a:solidFill>
                          <a:effectLst/>
                          <a:latin typeface="Arial Narrow"/>
                        </a:rPr>
                        <a:t>(212) </a:t>
                      </a:r>
                      <a:r>
                        <a:rPr lang="en-US" sz="1050" b="0" i="0" u="none" strike="noStrike" dirty="0" smtClean="0">
                          <a:solidFill>
                            <a:srgbClr val="000000"/>
                          </a:solidFill>
                          <a:effectLst/>
                          <a:latin typeface="Arial Narrow"/>
                        </a:rPr>
                        <a:t>220-1237</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solidFill>
                            <a:srgbClr val="000000"/>
                          </a:solidFill>
                          <a:effectLst/>
                          <a:latin typeface="Arial Narrow"/>
                        </a:rPr>
                        <a:t>(212) </a:t>
                      </a:r>
                      <a:r>
                        <a:rPr lang="en-US" sz="1050" b="0" i="0" u="none" strike="noStrike" dirty="0" smtClean="0">
                          <a:solidFill>
                            <a:srgbClr val="000000"/>
                          </a:solidFill>
                          <a:effectLst/>
                          <a:latin typeface="Arial Narrow"/>
                        </a:rPr>
                        <a:t>220-8135</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solidFill>
                            <a:srgbClr val="000000"/>
                          </a:solidFill>
                          <a:effectLst/>
                          <a:latin typeface="Arial Narrow"/>
                        </a:rPr>
                        <a:t>(212) 220-8130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8185">
                <a:tc>
                  <a:txBody>
                    <a:bodyPr/>
                    <a:lstStyle/>
                    <a:p>
                      <a:pPr algn="ctr" fontAlgn="b"/>
                      <a:r>
                        <a:rPr lang="en-US" sz="1050" b="0" i="0" u="none" strike="noStrike" dirty="0" smtClean="0">
                          <a:solidFill>
                            <a:srgbClr val="000000"/>
                          </a:solidFill>
                          <a:effectLst/>
                          <a:latin typeface="Arial Narrow"/>
                          <a:hlinkClick r:id="rId5"/>
                        </a:rPr>
                        <a:t>asales@bmcc.cuny.edu</a:t>
                      </a:r>
                      <a:r>
                        <a:rPr lang="en-US" sz="1050" b="0" i="0" u="none" strike="noStrike" dirty="0" smtClean="0">
                          <a:solidFill>
                            <a:srgbClr val="000000"/>
                          </a:solidFill>
                          <a:effectLst/>
                          <a:latin typeface="Arial Narrow"/>
                        </a:rPr>
                        <a:t> </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smtClean="0">
                          <a:solidFill>
                            <a:srgbClr val="000000"/>
                          </a:solidFill>
                          <a:effectLst/>
                          <a:latin typeface="Arial Narrow"/>
                          <a:hlinkClick r:id="rId6"/>
                        </a:rPr>
                        <a:t>mkorn@bmcc.cuny.edu</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smtClean="0">
                          <a:solidFill>
                            <a:srgbClr val="000000"/>
                          </a:solidFill>
                          <a:effectLst/>
                          <a:latin typeface="Arial Narrow"/>
                          <a:hlinkClick r:id="rId7"/>
                        </a:rPr>
                        <a:t>mcraig@bmcc.cuny.edu</a:t>
                      </a:r>
                      <a:r>
                        <a:rPr lang="en-US" sz="1050" b="0" i="0" u="none" strike="noStrike" dirty="0" smtClean="0">
                          <a:solidFill>
                            <a:srgbClr val="000000"/>
                          </a:solidFill>
                          <a:effectLst/>
                          <a:latin typeface="Arial Narrow"/>
                        </a:rPr>
                        <a:t> </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8185">
                <a:tc gridSpan="3">
                  <a:txBody>
                    <a:bodyPr/>
                    <a:lstStyle/>
                    <a:p>
                      <a:pPr algn="ctr" fontAlgn="ctr"/>
                      <a:r>
                        <a:rPr lang="en-US" sz="1050" b="1" i="0" u="none" strike="noStrike" dirty="0">
                          <a:solidFill>
                            <a:schemeClr val="tx1"/>
                          </a:solidFill>
                          <a:effectLst/>
                          <a:latin typeface="Arial Narrow"/>
                        </a:rPr>
                        <a:t>Bronx CC</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61872">
                <a:tc>
                  <a:txBody>
                    <a:bodyPr/>
                    <a:lstStyle/>
                    <a:p>
                      <a:pPr algn="ctr" fontAlgn="ctr"/>
                      <a:r>
                        <a:rPr lang="en-US" sz="1050" b="0" i="0" u="none" strike="noStrike" dirty="0">
                          <a:solidFill>
                            <a:srgbClr val="000000"/>
                          </a:solidFill>
                          <a:effectLst/>
                          <a:latin typeface="Arial Narrow"/>
                        </a:rPr>
                        <a:t>Jesenia Minier-Delgado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smtClean="0">
                          <a:solidFill>
                            <a:srgbClr val="000000"/>
                          </a:solidFill>
                          <a:effectLst/>
                          <a:latin typeface="Arial Narrow"/>
                        </a:rPr>
                        <a:t>James Verdicchio</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a:solidFill>
                            <a:srgbClr val="000000"/>
                          </a:solidFill>
                          <a:effectLst/>
                          <a:latin typeface="Arial Narrow"/>
                        </a:rPr>
                        <a:t>Athos Brewer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8185">
                <a:tc>
                  <a:txBody>
                    <a:bodyPr/>
                    <a:lstStyle/>
                    <a:p>
                      <a:pPr algn="ctr" fontAlgn="ctr"/>
                      <a:r>
                        <a:rPr lang="en-US" sz="1050" b="0" i="0" u="none" strike="noStrike" dirty="0">
                          <a:solidFill>
                            <a:srgbClr val="000000"/>
                          </a:solidFill>
                          <a:effectLst/>
                          <a:latin typeface="Arial Narrow"/>
                        </a:rPr>
                        <a:t>(718) 289-5288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solidFill>
                            <a:srgbClr val="000000"/>
                          </a:solidFill>
                          <a:effectLst/>
                          <a:latin typeface="Arial Narrow"/>
                        </a:rPr>
                        <a:t>(718) </a:t>
                      </a:r>
                      <a:r>
                        <a:rPr lang="en-US" sz="1050" b="0" i="0" u="none" strike="noStrike" dirty="0" smtClean="0">
                          <a:solidFill>
                            <a:srgbClr val="000000"/>
                          </a:solidFill>
                          <a:effectLst/>
                          <a:latin typeface="Arial Narrow"/>
                        </a:rPr>
                        <a:t>289-5922 </a:t>
                      </a:r>
                      <a:r>
                        <a:rPr lang="en-US" sz="1050" b="0" i="0" u="none" strike="noStrike" dirty="0">
                          <a:solidFill>
                            <a:srgbClr val="000000"/>
                          </a:solidFill>
                          <a:effectLst/>
                          <a:latin typeface="Arial Narrow"/>
                        </a:rPr>
                        <a:t>/ (718) 289-5390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solidFill>
                            <a:srgbClr val="000000"/>
                          </a:solidFill>
                          <a:effectLst/>
                          <a:latin typeface="Arial Narrow"/>
                        </a:rPr>
                        <a:t>(718) 289-5869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8185">
                <a:tc>
                  <a:txBody>
                    <a:bodyPr/>
                    <a:lstStyle/>
                    <a:p>
                      <a:pPr algn="ctr" fontAlgn="b"/>
                      <a:r>
                        <a:rPr lang="en-US" sz="1050" b="0" i="0" u="none" strike="noStrike" dirty="0" smtClean="0">
                          <a:solidFill>
                            <a:srgbClr val="000000"/>
                          </a:solidFill>
                          <a:effectLst/>
                          <a:latin typeface="Arial Narrow"/>
                          <a:hlinkClick r:id="rId8"/>
                        </a:rPr>
                        <a:t>jesenia.minier-delgado@bcc.cuny.edu</a:t>
                      </a:r>
                      <a:r>
                        <a:rPr lang="en-US" sz="1050" b="0" i="0" u="none" strike="noStrike" dirty="0" smtClean="0">
                          <a:solidFill>
                            <a:srgbClr val="000000"/>
                          </a:solidFill>
                          <a:effectLst/>
                          <a:latin typeface="Arial Narrow"/>
                        </a:rPr>
                        <a:t> </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Narrow"/>
                          <a:hlinkClick r:id="rId9"/>
                        </a:rPr>
                        <a:t>james.verdicchio@bcc.cuny.edu</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smtClean="0">
                          <a:solidFill>
                            <a:srgbClr val="000000"/>
                          </a:solidFill>
                          <a:effectLst/>
                          <a:latin typeface="Arial Narrow"/>
                          <a:hlinkClick r:id="rId10"/>
                        </a:rPr>
                        <a:t>athos.brewer@bcc.cuny.edu</a:t>
                      </a:r>
                      <a:r>
                        <a:rPr lang="en-US" sz="1050" b="0" i="0" u="none" strike="noStrike" dirty="0" smtClean="0">
                          <a:solidFill>
                            <a:srgbClr val="000000"/>
                          </a:solidFill>
                          <a:effectLst/>
                          <a:latin typeface="Arial Narrow"/>
                        </a:rPr>
                        <a:t> </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8185">
                <a:tc gridSpan="3">
                  <a:txBody>
                    <a:bodyPr/>
                    <a:lstStyle/>
                    <a:p>
                      <a:pPr algn="ctr" fontAlgn="ctr"/>
                      <a:r>
                        <a:rPr lang="en-US" sz="1050" b="1" i="0" u="none" strike="noStrike" dirty="0">
                          <a:solidFill>
                            <a:schemeClr val="tx1"/>
                          </a:solidFill>
                          <a:effectLst/>
                          <a:latin typeface="Arial Narrow"/>
                        </a:rPr>
                        <a:t>Brooklyn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58185">
                <a:tc>
                  <a:txBody>
                    <a:bodyPr/>
                    <a:lstStyle/>
                    <a:p>
                      <a:pPr algn="ctr" fontAlgn="ctr"/>
                      <a:r>
                        <a:rPr lang="en-US" sz="1050" b="0" i="0" u="none" strike="noStrike" dirty="0">
                          <a:solidFill>
                            <a:srgbClr val="000000"/>
                          </a:solidFill>
                          <a:effectLst/>
                          <a:latin typeface="Arial Narrow"/>
                        </a:rPr>
                        <a:t>Natalie Mason-Kinsey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a:solidFill>
                            <a:srgbClr val="000000"/>
                          </a:solidFill>
                          <a:effectLst/>
                          <a:latin typeface="Arial Narrow"/>
                        </a:rPr>
                        <a:t>Donald Wenz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a:solidFill>
                            <a:srgbClr val="000000"/>
                          </a:solidFill>
                          <a:effectLst/>
                          <a:latin typeface="Arial Narrow"/>
                        </a:rPr>
                        <a:t>Milga Morales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1872">
                <a:tc>
                  <a:txBody>
                    <a:bodyPr/>
                    <a:lstStyle/>
                    <a:p>
                      <a:pPr algn="ctr" fontAlgn="ctr"/>
                      <a:r>
                        <a:rPr lang="en-US" sz="1050" b="0" i="0" u="none" strike="noStrike" dirty="0">
                          <a:solidFill>
                            <a:srgbClr val="000000"/>
                          </a:solidFill>
                          <a:effectLst/>
                          <a:latin typeface="Arial Narrow"/>
                        </a:rPr>
                        <a:t>(718) 951-4128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dirty="0">
                          <a:solidFill>
                            <a:srgbClr val="000000"/>
                          </a:solidFill>
                          <a:effectLst/>
                          <a:latin typeface="Arial Narrow"/>
                        </a:rPr>
                        <a:t>(718) 951-5511 / (718) 951-5444</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solidFill>
                            <a:srgbClr val="000000"/>
                          </a:solidFill>
                          <a:effectLst/>
                          <a:latin typeface="Arial Narrow"/>
                        </a:rPr>
                        <a:t>(718) 951-5352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8185">
                <a:tc>
                  <a:txBody>
                    <a:bodyPr/>
                    <a:lstStyle/>
                    <a:p>
                      <a:pPr algn="ctr" fontAlgn="b"/>
                      <a:r>
                        <a:rPr lang="en-US" sz="1050" b="0" i="0" u="none" strike="noStrike" dirty="0" smtClean="0">
                          <a:solidFill>
                            <a:srgbClr val="000000"/>
                          </a:solidFill>
                          <a:effectLst/>
                          <a:latin typeface="Arial Narrow"/>
                          <a:hlinkClick r:id="rId11"/>
                        </a:rPr>
                        <a:t>nmasonkinsey@brooklyn.cuny.edu</a:t>
                      </a:r>
                      <a:r>
                        <a:rPr lang="en-US" sz="1050" b="0" i="0" u="none" strike="noStrike" dirty="0" smtClean="0">
                          <a:solidFill>
                            <a:srgbClr val="000000"/>
                          </a:solidFill>
                          <a:effectLst/>
                          <a:latin typeface="Arial Narrow"/>
                        </a:rPr>
                        <a:t> </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Arial Narrow"/>
                          <a:hlinkClick r:id="rId12"/>
                        </a:rPr>
                        <a:t>donald@brooklyn.cuny.edu</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smtClean="0">
                          <a:solidFill>
                            <a:srgbClr val="000000"/>
                          </a:solidFill>
                          <a:effectLst/>
                          <a:latin typeface="Arial Narrow"/>
                          <a:hlinkClick r:id="rId13"/>
                        </a:rPr>
                        <a:t>milga@brooklyn.cuny.edu</a:t>
                      </a:r>
                      <a:r>
                        <a:rPr lang="en-US" sz="1050" b="0" i="0" u="none" strike="noStrike" dirty="0" smtClean="0">
                          <a:solidFill>
                            <a:srgbClr val="000000"/>
                          </a:solidFill>
                          <a:effectLst/>
                          <a:latin typeface="Arial Narrow"/>
                        </a:rPr>
                        <a:t> </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8185">
                <a:tc gridSpan="3">
                  <a:txBody>
                    <a:bodyPr/>
                    <a:lstStyle/>
                    <a:p>
                      <a:pPr algn="ctr" fontAlgn="ctr"/>
                      <a:r>
                        <a:rPr lang="en-US" sz="1050" b="1" i="0" u="none" strike="noStrike" dirty="0">
                          <a:solidFill>
                            <a:schemeClr val="tx1"/>
                          </a:solidFill>
                          <a:effectLst/>
                          <a:latin typeface="Arial Narrow"/>
                        </a:rPr>
                        <a:t>City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23131">
                <a:tc>
                  <a:txBody>
                    <a:bodyPr/>
                    <a:lstStyle/>
                    <a:p>
                      <a:pPr algn="ctr" fontAlgn="ctr"/>
                      <a:r>
                        <a:rPr lang="en-US" sz="1050" b="0" i="0" u="none" strike="noStrike" dirty="0">
                          <a:solidFill>
                            <a:srgbClr val="000000"/>
                          </a:solidFill>
                          <a:effectLst/>
                          <a:latin typeface="Arial Narrow"/>
                        </a:rPr>
                        <a:t>Michele Baptiste,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a:solidFill>
                            <a:srgbClr val="000000"/>
                          </a:solidFill>
                          <a:effectLst/>
                          <a:latin typeface="Arial Narrow"/>
                        </a:rPr>
                        <a:t>Pasquale Morena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a:solidFill>
                            <a:srgbClr val="000000"/>
                          </a:solidFill>
                          <a:effectLst/>
                          <a:latin typeface="Arial Narrow"/>
                        </a:rPr>
                        <a:t>Juana Reina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1872">
                <a:tc>
                  <a:txBody>
                    <a:bodyPr/>
                    <a:lstStyle/>
                    <a:p>
                      <a:pPr algn="ctr" fontAlgn="ctr"/>
                      <a:r>
                        <a:rPr lang="en-US" sz="1050" b="0" i="0" u="none" strike="noStrike" dirty="0">
                          <a:solidFill>
                            <a:srgbClr val="000000"/>
                          </a:solidFill>
                          <a:effectLst/>
                          <a:latin typeface="Arial Narrow"/>
                        </a:rPr>
                        <a:t>(212) 650-6310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dirty="0">
                          <a:solidFill>
                            <a:srgbClr val="000000"/>
                          </a:solidFill>
                          <a:effectLst/>
                          <a:latin typeface="Arial Narrow"/>
                        </a:rPr>
                        <a:t>(212) 650-7997 / (212) 650-6911</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solidFill>
                            <a:srgbClr val="000000"/>
                          </a:solidFill>
                          <a:effectLst/>
                          <a:latin typeface="Arial Narrow"/>
                        </a:rPr>
                        <a:t>(212) 650-5426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1872">
                <a:tc>
                  <a:txBody>
                    <a:bodyPr/>
                    <a:lstStyle/>
                    <a:p>
                      <a:pPr algn="ctr" fontAlgn="b"/>
                      <a:r>
                        <a:rPr lang="en-US" sz="1050" b="0" i="0" u="none" strike="noStrike" dirty="0" smtClean="0">
                          <a:solidFill>
                            <a:srgbClr val="000000"/>
                          </a:solidFill>
                          <a:effectLst/>
                          <a:latin typeface="Arial Narrow"/>
                          <a:hlinkClick r:id="rId14"/>
                        </a:rPr>
                        <a:t>mbaptiste@ccny.cuny.edu</a:t>
                      </a:r>
                      <a:r>
                        <a:rPr lang="en-US" sz="1050" b="0" i="0" u="none" strike="noStrike" dirty="0" smtClean="0">
                          <a:solidFill>
                            <a:srgbClr val="000000"/>
                          </a:solidFill>
                          <a:effectLst/>
                          <a:latin typeface="Arial Narrow"/>
                        </a:rPr>
                        <a:t> </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Arial Narrow"/>
                          <a:hlinkClick r:id="rId15"/>
                        </a:rPr>
                        <a:t>pmorena@ccny.cuny.edu</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smtClean="0">
                          <a:solidFill>
                            <a:srgbClr val="000000"/>
                          </a:solidFill>
                          <a:effectLst/>
                          <a:latin typeface="Arial Narrow"/>
                          <a:hlinkClick r:id="rId16"/>
                        </a:rPr>
                        <a:t>Jreina@ccny.cuny.edu</a:t>
                      </a:r>
                      <a:r>
                        <a:rPr lang="en-US" sz="1050" b="0" i="0" u="none" strike="noStrike" dirty="0" smtClean="0">
                          <a:solidFill>
                            <a:srgbClr val="000000"/>
                          </a:solidFill>
                          <a:effectLst/>
                          <a:latin typeface="Arial Narrow"/>
                        </a:rPr>
                        <a:t> </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8185">
                <a:tc gridSpan="3">
                  <a:txBody>
                    <a:bodyPr/>
                    <a:lstStyle/>
                    <a:p>
                      <a:pPr algn="ctr" fontAlgn="ctr"/>
                      <a:r>
                        <a:rPr lang="en-US" sz="1050" b="1" i="0" u="none" strike="noStrike" dirty="0">
                          <a:solidFill>
                            <a:schemeClr val="tx1"/>
                          </a:solidFill>
                          <a:effectLst/>
                          <a:latin typeface="Arial Narrow"/>
                        </a:rPr>
                        <a:t>College of Staten Island</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61872">
                <a:tc>
                  <a:txBody>
                    <a:bodyPr/>
                    <a:lstStyle/>
                    <a:p>
                      <a:pPr algn="ctr" fontAlgn="ctr"/>
                      <a:r>
                        <a:rPr lang="en-US" sz="1050" b="0" i="0" u="none" strike="noStrike" dirty="0">
                          <a:solidFill>
                            <a:srgbClr val="000000"/>
                          </a:solidFill>
                          <a:effectLst/>
                          <a:latin typeface="Arial Narrow"/>
                        </a:rPr>
                        <a:t>Danille Dimitrov,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a:solidFill>
                            <a:srgbClr val="000000"/>
                          </a:solidFill>
                          <a:effectLst/>
                          <a:latin typeface="Arial Narrow"/>
                        </a:rPr>
                        <a:t>Robert Wilson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a:solidFill>
                            <a:srgbClr val="000000"/>
                          </a:solidFill>
                          <a:effectLst/>
                          <a:latin typeface="Arial Narrow"/>
                        </a:rPr>
                        <a:t>Ramona Brown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1872">
                <a:tc>
                  <a:txBody>
                    <a:bodyPr/>
                    <a:lstStyle/>
                    <a:p>
                      <a:pPr algn="ctr" fontAlgn="ctr"/>
                      <a:r>
                        <a:rPr lang="en-US" sz="1050" b="0" i="0" u="none" strike="noStrike" dirty="0">
                          <a:solidFill>
                            <a:srgbClr val="000000"/>
                          </a:solidFill>
                          <a:effectLst/>
                          <a:latin typeface="Arial Narrow"/>
                        </a:rPr>
                        <a:t>(718) 982-2250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solidFill>
                            <a:srgbClr val="000000"/>
                          </a:solidFill>
                          <a:effectLst/>
                          <a:latin typeface="Arial Narrow"/>
                        </a:rPr>
                        <a:t>(718) 982-2113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solidFill>
                            <a:srgbClr val="000000"/>
                          </a:solidFill>
                          <a:effectLst/>
                          <a:latin typeface="Arial Narrow"/>
                        </a:rPr>
                        <a:t>(718) 982-2335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8185">
                <a:tc>
                  <a:txBody>
                    <a:bodyPr/>
                    <a:lstStyle/>
                    <a:p>
                      <a:pPr algn="ctr" fontAlgn="ctr"/>
                      <a:r>
                        <a:rPr lang="en-US" sz="1050" b="0" i="0" u="none" strike="noStrike" dirty="0" smtClean="0">
                          <a:solidFill>
                            <a:srgbClr val="000000"/>
                          </a:solidFill>
                          <a:effectLst/>
                          <a:latin typeface="Arial Narrow"/>
                          <a:hlinkClick r:id="rId17"/>
                        </a:rPr>
                        <a:t>danielle.dimitrov@csi.cuny.edu</a:t>
                      </a:r>
                      <a:r>
                        <a:rPr lang="en-US" sz="1050" b="0" i="0" u="none" strike="noStrike" dirty="0" smtClean="0">
                          <a:solidFill>
                            <a:srgbClr val="000000"/>
                          </a:solidFill>
                          <a:effectLst/>
                          <a:latin typeface="Arial Narrow"/>
                        </a:rPr>
                        <a:t> </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Narrow"/>
                          <a:hlinkClick r:id="rId18"/>
                        </a:rPr>
                        <a:t>robert.wilson@csi.cuny.edu</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smtClean="0">
                          <a:solidFill>
                            <a:srgbClr val="000000"/>
                          </a:solidFill>
                          <a:effectLst/>
                          <a:latin typeface="Arial Narrow"/>
                          <a:hlinkClick r:id="rId19"/>
                        </a:rPr>
                        <a:t>Aramona.Brown@csi.cuny.edu</a:t>
                      </a:r>
                      <a:r>
                        <a:rPr lang="en-US" sz="1050" b="0" i="0" u="none" strike="noStrike" dirty="0" smtClean="0">
                          <a:solidFill>
                            <a:srgbClr val="000000"/>
                          </a:solidFill>
                          <a:effectLst/>
                          <a:latin typeface="Arial Narrow"/>
                        </a:rPr>
                        <a:t> </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8185">
                <a:tc gridSpan="3">
                  <a:txBody>
                    <a:bodyPr/>
                    <a:lstStyle/>
                    <a:p>
                      <a:pPr algn="ctr" fontAlgn="ctr"/>
                      <a:r>
                        <a:rPr lang="en-US" sz="1050" b="1" i="0" u="none" strike="noStrike" dirty="0">
                          <a:solidFill>
                            <a:schemeClr val="tx1"/>
                          </a:solidFill>
                          <a:effectLst/>
                          <a:latin typeface="Arial Narrow"/>
                        </a:rPr>
                        <a:t>Graduate Center</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61872">
                <a:tc>
                  <a:txBody>
                    <a:bodyPr/>
                    <a:lstStyle/>
                    <a:p>
                      <a:pPr algn="ctr" fontAlgn="ctr"/>
                      <a:r>
                        <a:rPr lang="en-US" sz="1050" b="0" i="0" u="none" strike="noStrike" dirty="0">
                          <a:solidFill>
                            <a:srgbClr val="000000"/>
                          </a:solidFill>
                          <a:effectLst/>
                          <a:latin typeface="Arial Narrow"/>
                        </a:rPr>
                        <a:t>Edith Rivera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a:solidFill>
                            <a:srgbClr val="000000"/>
                          </a:solidFill>
                          <a:effectLst/>
                          <a:latin typeface="Arial Narrow"/>
                        </a:rPr>
                        <a:t>John Flaherty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a:solidFill>
                            <a:srgbClr val="000000"/>
                          </a:solidFill>
                          <a:effectLst/>
                          <a:latin typeface="Arial Narrow"/>
                        </a:rPr>
                        <a:t>Matthew Schoengood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1872">
                <a:tc>
                  <a:txBody>
                    <a:bodyPr/>
                    <a:lstStyle/>
                    <a:p>
                      <a:pPr algn="ctr" fontAlgn="ctr"/>
                      <a:r>
                        <a:rPr lang="en-US" sz="1050" b="0" i="0" u="none" strike="noStrike" dirty="0">
                          <a:solidFill>
                            <a:srgbClr val="000000"/>
                          </a:solidFill>
                          <a:effectLst/>
                          <a:latin typeface="Arial Narrow"/>
                        </a:rPr>
                        <a:t>(212) 817-7410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solidFill>
                            <a:srgbClr val="000000"/>
                          </a:solidFill>
                          <a:effectLst/>
                          <a:latin typeface="Arial Narrow"/>
                        </a:rPr>
                        <a:t>(212) 817-7761 / (212) 817-7777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solidFill>
                            <a:srgbClr val="000000"/>
                          </a:solidFill>
                          <a:effectLst/>
                          <a:latin typeface="Arial Narrow"/>
                        </a:rPr>
                        <a:t>(212) 817-7400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1872">
                <a:tc>
                  <a:txBody>
                    <a:bodyPr/>
                    <a:lstStyle/>
                    <a:p>
                      <a:pPr algn="ctr" fontAlgn="ctr"/>
                      <a:r>
                        <a:rPr lang="en-US" sz="1050" b="0" i="0" u="none" strike="noStrike" dirty="0" smtClean="0">
                          <a:solidFill>
                            <a:schemeClr val="tx1"/>
                          </a:solidFill>
                          <a:effectLst/>
                          <a:latin typeface="Arial Narrow"/>
                          <a:hlinkClick r:id="rId20"/>
                        </a:rPr>
                        <a:t>erivera@gc.cuny.edu</a:t>
                      </a:r>
                      <a:r>
                        <a:rPr lang="en-US" sz="1050" b="0" i="0" u="none" strike="noStrike" dirty="0" smtClean="0">
                          <a:solidFill>
                            <a:schemeClr val="tx1"/>
                          </a:solidFill>
                          <a:effectLst/>
                          <a:latin typeface="Arial Narrow"/>
                        </a:rPr>
                        <a:t> </a:t>
                      </a:r>
                      <a:endParaRPr lang="en-US" sz="1050" b="0" i="0" u="none" strike="noStrike" dirty="0">
                        <a:solidFill>
                          <a:schemeClr val="tx1"/>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Narrow"/>
                          <a:hlinkClick r:id="rId21"/>
                        </a:rPr>
                        <a:t>jflaherty@gc.cuny.edu</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smtClean="0">
                          <a:solidFill>
                            <a:srgbClr val="000000"/>
                          </a:solidFill>
                          <a:effectLst/>
                          <a:latin typeface="Arial Narrow"/>
                          <a:hlinkClick r:id="rId22"/>
                        </a:rPr>
                        <a:t>mschoengood@gc.cuny.edu</a:t>
                      </a:r>
                      <a:r>
                        <a:rPr lang="en-US" sz="1050" b="0" i="0" u="none" strike="noStrike" dirty="0" smtClean="0">
                          <a:solidFill>
                            <a:srgbClr val="000000"/>
                          </a:solidFill>
                          <a:effectLst/>
                          <a:latin typeface="Arial Narrow"/>
                        </a:rPr>
                        <a:t> </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1144">
                <a:tc gridSpan="3">
                  <a:txBody>
                    <a:bodyPr/>
                    <a:lstStyle/>
                    <a:p>
                      <a:pPr algn="ctr" fontAlgn="ctr"/>
                      <a:r>
                        <a:rPr lang="en-US" sz="1050" b="1" i="0" u="none" strike="noStrike" dirty="0">
                          <a:solidFill>
                            <a:schemeClr val="tx1"/>
                          </a:solidFill>
                          <a:effectLst/>
                          <a:latin typeface="Arial Narrow"/>
                        </a:rPr>
                        <a:t>School of Journalism</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61872">
                <a:tc>
                  <a:txBody>
                    <a:bodyPr/>
                    <a:lstStyle/>
                    <a:p>
                      <a:pPr algn="ctr" fontAlgn="ctr"/>
                      <a:r>
                        <a:rPr lang="en-US" sz="1050" b="0" i="0" u="none" strike="noStrike" dirty="0" smtClean="0">
                          <a:solidFill>
                            <a:srgbClr val="000000"/>
                          </a:solidFill>
                          <a:effectLst/>
                          <a:latin typeface="Arial Narrow"/>
                        </a:rPr>
                        <a:t>Amy</a:t>
                      </a:r>
                      <a:r>
                        <a:rPr lang="en-US" sz="1050" b="0" i="0" u="none" strike="noStrike" baseline="0" dirty="0" smtClean="0">
                          <a:solidFill>
                            <a:srgbClr val="000000"/>
                          </a:solidFill>
                          <a:effectLst/>
                          <a:latin typeface="Arial Narrow"/>
                        </a:rPr>
                        <a:t> Dunkin</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a:solidFill>
                            <a:srgbClr val="000000"/>
                          </a:solidFill>
                          <a:effectLst/>
                          <a:latin typeface="Arial Narrow"/>
                        </a:rPr>
                        <a:t>Pamela Drayton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smtClean="0">
                          <a:solidFill>
                            <a:srgbClr val="000000"/>
                          </a:solidFill>
                          <a:effectLst/>
                          <a:latin typeface="Arial Narrow"/>
                        </a:rPr>
                        <a:t>Christa Noelle</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5012">
                <a:tc>
                  <a:txBody>
                    <a:bodyPr/>
                    <a:lstStyle/>
                    <a:p>
                      <a:pPr algn="ctr" fontAlgn="ctr"/>
                      <a:r>
                        <a:rPr lang="en-US" sz="1050" b="0" i="0" u="none" strike="noStrike" dirty="0">
                          <a:solidFill>
                            <a:srgbClr val="000000"/>
                          </a:solidFill>
                          <a:effectLst/>
                          <a:latin typeface="Arial Narrow"/>
                        </a:rPr>
                        <a:t>(646) </a:t>
                      </a:r>
                      <a:r>
                        <a:rPr lang="en-US" sz="1050" b="0" i="0" u="none" strike="noStrike" dirty="0" smtClean="0">
                          <a:solidFill>
                            <a:srgbClr val="000000"/>
                          </a:solidFill>
                          <a:effectLst/>
                          <a:latin typeface="Arial Narrow"/>
                        </a:rPr>
                        <a:t>758-7826</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solidFill>
                            <a:srgbClr val="000000"/>
                          </a:solidFill>
                          <a:effectLst/>
                          <a:latin typeface="Arial Narrow"/>
                        </a:rPr>
                        <a:t>(646) 758-7834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solidFill>
                            <a:srgbClr val="000000"/>
                          </a:solidFill>
                          <a:effectLst/>
                          <a:latin typeface="Arial Narrow"/>
                        </a:rPr>
                        <a:t>(646) </a:t>
                      </a:r>
                      <a:r>
                        <a:rPr lang="en-US" sz="1050" b="0" i="0" u="none" strike="noStrike" dirty="0" smtClean="0">
                          <a:solidFill>
                            <a:srgbClr val="000000"/>
                          </a:solidFill>
                          <a:effectLst/>
                          <a:latin typeface="Arial Narrow"/>
                        </a:rPr>
                        <a:t>758-7703</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8185">
                <a:tc>
                  <a:txBody>
                    <a:bodyPr/>
                    <a:lstStyle/>
                    <a:p>
                      <a:pPr algn="ctr" fontAlgn="b"/>
                      <a:r>
                        <a:rPr lang="en-US" sz="1050" b="0" i="0" u="none" strike="noStrike" dirty="0" smtClean="0">
                          <a:solidFill>
                            <a:schemeClr val="tx1"/>
                          </a:solidFill>
                          <a:effectLst/>
                          <a:latin typeface="Arial Narrow"/>
                          <a:hlinkClick r:id="rId23"/>
                        </a:rPr>
                        <a:t>amy.dunkin@journalism.cuny.edu</a:t>
                      </a:r>
                      <a:r>
                        <a:rPr lang="en-US" sz="1050" b="0" i="0" u="none" strike="noStrike" dirty="0" smtClean="0">
                          <a:solidFill>
                            <a:schemeClr val="tx1"/>
                          </a:solidFill>
                          <a:effectLst/>
                          <a:latin typeface="Arial Narrow"/>
                        </a:rPr>
                        <a:t> </a:t>
                      </a:r>
                      <a:endParaRPr lang="en-US" sz="1050" b="0" i="0" u="none" strike="noStrike" dirty="0">
                        <a:solidFill>
                          <a:schemeClr val="tx1"/>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Arial Narrow"/>
                          <a:hlinkClick r:id="rId24"/>
                        </a:rPr>
                        <a:t>pamela.drayton@journalism.cuny.edu</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smtClean="0">
                          <a:solidFill>
                            <a:srgbClr val="000000"/>
                          </a:solidFill>
                          <a:effectLst/>
                          <a:latin typeface="Arial Narrow"/>
                          <a:hlinkClick r:id="rId25"/>
                        </a:rPr>
                        <a:t>Christa.noelle@journalism.cuny.edu</a:t>
                      </a:r>
                      <a:r>
                        <a:rPr lang="en-US" sz="1050" b="0" i="0" u="none" strike="noStrike" dirty="0" smtClean="0">
                          <a:solidFill>
                            <a:srgbClr val="000000"/>
                          </a:solidFill>
                          <a:effectLst/>
                          <a:latin typeface="Arial Narrow"/>
                        </a:rPr>
                        <a:t> </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8185">
                <a:tc gridSpan="3">
                  <a:txBody>
                    <a:bodyPr/>
                    <a:lstStyle/>
                    <a:p>
                      <a:pPr algn="ctr" fontAlgn="ctr"/>
                      <a:r>
                        <a:rPr lang="en-US" sz="1050" b="1" i="0" u="none" strike="noStrike" dirty="0">
                          <a:solidFill>
                            <a:schemeClr val="tx1"/>
                          </a:solidFill>
                          <a:effectLst/>
                          <a:latin typeface="Arial Narrow"/>
                        </a:rPr>
                        <a:t>School of Law</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61872">
                <a:tc>
                  <a:txBody>
                    <a:bodyPr/>
                    <a:lstStyle/>
                    <a:p>
                      <a:pPr algn="ctr" fontAlgn="ctr"/>
                      <a:r>
                        <a:rPr lang="en-US" sz="1050" b="0" i="0" u="none" strike="noStrike" dirty="0" smtClean="0">
                          <a:solidFill>
                            <a:srgbClr val="000000"/>
                          </a:solidFill>
                          <a:effectLst/>
                          <a:latin typeface="Arial Narrow"/>
                        </a:rPr>
                        <a:t>Raquel</a:t>
                      </a:r>
                      <a:r>
                        <a:rPr lang="en-US" sz="1050" b="0" i="0" u="none" strike="noStrike" baseline="0" dirty="0" smtClean="0">
                          <a:solidFill>
                            <a:srgbClr val="000000"/>
                          </a:solidFill>
                          <a:effectLst/>
                          <a:latin typeface="Arial Narrow"/>
                        </a:rPr>
                        <a:t> Gabriel</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a:solidFill>
                            <a:srgbClr val="000000"/>
                          </a:solidFill>
                          <a:effectLst/>
                          <a:latin typeface="Arial Narrow"/>
                        </a:rPr>
                        <a:t>Steve A. Katz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50" b="0" i="0" u="none" strike="noStrike" dirty="0">
                          <a:solidFill>
                            <a:srgbClr val="000000"/>
                          </a:solidFill>
                          <a:effectLst/>
                          <a:latin typeface="Arial Narrow"/>
                        </a:rPr>
                        <a:t>Cheryl Howard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1872">
                <a:tc>
                  <a:txBody>
                    <a:bodyPr/>
                    <a:lstStyle/>
                    <a:p>
                      <a:pPr algn="ctr" fontAlgn="ctr"/>
                      <a:r>
                        <a:rPr lang="en-US" sz="1050" b="0" i="0" u="none" strike="noStrike" dirty="0">
                          <a:solidFill>
                            <a:srgbClr val="000000"/>
                          </a:solidFill>
                          <a:effectLst/>
                          <a:latin typeface="Arial Narrow"/>
                        </a:rPr>
                        <a:t>(718) </a:t>
                      </a:r>
                      <a:r>
                        <a:rPr lang="en-US" sz="1050" b="0" i="0" u="none" strike="noStrike" dirty="0" smtClean="0">
                          <a:solidFill>
                            <a:srgbClr val="000000"/>
                          </a:solidFill>
                          <a:effectLst/>
                          <a:latin typeface="Arial Narrow"/>
                        </a:rPr>
                        <a:t>340-4249</a:t>
                      </a:r>
                      <a:endParaRPr lang="en-US" sz="105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solidFill>
                            <a:srgbClr val="000000"/>
                          </a:solidFill>
                          <a:effectLst/>
                          <a:latin typeface="Arial Narrow"/>
                        </a:rPr>
                        <a:t>(718) 340-4271 / (718) 340-4270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solidFill>
                            <a:srgbClr val="000000"/>
                          </a:solidFill>
                          <a:effectLst/>
                          <a:latin typeface="Arial Narrow"/>
                        </a:rPr>
                        <a:t>(718) 340-4487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8185">
                <a:tc>
                  <a:txBody>
                    <a:bodyPr/>
                    <a:lstStyle/>
                    <a:p>
                      <a:pPr algn="ctr" fontAlgn="b"/>
                      <a:r>
                        <a:rPr lang="en-US" sz="1050" b="0" i="0" u="none" strike="noStrike" dirty="0" smtClean="0">
                          <a:solidFill>
                            <a:srgbClr val="000000"/>
                          </a:solidFill>
                          <a:effectLst/>
                          <a:latin typeface="Calibri"/>
                          <a:hlinkClick r:id="rId26"/>
                        </a:rPr>
                        <a:t>raquel.gabriel@law.cuny.edu</a:t>
                      </a:r>
                      <a:r>
                        <a:rPr lang="en-US" sz="1050" b="0" i="0" u="none" strike="noStrike" dirty="0" smtClean="0">
                          <a:solidFill>
                            <a:srgbClr val="000000"/>
                          </a:solidFill>
                          <a:effectLst/>
                          <a:latin typeface="Calibri"/>
                        </a:rPr>
                        <a:t> </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Arial Narrow"/>
                          <a:hlinkClick r:id="rId27"/>
                        </a:rPr>
                        <a:t>katz@mail.law.cuny.edu</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smtClean="0">
                          <a:solidFill>
                            <a:srgbClr val="000000"/>
                          </a:solidFill>
                          <a:effectLst/>
                          <a:latin typeface="Arial Narrow"/>
                          <a:hlinkClick r:id="rId28"/>
                        </a:rPr>
                        <a:t>Howard@mail.law.cuny.edu</a:t>
                      </a:r>
                      <a:r>
                        <a:rPr lang="en-US" sz="1050" b="0" i="0" u="none" strike="noStrike" dirty="0" smtClean="0">
                          <a:solidFill>
                            <a:srgbClr val="000000"/>
                          </a:solidFill>
                          <a:effectLst/>
                          <a:latin typeface="Arial Narrow"/>
                        </a:rPr>
                        <a:t> </a:t>
                      </a:r>
                      <a:endParaRPr lang="en-US" sz="105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0" y="115011"/>
            <a:ext cx="8990317" cy="369332"/>
          </a:xfrm>
          <a:prstGeom prst="rect">
            <a:avLst/>
          </a:prstGeom>
          <a:noFill/>
          <a:ln>
            <a:noFill/>
          </a:ln>
        </p:spPr>
        <p:txBody>
          <a:bodyPr wrap="square" rtlCol="0">
            <a:spAutoFit/>
          </a:bodyPr>
          <a:lstStyle/>
          <a:p>
            <a:r>
              <a:rPr lang="en-US" b="1" dirty="0" smtClean="0">
                <a:solidFill>
                  <a:srgbClr val="FF0000"/>
                </a:solidFill>
                <a:latin typeface="Arial Narrow" panose="020B0606020202030204" pitchFamily="34" charset="0"/>
              </a:rPr>
              <a:t>                   </a:t>
            </a:r>
            <a:r>
              <a:rPr lang="en-US" b="1" dirty="0" smtClean="0">
                <a:solidFill>
                  <a:srgbClr val="660033"/>
                </a:solidFill>
                <a:latin typeface="Arial Narrow" panose="020B0606020202030204" pitchFamily="34" charset="0"/>
              </a:rPr>
              <a:t>Title IX Coordinators, Public Safety Directors, Chief Student Affairs Officers </a:t>
            </a:r>
            <a:endParaRPr lang="en-US" b="1" dirty="0">
              <a:solidFill>
                <a:srgbClr val="660033"/>
              </a:solidFill>
              <a:latin typeface="Arial Narrow" panose="020B0606020202030204" pitchFamily="34" charset="0"/>
            </a:endParaRPr>
          </a:p>
        </p:txBody>
      </p:sp>
      <p:pic>
        <p:nvPicPr>
          <p:cNvPr id="10" name="Picture 9" descr="The City University of New York Logo"/>
          <p:cNvPicPr/>
          <p:nvPr/>
        </p:nvPicPr>
        <p:blipFill>
          <a:blip r:embed="rId29">
            <a:extLst>
              <a:ext uri="{28A0092B-C50C-407E-A947-70E740481C1C}">
                <a14:useLocalDpi xmlns:a14="http://schemas.microsoft.com/office/drawing/2010/main" val="0"/>
              </a:ext>
            </a:extLst>
          </a:blip>
          <a:srcRect/>
          <a:stretch>
            <a:fillRect/>
          </a:stretch>
        </p:blipFill>
        <p:spPr bwMode="auto">
          <a:xfrm>
            <a:off x="8106655" y="115011"/>
            <a:ext cx="968189" cy="799389"/>
          </a:xfrm>
          <a:prstGeom prst="rect">
            <a:avLst/>
          </a:prstGeom>
          <a:noFill/>
          <a:ln>
            <a:noFill/>
          </a:ln>
        </p:spPr>
      </p:pic>
    </p:spTree>
    <p:extLst>
      <p:ext uri="{BB962C8B-B14F-4D97-AF65-F5344CB8AC3E}">
        <p14:creationId xmlns:p14="http://schemas.microsoft.com/office/powerpoint/2010/main" val="29480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157781"/>
            <a:ext cx="8229600" cy="455149"/>
          </a:xfrm>
          <a:solidFill>
            <a:schemeClr val="bg1"/>
          </a:solidFill>
          <a:ln>
            <a:noFill/>
          </a:ln>
        </p:spPr>
        <p:txBody>
          <a:bodyPr anchor="ctr"/>
          <a:lstStyle/>
          <a:p>
            <a:pPr algn="ctr"/>
            <a:r>
              <a:rPr lang="en-US" sz="1800" b="1" dirty="0" smtClean="0">
                <a:solidFill>
                  <a:srgbClr val="FF0000"/>
                </a:solidFill>
                <a:latin typeface="Arial Narrow" pitchFamily="34" charset="0"/>
              </a:rPr>
              <a:t>        </a:t>
            </a:r>
            <a:r>
              <a:rPr lang="en-US" sz="1800" b="1" dirty="0" smtClean="0">
                <a:solidFill>
                  <a:srgbClr val="660033"/>
                </a:solidFill>
                <a:latin typeface="Arial Narrow" pitchFamily="34" charset="0"/>
              </a:rPr>
              <a:t>Title </a:t>
            </a:r>
            <a:r>
              <a:rPr lang="en-US" sz="1800" b="1" dirty="0">
                <a:solidFill>
                  <a:srgbClr val="660033"/>
                </a:solidFill>
                <a:latin typeface="Arial Narrow" pitchFamily="34" charset="0"/>
              </a:rPr>
              <a:t>IX Coordinators, Public Safety Directors, Chief Student Affairs </a:t>
            </a:r>
            <a:r>
              <a:rPr lang="en-US" sz="1800" b="1" dirty="0" smtClean="0">
                <a:solidFill>
                  <a:srgbClr val="660033"/>
                </a:solidFill>
                <a:latin typeface="Arial Narrow" pitchFamily="34" charset="0"/>
              </a:rPr>
              <a:t>Officers (cont.)</a:t>
            </a:r>
            <a:endParaRPr lang="en-US" sz="1800" b="1" dirty="0">
              <a:solidFill>
                <a:srgbClr val="660033"/>
              </a:solidFill>
              <a:latin typeface="Arial Narrow"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21254770"/>
              </p:ext>
            </p:extLst>
          </p:nvPr>
        </p:nvGraphicFramePr>
        <p:xfrm>
          <a:off x="130630" y="1068081"/>
          <a:ext cx="8875058" cy="5634010"/>
        </p:xfrm>
        <a:graphic>
          <a:graphicData uri="http://schemas.openxmlformats.org/drawingml/2006/table">
            <a:tbl>
              <a:tblPr/>
              <a:tblGrid>
                <a:gridCol w="2919207"/>
                <a:gridCol w="2801766"/>
                <a:gridCol w="3154085"/>
              </a:tblGrid>
              <a:tr h="219287">
                <a:tc gridSpan="3">
                  <a:txBody>
                    <a:bodyPr/>
                    <a:lstStyle/>
                    <a:p>
                      <a:pPr algn="ctr" fontAlgn="b"/>
                      <a:r>
                        <a:rPr lang="en-US" sz="1120" b="1" i="0" u="none" strike="noStrike" dirty="0" smtClean="0">
                          <a:solidFill>
                            <a:schemeClr val="tx1"/>
                          </a:solidFill>
                          <a:effectLst/>
                          <a:latin typeface="Arial Narrow"/>
                        </a:rPr>
                        <a:t>School </a:t>
                      </a:r>
                      <a:r>
                        <a:rPr lang="en-US" sz="1120" b="1" i="0" u="none" strike="noStrike" dirty="0">
                          <a:solidFill>
                            <a:schemeClr val="tx1"/>
                          </a:solidFill>
                          <a:effectLst/>
                          <a:latin typeface="Arial Narrow"/>
                        </a:rPr>
                        <a:t>of Professional Studies</a:t>
                      </a:r>
                      <a:endParaRPr lang="en-US" sz="1120" b="0" i="0" u="none" strike="noStrike" dirty="0">
                        <a:solidFill>
                          <a:schemeClr val="tx1"/>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7082">
                <a:tc>
                  <a:txBody>
                    <a:bodyPr/>
                    <a:lstStyle/>
                    <a:p>
                      <a:pPr algn="ctr" fontAlgn="ctr"/>
                      <a:r>
                        <a:rPr lang="en-US" sz="1120" b="0" i="0" u="none" strike="noStrike" dirty="0" smtClean="0">
                          <a:solidFill>
                            <a:srgbClr val="000000"/>
                          </a:solidFill>
                          <a:effectLst/>
                          <a:latin typeface="Arial Narrow"/>
                        </a:rPr>
                        <a:t>Christopher</a:t>
                      </a:r>
                      <a:r>
                        <a:rPr lang="en-US" sz="1120" b="0" i="0" u="none" strike="noStrike" baseline="0" dirty="0" smtClean="0">
                          <a:solidFill>
                            <a:srgbClr val="000000"/>
                          </a:solidFill>
                          <a:effectLst/>
                          <a:latin typeface="Arial Narrow"/>
                        </a:rPr>
                        <a:t> Leydon</a:t>
                      </a:r>
                      <a:endParaRPr lang="en-US" sz="112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20" b="0" i="0" u="none" strike="noStrike" dirty="0" smtClean="0">
                          <a:solidFill>
                            <a:srgbClr val="000000"/>
                          </a:solidFill>
                          <a:effectLst/>
                          <a:latin typeface="Arial Narrow"/>
                        </a:rPr>
                        <a:t>Juan Velazquez</a:t>
                      </a:r>
                      <a:r>
                        <a:rPr lang="en-US" sz="1120" b="0" i="0" u="none" strike="noStrike" baseline="0" dirty="0" smtClean="0">
                          <a:solidFill>
                            <a:srgbClr val="000000"/>
                          </a:solidFill>
                          <a:effectLst/>
                          <a:latin typeface="Arial Narrow"/>
                        </a:rPr>
                        <a:t> Munoz</a:t>
                      </a:r>
                      <a:endParaRPr lang="en-US" sz="112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20" b="0" i="0" u="none" strike="noStrike" dirty="0">
                          <a:solidFill>
                            <a:srgbClr val="000000"/>
                          </a:solidFill>
                          <a:effectLst/>
                          <a:latin typeface="Arial Narrow"/>
                        </a:rPr>
                        <a:t>Zeita-Marion Lobley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7082">
                <a:tc>
                  <a:txBody>
                    <a:bodyPr/>
                    <a:lstStyle/>
                    <a:p>
                      <a:pPr algn="ctr" fontAlgn="ctr"/>
                      <a:r>
                        <a:rPr lang="en-US" sz="1120" b="0" i="0" u="none" strike="noStrike" dirty="0">
                          <a:solidFill>
                            <a:srgbClr val="000000"/>
                          </a:solidFill>
                          <a:effectLst/>
                          <a:latin typeface="Arial Narrow"/>
                        </a:rPr>
                        <a:t>(646) </a:t>
                      </a:r>
                      <a:r>
                        <a:rPr lang="en-US" sz="1120" b="0" i="0" u="none" strike="noStrike" dirty="0" smtClean="0">
                          <a:solidFill>
                            <a:srgbClr val="000000"/>
                          </a:solidFill>
                          <a:effectLst/>
                          <a:latin typeface="Arial Narrow"/>
                        </a:rPr>
                        <a:t>664-8616</a:t>
                      </a:r>
                      <a:endParaRPr lang="en-US" sz="112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20" b="0" i="0" u="none" strike="noStrike" dirty="0" smtClean="0">
                          <a:solidFill>
                            <a:srgbClr val="000000"/>
                          </a:solidFill>
                          <a:effectLst/>
                          <a:latin typeface="Arial Narrow"/>
                        </a:rPr>
                        <a:t>(646) 664-8601</a:t>
                      </a:r>
                      <a:endParaRPr lang="en-US" sz="112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20" b="0" i="0" u="none" strike="noStrike" dirty="0">
                          <a:solidFill>
                            <a:srgbClr val="000000"/>
                          </a:solidFill>
                          <a:effectLst/>
                          <a:latin typeface="Arial Narrow"/>
                        </a:rPr>
                        <a:t>(646) 344-7248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7082">
                <a:tc>
                  <a:txBody>
                    <a:bodyPr/>
                    <a:lstStyle/>
                    <a:p>
                      <a:pPr algn="ctr" fontAlgn="b"/>
                      <a:r>
                        <a:rPr lang="en-US" sz="1120" b="0" i="0" u="none" strike="noStrike" dirty="0" smtClean="0">
                          <a:solidFill>
                            <a:srgbClr val="000000"/>
                          </a:solidFill>
                          <a:effectLst/>
                          <a:latin typeface="Arial Narrow"/>
                          <a:hlinkClick r:id="rId3"/>
                        </a:rPr>
                        <a:t>christopher.leydon@cuny.edu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20" b="0" i="0" u="none" strike="noStrike" dirty="0" smtClean="0">
                          <a:solidFill>
                            <a:srgbClr val="000000"/>
                          </a:solidFill>
                          <a:effectLst/>
                          <a:latin typeface="Arial Narrow"/>
                          <a:hlinkClick r:id="rId4"/>
                        </a:rPr>
                        <a:t>juan.velazquez@cuny.edu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20" b="0" i="0" u="none" strike="noStrike" dirty="0" smtClean="0">
                          <a:solidFill>
                            <a:srgbClr val="000000"/>
                          </a:solidFill>
                          <a:effectLst/>
                          <a:latin typeface="Arial Narrow"/>
                          <a:hlinkClick r:id="rId5"/>
                        </a:rPr>
                        <a:t>z.lobley@mail.cuny.edu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2669">
                <a:tc gridSpan="3">
                  <a:txBody>
                    <a:bodyPr/>
                    <a:lstStyle/>
                    <a:p>
                      <a:pPr algn="ctr" fontAlgn="ctr"/>
                      <a:r>
                        <a:rPr lang="en-US" sz="1120" b="1" i="0" u="none" strike="noStrike" dirty="0">
                          <a:solidFill>
                            <a:schemeClr val="tx1"/>
                          </a:solidFill>
                          <a:effectLst/>
                          <a:latin typeface="Arial Narrow"/>
                        </a:rPr>
                        <a:t>School of Public Health</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7082">
                <a:tc>
                  <a:txBody>
                    <a:bodyPr/>
                    <a:lstStyle/>
                    <a:p>
                      <a:pPr algn="ctr" fontAlgn="ctr"/>
                      <a:r>
                        <a:rPr lang="en-US" sz="1120" b="0" i="0" u="none" strike="noStrike" dirty="0">
                          <a:solidFill>
                            <a:srgbClr val="000000"/>
                          </a:solidFill>
                          <a:effectLst/>
                          <a:latin typeface="Arial Narrow"/>
                        </a:rPr>
                        <a:t>Edith Rivera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20" b="0" i="0" u="none" strike="noStrike" dirty="0">
                          <a:solidFill>
                            <a:srgbClr val="000000"/>
                          </a:solidFill>
                          <a:effectLst/>
                          <a:latin typeface="Arial Narrow"/>
                        </a:rPr>
                        <a:t>Louis J. Mader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20" b="0" i="0" u="none" strike="noStrike" dirty="0" smtClean="0">
                          <a:solidFill>
                            <a:srgbClr val="000000"/>
                          </a:solidFill>
                          <a:effectLst/>
                          <a:latin typeface="Arial Narrow"/>
                        </a:rPr>
                        <a:t>Ashish Joshi</a:t>
                      </a:r>
                      <a:r>
                        <a:rPr lang="en-US" sz="1120" b="0" i="0" u="none" strike="noStrike" dirty="0">
                          <a:solidFill>
                            <a:srgbClr val="000000"/>
                          </a:solidFill>
                          <a:effectLst/>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7082">
                <a:tc>
                  <a:txBody>
                    <a:bodyPr/>
                    <a:lstStyle/>
                    <a:p>
                      <a:pPr algn="ctr" fontAlgn="ctr"/>
                      <a:r>
                        <a:rPr lang="en-US" sz="1120" b="0" i="0" u="none" strike="noStrike" dirty="0">
                          <a:solidFill>
                            <a:srgbClr val="000000"/>
                          </a:solidFill>
                          <a:effectLst/>
                          <a:latin typeface="Arial Narrow"/>
                        </a:rPr>
                        <a:t>(212) 817-7410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20" b="0" i="0" u="none" strike="noStrike" dirty="0">
                          <a:solidFill>
                            <a:srgbClr val="000000"/>
                          </a:solidFill>
                          <a:effectLst/>
                          <a:latin typeface="Arial Narrow"/>
                        </a:rPr>
                        <a:t>(212) 772-4447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20" b="0" i="0" u="none" strike="noStrike" dirty="0">
                          <a:solidFill>
                            <a:srgbClr val="000000"/>
                          </a:solidFill>
                          <a:effectLst/>
                          <a:latin typeface="Arial Narrow"/>
                        </a:rPr>
                        <a:t> </a:t>
                      </a:r>
                      <a:r>
                        <a:rPr lang="en-US" sz="1120" b="0" i="0" u="none" strike="noStrike" dirty="0" smtClean="0">
                          <a:solidFill>
                            <a:srgbClr val="000000"/>
                          </a:solidFill>
                          <a:effectLst/>
                          <a:latin typeface="Arial Narrow"/>
                        </a:rPr>
                        <a:t>(646) 664-8359</a:t>
                      </a:r>
                      <a:endParaRPr lang="en-US" sz="1120" b="0" i="0" u="none" strike="noStrike" dirty="0">
                        <a:solidFill>
                          <a:srgbClr val="000000"/>
                        </a:solidFill>
                        <a:effectLst/>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7082">
                <a:tc>
                  <a:txBody>
                    <a:bodyPr/>
                    <a:lstStyle/>
                    <a:p>
                      <a:pPr algn="ctr" fontAlgn="b"/>
                      <a:r>
                        <a:rPr lang="en-US" sz="1120" b="0" i="0" u="none" strike="noStrike" dirty="0" smtClean="0">
                          <a:solidFill>
                            <a:srgbClr val="000000"/>
                          </a:solidFill>
                          <a:effectLst/>
                          <a:latin typeface="Arial Narrow"/>
                          <a:hlinkClick r:id="rId6"/>
                        </a:rPr>
                        <a:t>erivera@gc.cuny.edu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20" b="0" i="0" u="none" strike="noStrike" dirty="0" smtClean="0">
                          <a:solidFill>
                            <a:srgbClr val="000000"/>
                          </a:solidFill>
                          <a:effectLst/>
                          <a:latin typeface="Arial Narrow"/>
                          <a:hlinkClick r:id="rId7"/>
                        </a:rPr>
                        <a:t>louis.mader@hunter.cuny.edu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20" b="0" i="0" u="none" strike="noStrike" dirty="0">
                          <a:solidFill>
                            <a:srgbClr val="000000"/>
                          </a:solidFill>
                          <a:effectLst/>
                          <a:latin typeface="Arial Narrow"/>
                        </a:rPr>
                        <a:t> </a:t>
                      </a:r>
                      <a:r>
                        <a:rPr lang="en-US" sz="1120" b="0" i="0" u="none" strike="noStrike" dirty="0" smtClean="0">
                          <a:solidFill>
                            <a:srgbClr val="000000"/>
                          </a:solidFill>
                          <a:effectLst/>
                          <a:latin typeface="Arial Narrow"/>
                          <a:hlinkClick r:id="rId8"/>
                        </a:rPr>
                        <a:t>ashish.joshi@sph.cuny.edu </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0832">
                <a:tc gridSpan="3">
                  <a:txBody>
                    <a:bodyPr/>
                    <a:lstStyle/>
                    <a:p>
                      <a:pPr algn="ctr" fontAlgn="ctr"/>
                      <a:r>
                        <a:rPr lang="en-US" sz="1120" b="1" i="0" u="none" strike="noStrike" dirty="0">
                          <a:solidFill>
                            <a:schemeClr val="tx1"/>
                          </a:solidFill>
                          <a:effectLst/>
                          <a:latin typeface="Arial Narrow"/>
                        </a:rPr>
                        <a:t>Guttman Community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7082">
                <a:tc>
                  <a:txBody>
                    <a:bodyPr/>
                    <a:lstStyle/>
                    <a:p>
                      <a:pPr algn="ctr" fontAlgn="ctr"/>
                      <a:r>
                        <a:rPr lang="en-US" sz="1120" b="0" i="0" u="none" strike="noStrike" dirty="0">
                          <a:solidFill>
                            <a:srgbClr val="000000"/>
                          </a:solidFill>
                          <a:effectLst/>
                          <a:latin typeface="Arial Narrow"/>
                        </a:rPr>
                        <a:t>Linda Merians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20" b="0" i="0" u="none" strike="noStrike" dirty="0">
                          <a:solidFill>
                            <a:srgbClr val="000000"/>
                          </a:solidFill>
                          <a:effectLst/>
                          <a:latin typeface="Arial Narrow"/>
                        </a:rPr>
                        <a:t>Anastasia </a:t>
                      </a:r>
                      <a:r>
                        <a:rPr lang="en-US" sz="1120" b="0" i="0" u="none" strike="noStrike" dirty="0" smtClean="0">
                          <a:solidFill>
                            <a:srgbClr val="000000"/>
                          </a:solidFill>
                          <a:effectLst/>
                          <a:latin typeface="Arial Narrow"/>
                        </a:rPr>
                        <a:t>Koutsidis</a:t>
                      </a:r>
                      <a:endParaRPr lang="en-US" sz="112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20" b="0" i="0" u="none" strike="noStrike" dirty="0" smtClean="0">
                          <a:solidFill>
                            <a:srgbClr val="000000"/>
                          </a:solidFill>
                          <a:effectLst/>
                          <a:latin typeface="Arial Narrow"/>
                        </a:rPr>
                        <a:t>Charles Pryor</a:t>
                      </a:r>
                      <a:endParaRPr lang="en-US" sz="112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7082">
                <a:tc>
                  <a:txBody>
                    <a:bodyPr/>
                    <a:lstStyle/>
                    <a:p>
                      <a:pPr algn="ctr" fontAlgn="ctr"/>
                      <a:r>
                        <a:rPr lang="en-US" sz="1120" b="0" i="0" u="none" strike="noStrike" dirty="0">
                          <a:solidFill>
                            <a:srgbClr val="000000"/>
                          </a:solidFill>
                          <a:effectLst/>
                          <a:latin typeface="Arial Narrow"/>
                        </a:rPr>
                        <a:t>(646) 313-2023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20" b="0" i="0" u="none" strike="noStrike" dirty="0">
                          <a:solidFill>
                            <a:srgbClr val="000000"/>
                          </a:solidFill>
                          <a:effectLst/>
                          <a:latin typeface="Arial Narrow"/>
                        </a:rPr>
                        <a:t>(646) 313-8001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20" b="0" i="0" u="none" strike="noStrike" dirty="0" smtClean="0">
                          <a:solidFill>
                            <a:srgbClr val="000000"/>
                          </a:solidFill>
                          <a:effectLst/>
                          <a:latin typeface="Arial Narrow"/>
                        </a:rPr>
                        <a:t>(646) 313-8818</a:t>
                      </a:r>
                      <a:endParaRPr lang="en-US" sz="112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7082">
                <a:tc>
                  <a:txBody>
                    <a:bodyPr/>
                    <a:lstStyle/>
                    <a:p>
                      <a:pPr algn="ctr" fontAlgn="b"/>
                      <a:r>
                        <a:rPr lang="en-US" sz="1120" b="0" i="0" u="none" strike="noStrike" dirty="0" smtClean="0">
                          <a:solidFill>
                            <a:srgbClr val="000000"/>
                          </a:solidFill>
                          <a:effectLst/>
                          <a:latin typeface="Arial Narrow"/>
                          <a:hlinkClick r:id="rId9"/>
                        </a:rPr>
                        <a:t>linda.merians@guttman.cuny.edu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20" b="0" i="0" u="none" strike="noStrike" dirty="0" smtClean="0">
                          <a:solidFill>
                            <a:srgbClr val="000000"/>
                          </a:solidFill>
                          <a:effectLst/>
                          <a:latin typeface="Arial Narrow"/>
                          <a:hlinkClick r:id="rId10"/>
                        </a:rPr>
                        <a:t>anastasia.koutsidis@mail.cuny.edu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20" b="0" i="0" u="none" strike="noStrike" dirty="0" smtClean="0">
                          <a:solidFill>
                            <a:srgbClr val="000000"/>
                          </a:solidFill>
                          <a:effectLst/>
                          <a:latin typeface="Arial Narrow"/>
                          <a:hlinkClick r:id="rId11"/>
                        </a:rPr>
                        <a:t>charles.pryor@guttman.cuny.edu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88125">
                <a:tc gridSpan="3">
                  <a:txBody>
                    <a:bodyPr/>
                    <a:lstStyle/>
                    <a:p>
                      <a:pPr algn="ctr" fontAlgn="ctr"/>
                      <a:r>
                        <a:rPr lang="en-US" sz="1120" b="1" i="0" u="none" strike="noStrike" dirty="0">
                          <a:solidFill>
                            <a:schemeClr val="tx1"/>
                          </a:solidFill>
                          <a:effectLst/>
                          <a:latin typeface="Arial Narrow"/>
                        </a:rPr>
                        <a:t>Hostos Community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7082">
                <a:tc>
                  <a:txBody>
                    <a:bodyPr/>
                    <a:lstStyle/>
                    <a:p>
                      <a:pPr algn="ctr" fontAlgn="ctr"/>
                      <a:r>
                        <a:rPr lang="en-US" sz="1120" b="0" i="0" u="none" strike="noStrike" dirty="0" smtClean="0">
                          <a:solidFill>
                            <a:srgbClr val="000000"/>
                          </a:solidFill>
                          <a:effectLst/>
                          <a:latin typeface="Arial Narrow"/>
                        </a:rPr>
                        <a:t>Michel</a:t>
                      </a:r>
                      <a:r>
                        <a:rPr lang="en-US" sz="1120" b="0" i="0" u="none" strike="noStrike" baseline="0" dirty="0" smtClean="0">
                          <a:solidFill>
                            <a:srgbClr val="000000"/>
                          </a:solidFill>
                          <a:effectLst/>
                          <a:latin typeface="Arial Narrow"/>
                        </a:rPr>
                        <a:t>e Dickinson</a:t>
                      </a:r>
                      <a:endParaRPr lang="en-US" sz="112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20" b="0" i="0" u="none" strike="noStrike" dirty="0" err="1" smtClean="0">
                          <a:solidFill>
                            <a:srgbClr val="000000"/>
                          </a:solidFill>
                          <a:effectLst/>
                          <a:latin typeface="Arial Narrow"/>
                        </a:rPr>
                        <a:t>Arnaldo</a:t>
                      </a:r>
                      <a:r>
                        <a:rPr lang="en-US" sz="1120" b="0" i="0" u="none" strike="noStrike" dirty="0" smtClean="0">
                          <a:solidFill>
                            <a:srgbClr val="000000"/>
                          </a:solidFill>
                          <a:effectLst/>
                          <a:latin typeface="Arial Narrow"/>
                        </a:rPr>
                        <a:t> </a:t>
                      </a:r>
                      <a:r>
                        <a:rPr lang="en-US" sz="1120" b="0" i="0" u="none" strike="noStrike" dirty="0">
                          <a:solidFill>
                            <a:srgbClr val="000000"/>
                          </a:solidFill>
                          <a:effectLst/>
                          <a:latin typeface="Arial Narrow"/>
                        </a:rPr>
                        <a:t>Bernabe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20" b="0" i="0" u="none" strike="noStrike" dirty="0">
                          <a:solidFill>
                            <a:srgbClr val="000000"/>
                          </a:solidFill>
                          <a:effectLst/>
                          <a:latin typeface="Arial Narrow"/>
                        </a:rPr>
                        <a:t>Nathaniel Cruz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7082">
                <a:tc>
                  <a:txBody>
                    <a:bodyPr/>
                    <a:lstStyle/>
                    <a:p>
                      <a:pPr algn="ctr" fontAlgn="b"/>
                      <a:r>
                        <a:rPr lang="en-US" sz="1120" b="0" i="0" u="none" strike="noStrike" dirty="0">
                          <a:solidFill>
                            <a:srgbClr val="000000"/>
                          </a:solidFill>
                          <a:effectLst/>
                          <a:latin typeface="Arial Narrow"/>
                        </a:rPr>
                        <a:t>(718) </a:t>
                      </a:r>
                      <a:r>
                        <a:rPr lang="en-US" sz="1120" b="0" i="0" u="none" strike="noStrike" dirty="0" smtClean="0">
                          <a:solidFill>
                            <a:srgbClr val="000000"/>
                          </a:solidFill>
                          <a:effectLst/>
                          <a:latin typeface="Arial Narrow"/>
                        </a:rPr>
                        <a:t>518-4284</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20" b="0" i="0" u="none" strike="noStrike" dirty="0">
                          <a:solidFill>
                            <a:srgbClr val="000000"/>
                          </a:solidFill>
                          <a:effectLst/>
                          <a:latin typeface="Arial Narrow"/>
                        </a:rPr>
                        <a:t> </a:t>
                      </a:r>
                      <a:r>
                        <a:rPr lang="en-US" sz="1120" b="0" i="0" u="none" strike="noStrike" dirty="0" smtClean="0">
                          <a:solidFill>
                            <a:srgbClr val="000000"/>
                          </a:solidFill>
                          <a:effectLst/>
                          <a:latin typeface="Arial Narrow"/>
                        </a:rPr>
                        <a:t>(718) 518-6880</a:t>
                      </a:r>
                      <a:endParaRPr lang="en-US" sz="1120" b="0" i="0" u="none" strike="noStrike" dirty="0">
                        <a:solidFill>
                          <a:srgbClr val="000000"/>
                        </a:solidFill>
                        <a:effectLst/>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20" b="0" i="0" u="none" strike="noStrike" dirty="0">
                          <a:solidFill>
                            <a:srgbClr val="000000"/>
                          </a:solidFill>
                          <a:effectLst/>
                          <a:latin typeface="Arial Narrow"/>
                        </a:rPr>
                        <a:t>(718) 518-4264</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7082">
                <a:tc>
                  <a:txBody>
                    <a:bodyPr/>
                    <a:lstStyle/>
                    <a:p>
                      <a:pPr algn="ctr" fontAlgn="ctr"/>
                      <a:r>
                        <a:rPr lang="en-US" sz="1120" b="0" i="0" u="none" strike="noStrike" dirty="0" smtClean="0">
                          <a:solidFill>
                            <a:srgbClr val="000000"/>
                          </a:solidFill>
                          <a:effectLst/>
                          <a:latin typeface="Arial Narrow"/>
                          <a:hlinkClick r:id="rId12"/>
                        </a:rPr>
                        <a:t>mdickinson@hostos.cuny.edu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20" b="0" i="0" u="none" strike="noStrike" dirty="0" smtClean="0">
                          <a:solidFill>
                            <a:srgbClr val="000000"/>
                          </a:solidFill>
                          <a:effectLst/>
                          <a:latin typeface="Arial Narrow"/>
                          <a:hlinkClick r:id="rId13"/>
                        </a:rPr>
                        <a:t>abernabe@hostos.cuny.edu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20" b="0" i="0" u="none" strike="noStrike" dirty="0" smtClean="0">
                          <a:solidFill>
                            <a:srgbClr val="000000"/>
                          </a:solidFill>
                          <a:effectLst/>
                          <a:latin typeface="Arial Narrow"/>
                          <a:hlinkClick r:id="rId14"/>
                        </a:rPr>
                        <a:t>ncruz@hostos.cuny.edu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88125">
                <a:tc gridSpan="3">
                  <a:txBody>
                    <a:bodyPr/>
                    <a:lstStyle/>
                    <a:p>
                      <a:pPr algn="ctr" fontAlgn="ctr"/>
                      <a:r>
                        <a:rPr lang="en-US" sz="1120" b="1" i="0" u="none" strike="noStrike" dirty="0">
                          <a:solidFill>
                            <a:schemeClr val="tx1"/>
                          </a:solidFill>
                          <a:effectLst/>
                          <a:latin typeface="Arial Narrow"/>
                        </a:rPr>
                        <a:t>Hunter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7082">
                <a:tc>
                  <a:txBody>
                    <a:bodyPr/>
                    <a:lstStyle/>
                    <a:p>
                      <a:pPr algn="ctr" fontAlgn="ctr"/>
                      <a:r>
                        <a:rPr lang="en-US" sz="1120" b="0" i="0" u="none" strike="noStrike" dirty="0">
                          <a:solidFill>
                            <a:srgbClr val="000000"/>
                          </a:solidFill>
                          <a:effectLst/>
                          <a:latin typeface="Arial Narrow"/>
                        </a:rPr>
                        <a:t>John Rose,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20" b="0" i="0" u="none" strike="noStrike" dirty="0" smtClean="0">
                          <a:solidFill>
                            <a:srgbClr val="000000"/>
                          </a:solidFill>
                          <a:effectLst/>
                          <a:latin typeface="Arial Narrow"/>
                        </a:rPr>
                        <a:t>Joseph </a:t>
                      </a:r>
                      <a:r>
                        <a:rPr lang="en-US" sz="1120" b="0" i="0" u="none" strike="noStrike" dirty="0" err="1" smtClean="0">
                          <a:solidFill>
                            <a:srgbClr val="000000"/>
                          </a:solidFill>
                          <a:effectLst/>
                          <a:latin typeface="Arial Narrow"/>
                        </a:rPr>
                        <a:t>Foelsch</a:t>
                      </a:r>
                      <a:endParaRPr lang="en-US" sz="112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20" b="0" i="0" u="none" strike="noStrike" dirty="0">
                          <a:solidFill>
                            <a:srgbClr val="000000"/>
                          </a:solidFill>
                          <a:effectLst/>
                          <a:latin typeface="Arial Narrow"/>
                        </a:rPr>
                        <a:t>Eija Ayravainen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7082">
                <a:tc>
                  <a:txBody>
                    <a:bodyPr/>
                    <a:lstStyle/>
                    <a:p>
                      <a:pPr algn="ctr" fontAlgn="ctr"/>
                      <a:r>
                        <a:rPr lang="en-US" sz="1120" b="0" i="0" u="none" strike="noStrike" dirty="0">
                          <a:solidFill>
                            <a:srgbClr val="000000"/>
                          </a:solidFill>
                          <a:effectLst/>
                          <a:latin typeface="Arial Narrow"/>
                        </a:rPr>
                        <a:t>(212) 650-3262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20" b="0" i="0" u="none" strike="noStrike" dirty="0">
                          <a:solidFill>
                            <a:srgbClr val="000000"/>
                          </a:solidFill>
                          <a:effectLst/>
                          <a:latin typeface="Arial Narrow"/>
                        </a:rPr>
                        <a:t>(212) </a:t>
                      </a:r>
                      <a:r>
                        <a:rPr lang="en-US" sz="1120" b="0" i="0" u="none" strike="noStrike" dirty="0" smtClean="0">
                          <a:solidFill>
                            <a:srgbClr val="000000"/>
                          </a:solidFill>
                          <a:effectLst/>
                          <a:latin typeface="Arial Narrow"/>
                        </a:rPr>
                        <a:t>772-4521</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20" b="0" i="0" u="none" strike="noStrike" dirty="0">
                          <a:solidFill>
                            <a:srgbClr val="000000"/>
                          </a:solidFill>
                          <a:effectLst/>
                          <a:latin typeface="Arial Narrow"/>
                        </a:rPr>
                        <a:t>(212) 772-4878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7082">
                <a:tc>
                  <a:txBody>
                    <a:bodyPr/>
                    <a:lstStyle/>
                    <a:p>
                      <a:pPr algn="ctr" fontAlgn="b"/>
                      <a:r>
                        <a:rPr lang="en-US" sz="1120" b="0" i="0" u="none" strike="noStrike" dirty="0" smtClean="0">
                          <a:solidFill>
                            <a:srgbClr val="000000"/>
                          </a:solidFill>
                          <a:effectLst/>
                          <a:latin typeface="Arial Narrow"/>
                          <a:hlinkClick r:id="rId15"/>
                        </a:rPr>
                        <a:t>john.rose@hunter.cuny.edu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20" b="0" i="0" u="none" strike="noStrike" dirty="0" smtClean="0">
                          <a:solidFill>
                            <a:srgbClr val="000000"/>
                          </a:solidFill>
                          <a:effectLst/>
                          <a:latin typeface="Arial Narrow"/>
                          <a:hlinkClick r:id="rId16"/>
                        </a:rPr>
                        <a:t>jf1128@hunter.cuny.edu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20" b="0" i="0" u="none" strike="noStrike" dirty="0" smtClean="0">
                          <a:solidFill>
                            <a:srgbClr val="000000"/>
                          </a:solidFill>
                          <a:effectLst/>
                          <a:latin typeface="Arial Narrow"/>
                          <a:hlinkClick r:id="rId17"/>
                        </a:rPr>
                        <a:t>eija.ayravainen@hunter.cuny.edu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88125">
                <a:tc gridSpan="3">
                  <a:txBody>
                    <a:bodyPr/>
                    <a:lstStyle/>
                    <a:p>
                      <a:pPr algn="ctr" fontAlgn="ctr"/>
                      <a:r>
                        <a:rPr lang="en-US" sz="1120" b="1" i="0" u="none" strike="noStrike" dirty="0">
                          <a:solidFill>
                            <a:schemeClr val="tx1"/>
                          </a:solidFill>
                          <a:effectLst/>
                          <a:latin typeface="Arial Narrow"/>
                        </a:rPr>
                        <a:t>John Jay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7082">
                <a:tc>
                  <a:txBody>
                    <a:bodyPr/>
                    <a:lstStyle/>
                    <a:p>
                      <a:pPr algn="ctr" fontAlgn="ctr"/>
                      <a:r>
                        <a:rPr lang="en-US" sz="1120" b="0" i="0" u="none" strike="noStrike" dirty="0">
                          <a:solidFill>
                            <a:srgbClr val="000000"/>
                          </a:solidFill>
                          <a:effectLst/>
                          <a:latin typeface="Arial Narrow"/>
                        </a:rPr>
                        <a:t>Silvia Montalban,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20" b="0" i="0" u="none" strike="noStrike" dirty="0">
                          <a:solidFill>
                            <a:srgbClr val="000000"/>
                          </a:solidFill>
                          <a:effectLst/>
                          <a:latin typeface="Arial Narrow"/>
                        </a:rPr>
                        <a:t>Kevin Cassidy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20" b="0" i="0" u="none" strike="noStrike" dirty="0">
                          <a:solidFill>
                            <a:srgbClr val="000000"/>
                          </a:solidFill>
                          <a:effectLst/>
                          <a:latin typeface="Arial Narrow"/>
                        </a:rPr>
                        <a:t>Lynette Cook-Francis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7082">
                <a:tc>
                  <a:txBody>
                    <a:bodyPr/>
                    <a:lstStyle/>
                    <a:p>
                      <a:pPr algn="ctr" fontAlgn="ctr"/>
                      <a:r>
                        <a:rPr lang="en-US" sz="1120" b="0" i="0" u="none" strike="noStrike" dirty="0">
                          <a:solidFill>
                            <a:srgbClr val="000000"/>
                          </a:solidFill>
                          <a:effectLst/>
                          <a:latin typeface="Arial Narrow"/>
                        </a:rPr>
                        <a:t>(646) 557-4409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20" b="0" i="0" u="none" strike="noStrike" dirty="0">
                          <a:solidFill>
                            <a:srgbClr val="000000"/>
                          </a:solidFill>
                          <a:effectLst/>
                          <a:latin typeface="Arial Narrow"/>
                        </a:rPr>
                        <a:t>(212) 237-8521 / (212) 237-8266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20" b="0" i="0" u="none" strike="noStrike" dirty="0">
                          <a:solidFill>
                            <a:srgbClr val="000000"/>
                          </a:solidFill>
                          <a:effectLst/>
                          <a:latin typeface="Arial Narrow"/>
                        </a:rPr>
                        <a:t>(212) 237-8100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7082">
                <a:tc>
                  <a:txBody>
                    <a:bodyPr/>
                    <a:lstStyle/>
                    <a:p>
                      <a:pPr algn="ctr" fontAlgn="b"/>
                      <a:r>
                        <a:rPr lang="en-US" sz="1120" b="0" i="0" u="none" strike="noStrike" dirty="0" smtClean="0">
                          <a:solidFill>
                            <a:srgbClr val="000000"/>
                          </a:solidFill>
                          <a:effectLst/>
                          <a:latin typeface="Arial Narrow"/>
                          <a:hlinkClick r:id="rId18"/>
                        </a:rPr>
                        <a:t>smontalban@jjay.cuny.edu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20" b="0" i="0" u="none" strike="noStrike" dirty="0" smtClean="0">
                          <a:solidFill>
                            <a:srgbClr val="000000"/>
                          </a:solidFill>
                          <a:effectLst/>
                          <a:latin typeface="Arial Narrow"/>
                          <a:hlinkClick r:id="rId19"/>
                        </a:rPr>
                        <a:t>kcassidy@jjay.cuny.edu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20" b="0" i="0" u="none" strike="noStrike" dirty="0" smtClean="0">
                          <a:solidFill>
                            <a:srgbClr val="000000"/>
                          </a:solidFill>
                          <a:effectLst/>
                          <a:latin typeface="Arial Narrow"/>
                          <a:hlinkClick r:id="rId20"/>
                        </a:rPr>
                        <a:t>lcook-francis@jjay.cuny.edu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88125">
                <a:tc gridSpan="3">
                  <a:txBody>
                    <a:bodyPr/>
                    <a:lstStyle/>
                    <a:p>
                      <a:pPr algn="ctr" fontAlgn="ctr"/>
                      <a:r>
                        <a:rPr lang="en-US" sz="1120" b="1" i="0" u="none" strike="noStrike" dirty="0">
                          <a:solidFill>
                            <a:schemeClr val="tx1"/>
                          </a:solidFill>
                          <a:effectLst/>
                          <a:latin typeface="Arial Narrow"/>
                        </a:rPr>
                        <a:t>Kingsborough Community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7082">
                <a:tc>
                  <a:txBody>
                    <a:bodyPr/>
                    <a:lstStyle/>
                    <a:p>
                      <a:pPr algn="ctr" fontAlgn="ctr"/>
                      <a:r>
                        <a:rPr lang="en-US" sz="1120" b="0" i="0" u="none" strike="noStrike" dirty="0" smtClean="0">
                          <a:solidFill>
                            <a:srgbClr val="000000"/>
                          </a:solidFill>
                          <a:effectLst/>
                          <a:latin typeface="Arial Narrow"/>
                        </a:rPr>
                        <a:t>Victoria </a:t>
                      </a:r>
                      <a:r>
                        <a:rPr lang="en-US" sz="1120" b="0" i="0" u="none" strike="noStrike" dirty="0" err="1" smtClean="0">
                          <a:solidFill>
                            <a:srgbClr val="000000"/>
                          </a:solidFill>
                          <a:effectLst/>
                          <a:latin typeface="Arial Narrow"/>
                        </a:rPr>
                        <a:t>Ajibade</a:t>
                      </a:r>
                      <a:endParaRPr lang="en-US" sz="112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20" b="0" i="0" u="none" strike="noStrike" dirty="0" smtClean="0">
                          <a:solidFill>
                            <a:srgbClr val="000000"/>
                          </a:solidFill>
                          <a:effectLst/>
                          <a:latin typeface="Arial Narrow"/>
                        </a:rPr>
                        <a:t>Tyrone Forte</a:t>
                      </a:r>
                      <a:endParaRPr lang="en-US" sz="112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20" b="0" i="0" u="none" strike="noStrike" dirty="0">
                          <a:solidFill>
                            <a:srgbClr val="000000"/>
                          </a:solidFill>
                          <a:effectLst/>
                          <a:latin typeface="Arial Narrow"/>
                        </a:rPr>
                        <a:t>Peter Cohen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7082">
                <a:tc>
                  <a:txBody>
                    <a:bodyPr/>
                    <a:lstStyle/>
                    <a:p>
                      <a:pPr algn="ctr" fontAlgn="ctr"/>
                      <a:r>
                        <a:rPr lang="en-US" sz="1120" b="0" i="0" u="none" strike="noStrike" dirty="0">
                          <a:solidFill>
                            <a:srgbClr val="000000"/>
                          </a:solidFill>
                          <a:effectLst/>
                          <a:latin typeface="Arial Narrow"/>
                        </a:rPr>
                        <a:t>(718) </a:t>
                      </a:r>
                      <a:r>
                        <a:rPr lang="en-US" sz="1120" b="0" i="0" u="none" strike="noStrike" dirty="0" smtClean="0">
                          <a:solidFill>
                            <a:srgbClr val="000000"/>
                          </a:solidFill>
                          <a:effectLst/>
                          <a:latin typeface="Arial Narrow"/>
                        </a:rPr>
                        <a:t>368-6896</a:t>
                      </a:r>
                      <a:endParaRPr lang="en-US" sz="112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20" b="0" i="0" u="none" strike="noStrike" dirty="0" smtClean="0">
                          <a:solidFill>
                            <a:srgbClr val="000000"/>
                          </a:solidFill>
                          <a:effectLst/>
                          <a:latin typeface="Arial Narrow"/>
                        </a:rPr>
                        <a:t>(718) 368-5069 / (718) 368-5031</a:t>
                      </a:r>
                      <a:endParaRPr lang="en-US" sz="112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20" b="0" i="0" u="none" strike="noStrike" dirty="0">
                          <a:solidFill>
                            <a:srgbClr val="000000"/>
                          </a:solidFill>
                          <a:effectLst/>
                          <a:latin typeface="Arial Narrow"/>
                        </a:rPr>
                        <a:t>(718) 368-5563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7082">
                <a:tc>
                  <a:txBody>
                    <a:bodyPr/>
                    <a:lstStyle/>
                    <a:p>
                      <a:pPr algn="ctr" fontAlgn="b"/>
                      <a:r>
                        <a:rPr lang="en-US" sz="1200" b="0" i="0" u="none" strike="noStrike" dirty="0" smtClean="0">
                          <a:solidFill>
                            <a:srgbClr val="000000"/>
                          </a:solidFill>
                          <a:effectLst/>
                          <a:latin typeface="Arial Narrow"/>
                          <a:hlinkClick r:id="rId21"/>
                        </a:rPr>
                        <a:t>victoria.ajibade@kbcc.cuny.edu</a:t>
                      </a:r>
                      <a:r>
                        <a:rPr lang="en-US" sz="1200" b="0" i="0" u="none" strike="noStrike" dirty="0" smtClean="0">
                          <a:solidFill>
                            <a:srgbClr val="000000"/>
                          </a:solidFill>
                          <a:effectLst/>
                          <a:latin typeface="Arial Narrow"/>
                        </a:rPr>
                        <a:t> </a:t>
                      </a:r>
                      <a:endParaRPr lang="en-US" sz="12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20" b="0" i="0" u="none" strike="noStrike" dirty="0" smtClean="0">
                          <a:solidFill>
                            <a:srgbClr val="000000"/>
                          </a:solidFill>
                          <a:effectLst/>
                          <a:latin typeface="Arial Narrow"/>
                          <a:hlinkClick r:id="rId22"/>
                        </a:rPr>
                        <a:t>tyrone.forte@kbcc.cuny.edu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20" b="0" i="0" u="none" strike="noStrike" dirty="0" smtClean="0">
                          <a:solidFill>
                            <a:srgbClr val="000000"/>
                          </a:solidFill>
                          <a:effectLst/>
                          <a:latin typeface="Arial Narrow"/>
                          <a:hlinkClick r:id="rId23"/>
                        </a:rPr>
                        <a:t>peter.cohen@kbcc.cuny.edu</a:t>
                      </a:r>
                      <a:r>
                        <a:rPr lang="en-US" sz="1120" b="0" i="0" u="none" strike="noStrike" dirty="0" smtClean="0">
                          <a:solidFill>
                            <a:srgbClr val="000000"/>
                          </a:solidFill>
                          <a:effectLst/>
                          <a:latin typeface="Arial Narrow"/>
                        </a:rPr>
                        <a:t> </a:t>
                      </a:r>
                      <a:endParaRPr lang="en-US" sz="112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5" name="AutoShape 3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40-4583"/>
          </p:cNvPr>
          <p:cNvSpPr>
            <a:spLocks noChangeAspect="1" noChangeArrowheads="1"/>
          </p:cNvSpPr>
          <p:nvPr/>
        </p:nvSpPr>
        <p:spPr bwMode="auto">
          <a:xfrm>
            <a:off x="1817688" y="9372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 name="AutoShape 39"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40-4271"/>
          </p:cNvPr>
          <p:cNvSpPr>
            <a:spLocks noChangeAspect="1" noChangeArrowheads="1"/>
          </p:cNvSpPr>
          <p:nvPr/>
        </p:nvSpPr>
        <p:spPr bwMode="auto">
          <a:xfrm>
            <a:off x="4027488" y="9372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 name="AutoShape 40"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40-4270"/>
          </p:cNvPr>
          <p:cNvSpPr>
            <a:spLocks noChangeAspect="1" noChangeArrowheads="1"/>
          </p:cNvSpPr>
          <p:nvPr/>
        </p:nvSpPr>
        <p:spPr bwMode="auto">
          <a:xfrm>
            <a:off x="4027488" y="9372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 name="AutoShape 4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40-4487"/>
          </p:cNvPr>
          <p:cNvSpPr>
            <a:spLocks noChangeAspect="1" noChangeArrowheads="1"/>
          </p:cNvSpPr>
          <p:nvPr/>
        </p:nvSpPr>
        <p:spPr bwMode="auto">
          <a:xfrm>
            <a:off x="6142038" y="9372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 name="AutoShape 4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664-8615"/>
          </p:cNvPr>
          <p:cNvSpPr>
            <a:spLocks noChangeAspect="1" noChangeArrowheads="1"/>
          </p:cNvSpPr>
          <p:nvPr/>
        </p:nvSpPr>
        <p:spPr bwMode="auto">
          <a:xfrm>
            <a:off x="1817688" y="10306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 name="AutoShape 4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817-7761"/>
          </p:cNvPr>
          <p:cNvSpPr>
            <a:spLocks noChangeAspect="1" noChangeArrowheads="1"/>
          </p:cNvSpPr>
          <p:nvPr/>
        </p:nvSpPr>
        <p:spPr bwMode="auto">
          <a:xfrm>
            <a:off x="4027488" y="10306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 name="AutoShape 44"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344-7248"/>
          </p:cNvPr>
          <p:cNvSpPr>
            <a:spLocks noChangeAspect="1" noChangeArrowheads="1"/>
          </p:cNvSpPr>
          <p:nvPr/>
        </p:nvSpPr>
        <p:spPr bwMode="auto">
          <a:xfrm>
            <a:off x="6142038" y="10306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AutoShape 4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817-7410"/>
          </p:cNvPr>
          <p:cNvSpPr>
            <a:spLocks noChangeAspect="1" noChangeArrowheads="1"/>
          </p:cNvSpPr>
          <p:nvPr/>
        </p:nvSpPr>
        <p:spPr bwMode="auto">
          <a:xfrm>
            <a:off x="1817688" y="11220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3" name="AutoShape 4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772-4447"/>
          </p:cNvPr>
          <p:cNvSpPr>
            <a:spLocks noChangeAspect="1" noChangeArrowheads="1"/>
          </p:cNvSpPr>
          <p:nvPr/>
        </p:nvSpPr>
        <p:spPr bwMode="auto">
          <a:xfrm>
            <a:off x="4027488" y="11220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 name="AutoShape 47"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313-2023"/>
          </p:cNvPr>
          <p:cNvSpPr>
            <a:spLocks noChangeAspect="1" noChangeArrowheads="1"/>
          </p:cNvSpPr>
          <p:nvPr/>
        </p:nvSpPr>
        <p:spPr bwMode="auto">
          <a:xfrm>
            <a:off x="1817688" y="12115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 name="AutoShape 49"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313-8101"/>
          </p:cNvPr>
          <p:cNvSpPr>
            <a:spLocks noChangeAspect="1" noChangeArrowheads="1"/>
          </p:cNvSpPr>
          <p:nvPr/>
        </p:nvSpPr>
        <p:spPr bwMode="auto">
          <a:xfrm>
            <a:off x="4027488" y="12115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 name="AutoShape 50"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313-8061"/>
          </p:cNvPr>
          <p:cNvSpPr>
            <a:spLocks noChangeAspect="1" noChangeArrowheads="1"/>
          </p:cNvSpPr>
          <p:nvPr/>
        </p:nvSpPr>
        <p:spPr bwMode="auto">
          <a:xfrm>
            <a:off x="6142038" y="12115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 name="AutoShape 5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518-4284"/>
          </p:cNvPr>
          <p:cNvSpPr>
            <a:spLocks noChangeAspect="1" noChangeArrowheads="1"/>
          </p:cNvSpPr>
          <p:nvPr/>
        </p:nvSpPr>
        <p:spPr bwMode="auto">
          <a:xfrm>
            <a:off x="1817688" y="12734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 name="AutoShape 5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518-4264"/>
          </p:cNvPr>
          <p:cNvSpPr>
            <a:spLocks noChangeAspect="1" noChangeArrowheads="1"/>
          </p:cNvSpPr>
          <p:nvPr/>
        </p:nvSpPr>
        <p:spPr bwMode="auto">
          <a:xfrm>
            <a:off x="6142038" y="12734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 name="AutoShape 5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650-3262"/>
          </p:cNvPr>
          <p:cNvSpPr>
            <a:spLocks noChangeAspect="1" noChangeArrowheads="1"/>
          </p:cNvSpPr>
          <p:nvPr/>
        </p:nvSpPr>
        <p:spPr bwMode="auto">
          <a:xfrm>
            <a:off x="1817688" y="13773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 name="AutoShape 5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772-4447"/>
          </p:cNvPr>
          <p:cNvSpPr>
            <a:spLocks noChangeAspect="1" noChangeArrowheads="1"/>
          </p:cNvSpPr>
          <p:nvPr/>
        </p:nvSpPr>
        <p:spPr bwMode="auto">
          <a:xfrm>
            <a:off x="4027488" y="13563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 name="AutoShape 5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772-4878"/>
          </p:cNvPr>
          <p:cNvSpPr>
            <a:spLocks noChangeAspect="1" noChangeArrowheads="1"/>
          </p:cNvSpPr>
          <p:nvPr/>
        </p:nvSpPr>
        <p:spPr bwMode="auto">
          <a:xfrm>
            <a:off x="6142038" y="13773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 name="AutoShape 6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557-4409"/>
          </p:cNvPr>
          <p:cNvSpPr>
            <a:spLocks noChangeAspect="1" noChangeArrowheads="1"/>
          </p:cNvSpPr>
          <p:nvPr/>
        </p:nvSpPr>
        <p:spPr bwMode="auto">
          <a:xfrm>
            <a:off x="1817688" y="14601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3" name="AutoShape 6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237-8521"/>
          </p:cNvPr>
          <p:cNvSpPr>
            <a:spLocks noChangeAspect="1" noChangeArrowheads="1"/>
          </p:cNvSpPr>
          <p:nvPr/>
        </p:nvSpPr>
        <p:spPr bwMode="auto">
          <a:xfrm>
            <a:off x="4027488" y="14601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4" name="AutoShape 6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237-8266"/>
          </p:cNvPr>
          <p:cNvSpPr>
            <a:spLocks noChangeAspect="1" noChangeArrowheads="1"/>
          </p:cNvSpPr>
          <p:nvPr/>
        </p:nvSpPr>
        <p:spPr bwMode="auto">
          <a:xfrm>
            <a:off x="4027488" y="14601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5" name="AutoShape 64"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237-8100"/>
          </p:cNvPr>
          <p:cNvSpPr>
            <a:spLocks noChangeAspect="1" noChangeArrowheads="1"/>
          </p:cNvSpPr>
          <p:nvPr/>
        </p:nvSpPr>
        <p:spPr bwMode="auto">
          <a:xfrm>
            <a:off x="6142038" y="14601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6" name="AutoShape 6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026"/>
          </p:cNvPr>
          <p:cNvSpPr>
            <a:spLocks noChangeAspect="1" noChangeArrowheads="1"/>
          </p:cNvSpPr>
          <p:nvPr/>
        </p:nvSpPr>
        <p:spPr bwMode="auto">
          <a:xfrm>
            <a:off x="1817688" y="15430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7" name="AutoShape 6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069"/>
          </p:cNvPr>
          <p:cNvSpPr>
            <a:spLocks noChangeAspect="1" noChangeArrowheads="1"/>
          </p:cNvSpPr>
          <p:nvPr/>
        </p:nvSpPr>
        <p:spPr bwMode="auto">
          <a:xfrm>
            <a:off x="4027488" y="15430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8" name="AutoShape 67"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4800"/>
          </p:cNvPr>
          <p:cNvSpPr>
            <a:spLocks noChangeAspect="1" noChangeArrowheads="1"/>
          </p:cNvSpPr>
          <p:nvPr/>
        </p:nvSpPr>
        <p:spPr bwMode="auto">
          <a:xfrm>
            <a:off x="4027488" y="15430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9" name="AutoShape 68"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563"/>
          </p:cNvPr>
          <p:cNvSpPr>
            <a:spLocks noChangeAspect="1" noChangeArrowheads="1"/>
          </p:cNvSpPr>
          <p:nvPr/>
        </p:nvSpPr>
        <p:spPr bwMode="auto">
          <a:xfrm>
            <a:off x="6142038" y="15430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0" name="TextBox 29"/>
          <p:cNvSpPr txBox="1"/>
          <p:nvPr/>
        </p:nvSpPr>
        <p:spPr>
          <a:xfrm>
            <a:off x="437990" y="691305"/>
            <a:ext cx="8401210" cy="369332"/>
          </a:xfrm>
          <a:prstGeom prst="rect">
            <a:avLst/>
          </a:prstGeom>
          <a:noFill/>
        </p:spPr>
        <p:txBody>
          <a:bodyPr wrap="square" rtlCol="0">
            <a:spAutoFit/>
          </a:bodyPr>
          <a:lstStyle/>
          <a:p>
            <a:endParaRPr lang="en-US" dirty="0"/>
          </a:p>
        </p:txBody>
      </p:sp>
      <p:graphicFrame>
        <p:nvGraphicFramePr>
          <p:cNvPr id="31" name="Table 30"/>
          <p:cNvGraphicFramePr>
            <a:graphicFrameLocks noGrp="1"/>
          </p:cNvGraphicFramePr>
          <p:nvPr>
            <p:extLst>
              <p:ext uri="{D42A27DB-BD31-4B8C-83A1-F6EECF244321}">
                <p14:modId xmlns:p14="http://schemas.microsoft.com/office/powerpoint/2010/main" val="2959039399"/>
              </p:ext>
            </p:extLst>
          </p:nvPr>
        </p:nvGraphicFramePr>
        <p:xfrm>
          <a:off x="130630" y="721894"/>
          <a:ext cx="8708570" cy="267812"/>
        </p:xfrm>
        <a:graphic>
          <a:graphicData uri="http://schemas.openxmlformats.org/drawingml/2006/table">
            <a:tbl>
              <a:tblPr/>
              <a:tblGrid>
                <a:gridCol w="2819402"/>
                <a:gridCol w="2770399"/>
                <a:gridCol w="3118769"/>
              </a:tblGrid>
              <a:tr h="267812">
                <a:tc>
                  <a:txBody>
                    <a:bodyPr/>
                    <a:lstStyle/>
                    <a:p>
                      <a:pPr algn="l" fontAlgn="ctr"/>
                      <a:r>
                        <a:rPr lang="en-US" sz="1120" b="1" i="0" u="none" strike="noStrike" dirty="0" smtClean="0">
                          <a:solidFill>
                            <a:srgbClr val="FF0000"/>
                          </a:solidFill>
                          <a:effectLst/>
                          <a:latin typeface="Arial Narrow"/>
                        </a:rPr>
                        <a:t>                                 Title </a:t>
                      </a:r>
                      <a:r>
                        <a:rPr lang="en-US" sz="1120" b="1" i="0" u="none" strike="noStrike" dirty="0">
                          <a:solidFill>
                            <a:srgbClr val="FF0000"/>
                          </a:solidFill>
                          <a:effectLst/>
                          <a:latin typeface="Arial Narrow"/>
                        </a:rPr>
                        <a:t>IX </a:t>
                      </a:r>
                      <a:r>
                        <a:rPr lang="en-US" sz="1120" b="1" i="0" u="none" strike="noStrike" dirty="0" smtClean="0">
                          <a:solidFill>
                            <a:srgbClr val="FF0000"/>
                          </a:solidFill>
                          <a:effectLst/>
                          <a:latin typeface="Arial Narrow"/>
                        </a:rPr>
                        <a:t>Coordinators  </a:t>
                      </a:r>
                      <a:endParaRPr lang="en-US" sz="112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20" b="1" i="0" u="none" strike="noStrike" dirty="0" smtClean="0">
                          <a:solidFill>
                            <a:schemeClr val="tx1"/>
                          </a:solidFill>
                          <a:effectLst/>
                          <a:latin typeface="Arial Narrow"/>
                        </a:rPr>
                        <a:t>                               </a:t>
                      </a:r>
                      <a:r>
                        <a:rPr lang="en-US" sz="1120" b="1" i="0" u="none" strike="noStrike" dirty="0" smtClean="0">
                          <a:solidFill>
                            <a:srgbClr val="FF0000"/>
                          </a:solidFill>
                          <a:effectLst/>
                          <a:latin typeface="Arial Narrow"/>
                        </a:rPr>
                        <a:t>  Public </a:t>
                      </a:r>
                      <a:r>
                        <a:rPr lang="en-US" sz="1120" b="1" i="0" u="none" strike="noStrike" dirty="0">
                          <a:solidFill>
                            <a:srgbClr val="FF0000"/>
                          </a:solidFill>
                          <a:effectLst/>
                          <a:latin typeface="Arial Narrow"/>
                        </a:rPr>
                        <a:t>Safety </a:t>
                      </a:r>
                      <a:r>
                        <a:rPr lang="en-US" sz="1120" b="1" i="0" u="none" strike="noStrike" dirty="0" smtClean="0">
                          <a:solidFill>
                            <a:srgbClr val="FF0000"/>
                          </a:solidFill>
                          <a:effectLst/>
                          <a:latin typeface="Arial Narrow"/>
                        </a:rPr>
                        <a:t>Directors                </a:t>
                      </a:r>
                      <a:endParaRPr lang="en-US" sz="112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20" b="1" i="0" u="none" strike="noStrike" dirty="0" smtClean="0">
                          <a:solidFill>
                            <a:srgbClr val="FF0000"/>
                          </a:solidFill>
                          <a:effectLst/>
                          <a:latin typeface="Arial Narrow"/>
                        </a:rPr>
                        <a:t>                     Chief Student Affairs Officers</a:t>
                      </a:r>
                      <a:endParaRPr lang="en-US" sz="112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r>
            </a:tbl>
          </a:graphicData>
        </a:graphic>
      </p:graphicFrame>
      <p:pic>
        <p:nvPicPr>
          <p:cNvPr id="35" name="Picture 34" descr="The City University of New York Logo"/>
          <p:cNvPicPr/>
          <p:nvPr/>
        </p:nvPicPr>
        <p:blipFill>
          <a:blip r:embed="rId24">
            <a:extLst>
              <a:ext uri="{28A0092B-C50C-407E-A947-70E740481C1C}">
                <a14:useLocalDpi xmlns:a14="http://schemas.microsoft.com/office/drawing/2010/main" val="0"/>
              </a:ext>
            </a:extLst>
          </a:blip>
          <a:srcRect/>
          <a:stretch>
            <a:fillRect/>
          </a:stretch>
        </p:blipFill>
        <p:spPr bwMode="auto">
          <a:xfrm>
            <a:off x="8075919" y="157781"/>
            <a:ext cx="990488" cy="910300"/>
          </a:xfrm>
          <a:prstGeom prst="rect">
            <a:avLst/>
          </a:prstGeom>
          <a:noFill/>
          <a:ln>
            <a:noFill/>
          </a:ln>
        </p:spPr>
      </p:pic>
    </p:spTree>
    <p:extLst>
      <p:ext uri="{BB962C8B-B14F-4D97-AF65-F5344CB8AC3E}">
        <p14:creationId xmlns:p14="http://schemas.microsoft.com/office/powerpoint/2010/main" val="356113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31" y="130629"/>
            <a:ext cx="8292118" cy="322730"/>
          </a:xfrm>
          <a:solidFill>
            <a:schemeClr val="bg1"/>
          </a:solidFill>
        </p:spPr>
        <p:txBody>
          <a:bodyPr anchor="ctr">
            <a:normAutofit fontScale="90000"/>
          </a:bodyPr>
          <a:lstStyle/>
          <a:p>
            <a:r>
              <a:rPr lang="en-US" sz="1800" b="1" dirty="0" smtClean="0">
                <a:solidFill>
                  <a:srgbClr val="FF0000"/>
                </a:solidFill>
                <a:latin typeface="Arial Narrow" pitchFamily="34" charset="0"/>
              </a:rPr>
              <a:t>            </a:t>
            </a:r>
            <a:r>
              <a:rPr lang="en-US" sz="1800" b="1" dirty="0" smtClean="0">
                <a:solidFill>
                  <a:srgbClr val="660033"/>
                </a:solidFill>
                <a:latin typeface="Arial Narrow" pitchFamily="34" charset="0"/>
              </a:rPr>
              <a:t>Title IX Coordinator, Public Safety Directors, Chief Student </a:t>
            </a:r>
            <a:r>
              <a:rPr lang="en-US" sz="1800" b="1" dirty="0">
                <a:solidFill>
                  <a:srgbClr val="660033"/>
                </a:solidFill>
                <a:latin typeface="Arial Narrow" pitchFamily="34" charset="0"/>
              </a:rPr>
              <a:t>A</a:t>
            </a:r>
            <a:r>
              <a:rPr lang="en-US" sz="1800" b="1" dirty="0" smtClean="0">
                <a:solidFill>
                  <a:srgbClr val="660033"/>
                </a:solidFill>
                <a:latin typeface="Arial Narrow" pitchFamily="34" charset="0"/>
              </a:rPr>
              <a:t>ffairs Officers (cont.)</a:t>
            </a:r>
            <a:endParaRPr lang="en-US" sz="1800" b="1" dirty="0">
              <a:solidFill>
                <a:srgbClr val="660033"/>
              </a:solidFill>
              <a:latin typeface="Arial Narrow"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94023165"/>
              </p:ext>
            </p:extLst>
          </p:nvPr>
        </p:nvGraphicFramePr>
        <p:xfrm>
          <a:off x="106530" y="664030"/>
          <a:ext cx="8951105" cy="5942270"/>
        </p:xfrm>
        <a:graphic>
          <a:graphicData uri="http://schemas.openxmlformats.org/drawingml/2006/table">
            <a:tbl>
              <a:tblPr/>
              <a:tblGrid>
                <a:gridCol w="2992906"/>
                <a:gridCol w="2782072"/>
                <a:gridCol w="3176127"/>
              </a:tblGrid>
              <a:tr h="252502">
                <a:tc gridSpan="3">
                  <a:txBody>
                    <a:bodyPr/>
                    <a:lstStyle/>
                    <a:p>
                      <a:pPr algn="ctr" fontAlgn="b"/>
                      <a:r>
                        <a:rPr lang="en-US" sz="1120" b="1" i="0" u="none" strike="noStrike" dirty="0">
                          <a:solidFill>
                            <a:schemeClr val="tx1"/>
                          </a:solidFill>
                          <a:effectLst/>
                          <a:latin typeface="Arial Narrow"/>
                        </a:rPr>
                        <a:t>LaGuardia Community College</a:t>
                      </a:r>
                      <a:endParaRPr lang="en-US" sz="1120" b="0" i="0" u="none" strike="noStrike" dirty="0">
                        <a:solidFill>
                          <a:schemeClr val="tx1"/>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83599">
                <a:tc>
                  <a:txBody>
                    <a:bodyPr/>
                    <a:lstStyle/>
                    <a:p>
                      <a:pPr algn="ctr" fontAlgn="ctr"/>
                      <a:r>
                        <a:rPr lang="en-US" sz="1050" b="0" i="0" u="none" strike="noStrike" dirty="0" smtClean="0">
                          <a:solidFill>
                            <a:srgbClr val="000000"/>
                          </a:solidFill>
                          <a:effectLst/>
                          <a:latin typeface="Arial Narrow" panose="020B0606020202030204" pitchFamily="34" charset="0"/>
                        </a:rPr>
                        <a:t>Judith Anderson</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James Grantham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Michael A. Baston, JD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83599">
                <a:tc>
                  <a:txBody>
                    <a:bodyPr/>
                    <a:lstStyle/>
                    <a:p>
                      <a:pPr algn="ctr" fontAlgn="ctr"/>
                      <a:r>
                        <a:rPr lang="en-US" sz="1050" b="0" i="0" u="none" strike="noStrike" dirty="0">
                          <a:solidFill>
                            <a:srgbClr val="000000"/>
                          </a:solidFill>
                          <a:effectLst/>
                          <a:latin typeface="Arial Narrow" panose="020B0606020202030204" pitchFamily="34" charset="0"/>
                        </a:rPr>
                        <a:t>(718) </a:t>
                      </a:r>
                      <a:r>
                        <a:rPr lang="en-US" sz="1050" b="0" i="0" u="none" strike="noStrike" dirty="0" smtClean="0">
                          <a:solidFill>
                            <a:srgbClr val="000000"/>
                          </a:solidFill>
                          <a:effectLst/>
                          <a:latin typeface="Arial Narrow" panose="020B0606020202030204" pitchFamily="34" charset="0"/>
                        </a:rPr>
                        <a:t>482-5077</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(718) 482-5559 / (718) </a:t>
                      </a:r>
                      <a:r>
                        <a:rPr lang="en-US" sz="1050" b="0" i="0" u="none" strike="noStrike" dirty="0" smtClean="0">
                          <a:solidFill>
                            <a:srgbClr val="000000"/>
                          </a:solidFill>
                          <a:effectLst/>
                          <a:latin typeface="Arial Narrow" panose="020B0606020202030204" pitchFamily="34" charset="0"/>
                        </a:rPr>
                        <a:t>482-5567</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(718) 482-5180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55317">
                <a:tc>
                  <a:txBody>
                    <a:bodyPr/>
                    <a:lstStyle/>
                    <a:p>
                      <a:pPr algn="ctr" fontAlgn="b"/>
                      <a:r>
                        <a:rPr lang="en-US" sz="1050" b="0" i="0" u="none" strike="noStrike" dirty="0" smtClean="0">
                          <a:solidFill>
                            <a:srgbClr val="000000"/>
                          </a:solidFill>
                          <a:effectLst/>
                          <a:latin typeface="Arial Narrow" panose="020B0606020202030204" pitchFamily="34" charset="0"/>
                          <a:hlinkClick r:id="rId2"/>
                        </a:rPr>
                        <a:t>janderson@lagcc.cuny.edu</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smtClean="0">
                          <a:solidFill>
                            <a:srgbClr val="000000"/>
                          </a:solidFill>
                          <a:effectLst/>
                          <a:latin typeface="Arial Narrow" panose="020B0606020202030204" pitchFamily="34" charset="0"/>
                          <a:hlinkClick r:id="rId3"/>
                        </a:rPr>
                        <a:t>jgranthan@lagcc.cuny.edu</a:t>
                      </a:r>
                      <a:r>
                        <a:rPr lang="en-US" sz="1050" b="0" i="0" u="none" strike="noStrike" dirty="0" smtClean="0">
                          <a:solidFill>
                            <a:srgbClr val="000000"/>
                          </a:solidFill>
                          <a:effectLst/>
                          <a:latin typeface="Arial Narrow" panose="020B0606020202030204" pitchFamily="34" charset="0"/>
                        </a:rPr>
                        <a:t> </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a:solidFill>
                            <a:srgbClr val="000000"/>
                          </a:solidFill>
                          <a:effectLst/>
                          <a:latin typeface="Arial Narrow" panose="020B0606020202030204" pitchFamily="34" charset="0"/>
                          <a:hlinkClick r:id="rId4"/>
                        </a:rPr>
                        <a:t>mbaston@lagcc.cuny.edu</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209270">
                <a:tc gridSpan="3">
                  <a:txBody>
                    <a:bodyPr/>
                    <a:lstStyle/>
                    <a:p>
                      <a:pPr algn="ctr" fontAlgn="ctr"/>
                      <a:r>
                        <a:rPr lang="en-US" sz="1050" b="1" i="0" u="none" strike="noStrike" dirty="0">
                          <a:solidFill>
                            <a:schemeClr val="tx1"/>
                          </a:solidFill>
                          <a:effectLst/>
                          <a:latin typeface="Arial Narrow" panose="020B0606020202030204" pitchFamily="34" charset="0"/>
                        </a:rPr>
                        <a:t>Lehman College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0">
                <a:tc>
                  <a:txBody>
                    <a:bodyPr/>
                    <a:lstStyle/>
                    <a:p>
                      <a:pPr algn="ctr" fontAlgn="ctr"/>
                      <a:r>
                        <a:rPr lang="en-US" sz="1050" b="0" i="0" u="none" strike="noStrike" dirty="0">
                          <a:solidFill>
                            <a:srgbClr val="000000"/>
                          </a:solidFill>
                          <a:effectLst/>
                          <a:latin typeface="Arial Narrow" panose="020B0606020202030204" pitchFamily="34" charset="0"/>
                        </a:rPr>
                        <a:t>Dawn Ewing-Morgan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50" b="0" i="0" u="none" strike="noStrike" dirty="0" err="1" smtClean="0">
                          <a:solidFill>
                            <a:srgbClr val="000000"/>
                          </a:solidFill>
                          <a:effectLst/>
                          <a:latin typeface="Arial Narrow" panose="020B0606020202030204" pitchFamily="34" charset="0"/>
                        </a:rPr>
                        <a:t>Fausto</a:t>
                      </a:r>
                      <a:r>
                        <a:rPr lang="en-US" sz="1050" b="0" i="0" u="none" strike="noStrike" dirty="0" smtClean="0">
                          <a:solidFill>
                            <a:srgbClr val="000000"/>
                          </a:solidFill>
                          <a:effectLst/>
                          <a:latin typeface="Arial Narrow" panose="020B0606020202030204" pitchFamily="34" charset="0"/>
                        </a:rPr>
                        <a:t> Ramirez</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Jose Magdaleno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83599">
                <a:tc>
                  <a:txBody>
                    <a:bodyPr/>
                    <a:lstStyle/>
                    <a:p>
                      <a:pPr algn="ctr" fontAlgn="ctr"/>
                      <a:r>
                        <a:rPr lang="en-US" sz="1050" b="0" i="0" u="none" strike="noStrike" dirty="0">
                          <a:solidFill>
                            <a:srgbClr val="000000"/>
                          </a:solidFill>
                          <a:effectLst/>
                          <a:latin typeface="Arial Narrow" panose="020B0606020202030204" pitchFamily="34" charset="0"/>
                        </a:rPr>
                        <a:t>(718) 960-8111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(718) </a:t>
                      </a:r>
                      <a:r>
                        <a:rPr lang="en-US" sz="1050" b="0" i="0" u="none" strike="noStrike" dirty="0" smtClean="0">
                          <a:solidFill>
                            <a:srgbClr val="000000"/>
                          </a:solidFill>
                          <a:effectLst/>
                          <a:latin typeface="Arial Narrow" panose="020B0606020202030204" pitchFamily="34" charset="0"/>
                        </a:rPr>
                        <a:t>960-8943</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(718) 960-8241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83599">
                <a:tc>
                  <a:txBody>
                    <a:bodyPr/>
                    <a:lstStyle/>
                    <a:p>
                      <a:pPr algn="ctr" fontAlgn="b"/>
                      <a:r>
                        <a:rPr lang="en-US" sz="1050" b="0" i="0" u="none" strike="noStrike" dirty="0" smtClean="0">
                          <a:solidFill>
                            <a:srgbClr val="000000"/>
                          </a:solidFill>
                          <a:effectLst/>
                          <a:latin typeface="Arial Narrow" panose="020B0606020202030204" pitchFamily="34" charset="0"/>
                          <a:hlinkClick r:id="rId5"/>
                        </a:rPr>
                        <a:t>dawn.ewing-morgan@lehman.cuny.edu</a:t>
                      </a:r>
                      <a:r>
                        <a:rPr lang="en-US" sz="1050" b="0" i="0" u="none" strike="noStrike" dirty="0" smtClean="0">
                          <a:solidFill>
                            <a:srgbClr val="000000"/>
                          </a:solidFill>
                          <a:effectLst/>
                          <a:latin typeface="Arial Narrow" panose="020B0606020202030204" pitchFamily="34" charset="0"/>
                        </a:rPr>
                        <a:t> </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smtClean="0">
                          <a:solidFill>
                            <a:srgbClr val="000000"/>
                          </a:solidFill>
                          <a:effectLst/>
                          <a:latin typeface="Arial Narrow" panose="020B0606020202030204" pitchFamily="34" charset="0"/>
                          <a:hlinkClick r:id="rId6"/>
                        </a:rPr>
                        <a:t>fausto.ramirez@lehman.cuny.edu</a:t>
                      </a:r>
                      <a:r>
                        <a:rPr lang="en-US" sz="1050" b="0" i="0" u="none" strike="noStrike" dirty="0" smtClean="0">
                          <a:solidFill>
                            <a:srgbClr val="000000"/>
                          </a:solidFill>
                          <a:effectLst/>
                          <a:latin typeface="Arial Narrow" panose="020B0606020202030204" pitchFamily="34" charset="0"/>
                        </a:rPr>
                        <a:t> </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a:solidFill>
                            <a:srgbClr val="000000"/>
                          </a:solidFill>
                          <a:effectLst/>
                          <a:latin typeface="Arial Narrow" panose="020B0606020202030204" pitchFamily="34" charset="0"/>
                          <a:hlinkClick r:id="rId7"/>
                        </a:rPr>
                        <a:t>Joseph.magdaleno@lehman.cuny.edu</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75252">
                <a:tc gridSpan="3">
                  <a:txBody>
                    <a:bodyPr/>
                    <a:lstStyle/>
                    <a:p>
                      <a:pPr algn="ctr" fontAlgn="ctr"/>
                      <a:r>
                        <a:rPr lang="en-US" sz="1050" b="1" i="0" u="none" strike="noStrike" dirty="0">
                          <a:solidFill>
                            <a:schemeClr val="tx1"/>
                          </a:solidFill>
                          <a:effectLst/>
                          <a:latin typeface="Arial Narrow" panose="020B0606020202030204" pitchFamily="34" charset="0"/>
                        </a:rPr>
                        <a:t>Macaulay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58440">
                <a:tc>
                  <a:txBody>
                    <a:bodyPr/>
                    <a:lstStyle/>
                    <a:p>
                      <a:pPr algn="ctr" fontAlgn="ctr"/>
                      <a:r>
                        <a:rPr lang="en-US" sz="1050" b="0" i="0" u="none" strike="noStrike" dirty="0" smtClean="0">
                          <a:solidFill>
                            <a:srgbClr val="000000"/>
                          </a:solidFill>
                          <a:effectLst/>
                          <a:latin typeface="Arial Narrow" panose="020B0606020202030204" pitchFamily="34" charset="0"/>
                        </a:rPr>
                        <a:t>By Campus</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050" b="0" i="0" u="none" strike="noStrike" dirty="0">
                          <a:solidFill>
                            <a:srgbClr val="000000"/>
                          </a:solidFill>
                          <a:effectLst/>
                          <a:latin typeface="Arial Narrow" panose="020B0606020202030204" pitchFamily="34" charset="0"/>
                        </a:rPr>
                        <a:t> </a:t>
                      </a:r>
                      <a:r>
                        <a:rPr lang="en-US" sz="1050" b="0" i="0" u="none" strike="noStrike" dirty="0" smtClean="0">
                          <a:solidFill>
                            <a:srgbClr val="000000"/>
                          </a:solidFill>
                          <a:effectLst/>
                          <a:latin typeface="Arial Narrow" panose="020B0606020202030204" pitchFamily="34" charset="0"/>
                        </a:rPr>
                        <a:t>By Campus</a:t>
                      </a:r>
                      <a:endParaRPr lang="en-US" sz="105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Andrew Adair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83599">
                <a:tc>
                  <a:txBody>
                    <a:bodyPr/>
                    <a:lstStyle/>
                    <a:p>
                      <a:endParaRPr lang="en-US" sz="1050" dirty="0">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105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(212) 729-2900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65166">
                <a:tc>
                  <a:txBody>
                    <a:bodyPr/>
                    <a:lstStyle/>
                    <a:p>
                      <a:endParaRPr lang="en-US" sz="1050" dirty="0">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a:solidFill>
                            <a:srgbClr val="000000"/>
                          </a:solidFill>
                          <a:effectLst/>
                          <a:latin typeface="Arial Narrow" panose="020B0606020202030204" pitchFamily="34" charset="0"/>
                          <a:hlinkClick r:id="rId8"/>
                        </a:rPr>
                        <a:t>Andrew.Adair@mhc.cuny.edu</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75252">
                <a:tc gridSpan="3">
                  <a:txBody>
                    <a:bodyPr/>
                    <a:lstStyle/>
                    <a:p>
                      <a:pPr algn="ctr" fontAlgn="ctr"/>
                      <a:r>
                        <a:rPr lang="en-US" sz="1050" b="1" i="0" u="none" strike="noStrike" dirty="0">
                          <a:solidFill>
                            <a:schemeClr val="tx1"/>
                          </a:solidFill>
                          <a:effectLst/>
                          <a:latin typeface="Arial Narrow" panose="020B0606020202030204" pitchFamily="34" charset="0"/>
                        </a:rPr>
                        <a:t>Medgar Evers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83599">
                <a:tc>
                  <a:txBody>
                    <a:bodyPr/>
                    <a:lstStyle/>
                    <a:p>
                      <a:pPr algn="ctr" fontAlgn="ctr"/>
                      <a:r>
                        <a:rPr lang="en-US" sz="1050" b="0" i="0" u="none" strike="noStrike" dirty="0">
                          <a:solidFill>
                            <a:srgbClr val="000000"/>
                          </a:solidFill>
                          <a:effectLst/>
                          <a:latin typeface="Arial Narrow" panose="020B0606020202030204" pitchFamily="34" charset="0"/>
                        </a:rPr>
                        <a:t>Sylvia Kinard,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50" b="0" i="0" u="none" strike="noStrike" dirty="0" smtClean="0">
                          <a:solidFill>
                            <a:srgbClr val="000000"/>
                          </a:solidFill>
                          <a:effectLst/>
                          <a:latin typeface="Arial Narrow" panose="020B0606020202030204" pitchFamily="34" charset="0"/>
                        </a:rPr>
                        <a:t>Victor Stevens</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50" b="0" i="0" u="none" strike="noStrike" dirty="0" smtClean="0">
                          <a:solidFill>
                            <a:srgbClr val="000000"/>
                          </a:solidFill>
                          <a:effectLst/>
                          <a:latin typeface="Arial Narrow" panose="020B0606020202030204" pitchFamily="34" charset="0"/>
                        </a:rPr>
                        <a:t>Evelyn</a:t>
                      </a:r>
                      <a:r>
                        <a:rPr lang="en-US" sz="1050" b="0" i="0" u="none" strike="noStrike" baseline="0" dirty="0" smtClean="0">
                          <a:solidFill>
                            <a:srgbClr val="000000"/>
                          </a:solidFill>
                          <a:effectLst/>
                          <a:latin typeface="Arial Narrow" panose="020B0606020202030204" pitchFamily="34" charset="0"/>
                        </a:rPr>
                        <a:t> Castro</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83599">
                <a:tc>
                  <a:txBody>
                    <a:bodyPr/>
                    <a:lstStyle/>
                    <a:p>
                      <a:pPr algn="ctr" fontAlgn="ctr"/>
                      <a:r>
                        <a:rPr lang="en-US" sz="1050" b="0" i="0" u="none" strike="noStrike" dirty="0">
                          <a:solidFill>
                            <a:srgbClr val="000000"/>
                          </a:solidFill>
                          <a:effectLst/>
                          <a:latin typeface="Arial Narrow" panose="020B0606020202030204" pitchFamily="34" charset="0"/>
                        </a:rPr>
                        <a:t>(718) 270-6936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(718) </a:t>
                      </a:r>
                      <a:r>
                        <a:rPr lang="en-US" sz="1050" b="0" i="0" u="none" strike="noStrike" dirty="0" smtClean="0">
                          <a:solidFill>
                            <a:srgbClr val="000000"/>
                          </a:solidFill>
                          <a:effectLst/>
                          <a:latin typeface="Arial Narrow" panose="020B0606020202030204" pitchFamily="34" charset="0"/>
                        </a:rPr>
                        <a:t>270-6069</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(718) 270-6046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83599">
                <a:tc>
                  <a:txBody>
                    <a:bodyPr/>
                    <a:lstStyle/>
                    <a:p>
                      <a:pPr algn="ctr" fontAlgn="b"/>
                      <a:r>
                        <a:rPr lang="en-US" sz="1050" b="0" i="0" u="none" strike="noStrike" dirty="0" smtClean="0">
                          <a:solidFill>
                            <a:srgbClr val="000000"/>
                          </a:solidFill>
                          <a:effectLst/>
                          <a:latin typeface="Arial Narrow" panose="020B0606020202030204" pitchFamily="34" charset="0"/>
                          <a:hlinkClick r:id="rId9"/>
                        </a:rPr>
                        <a:t>sthompson@mec.cuny.edu</a:t>
                      </a:r>
                      <a:r>
                        <a:rPr lang="en-US" sz="1050" b="0" i="0" u="none" strike="noStrike" dirty="0" smtClean="0">
                          <a:solidFill>
                            <a:srgbClr val="000000"/>
                          </a:solidFill>
                          <a:effectLst/>
                          <a:latin typeface="Arial Narrow" panose="020B0606020202030204" pitchFamily="34" charset="0"/>
                        </a:rPr>
                        <a:t> </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smtClean="0">
                          <a:solidFill>
                            <a:srgbClr val="000000"/>
                          </a:solidFill>
                          <a:effectLst/>
                          <a:latin typeface="Arial Narrow" panose="020B0606020202030204" pitchFamily="34" charset="0"/>
                          <a:hlinkClick r:id="rId10"/>
                        </a:rPr>
                        <a:t>vstevens@mec.cuny.edu</a:t>
                      </a:r>
                      <a:r>
                        <a:rPr lang="en-US" sz="1050" b="0" i="0" u="none" strike="noStrike" dirty="0" smtClean="0">
                          <a:solidFill>
                            <a:srgbClr val="000000"/>
                          </a:solidFill>
                          <a:effectLst/>
                          <a:latin typeface="Arial Narrow" panose="020B0606020202030204" pitchFamily="34" charset="0"/>
                        </a:rPr>
                        <a:t> </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smtClean="0">
                          <a:solidFill>
                            <a:srgbClr val="000000"/>
                          </a:solidFill>
                          <a:effectLst/>
                          <a:latin typeface="Arial Narrow" panose="020B0606020202030204" pitchFamily="34" charset="0"/>
                          <a:hlinkClick r:id="rId11"/>
                        </a:rPr>
                        <a:t>ecastro@mec.cuny.edu</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75252">
                <a:tc gridSpan="3">
                  <a:txBody>
                    <a:bodyPr/>
                    <a:lstStyle/>
                    <a:p>
                      <a:pPr algn="ctr" fontAlgn="ctr"/>
                      <a:r>
                        <a:rPr lang="en-US" sz="1050" b="1" i="0" u="none" strike="noStrike" dirty="0">
                          <a:solidFill>
                            <a:schemeClr val="tx1"/>
                          </a:solidFill>
                          <a:effectLst/>
                          <a:latin typeface="Arial Narrow" panose="020B0606020202030204" pitchFamily="34" charset="0"/>
                        </a:rPr>
                        <a:t>New York City College of Technology</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83599">
                <a:tc>
                  <a:txBody>
                    <a:bodyPr/>
                    <a:lstStyle/>
                    <a:p>
                      <a:pPr algn="ctr" fontAlgn="ctr"/>
                      <a:r>
                        <a:rPr lang="en-US" sz="1050" b="0" i="0" u="none" strike="noStrike" dirty="0" smtClean="0">
                          <a:solidFill>
                            <a:srgbClr val="000000"/>
                          </a:solidFill>
                          <a:effectLst/>
                          <a:latin typeface="Arial Narrow" panose="020B0606020202030204" pitchFamily="34" charset="0"/>
                        </a:rPr>
                        <a:t>Patricia Cody, Esq.</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Lionel Presume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Marcela Armoza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296975">
                <a:tc>
                  <a:txBody>
                    <a:bodyPr/>
                    <a:lstStyle/>
                    <a:p>
                      <a:pPr algn="ctr" fontAlgn="ctr"/>
                      <a:r>
                        <a:rPr lang="en-US" sz="1050" b="0" i="0" u="none" strike="noStrike" dirty="0">
                          <a:solidFill>
                            <a:srgbClr val="000000"/>
                          </a:solidFill>
                          <a:effectLst/>
                          <a:latin typeface="Arial Narrow" panose="020B0606020202030204" pitchFamily="34" charset="0"/>
                        </a:rPr>
                        <a:t>(718) 260-4985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050" b="0" i="0" u="none" strike="noStrike" dirty="0" smtClean="0">
                          <a:solidFill>
                            <a:srgbClr val="000000"/>
                          </a:solidFill>
                          <a:effectLst/>
                          <a:latin typeface="Arial Narrow" panose="020B0606020202030204" pitchFamily="34" charset="0"/>
                        </a:rPr>
                        <a:t>(</a:t>
                      </a:r>
                      <a:r>
                        <a:rPr lang="en-US" sz="1050" b="0" i="0" u="none" strike="noStrike" dirty="0">
                          <a:solidFill>
                            <a:srgbClr val="000000"/>
                          </a:solidFill>
                          <a:effectLst/>
                          <a:latin typeface="Arial Narrow" panose="020B0606020202030204" pitchFamily="34" charset="0"/>
                        </a:rPr>
                        <a:t>718) 260-5550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(718) 260-4999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77002">
                <a:tc>
                  <a:txBody>
                    <a:bodyPr/>
                    <a:lstStyle/>
                    <a:p>
                      <a:pPr algn="ctr" fontAlgn="b"/>
                      <a:r>
                        <a:rPr lang="en-US" sz="1050" b="0" i="0" u="none" strike="noStrike" dirty="0" smtClean="0">
                          <a:solidFill>
                            <a:srgbClr val="000000"/>
                          </a:solidFill>
                          <a:effectLst/>
                          <a:latin typeface="Arial Narrow" panose="020B0606020202030204" pitchFamily="34" charset="0"/>
                          <a:hlinkClick r:id="rId12"/>
                        </a:rPr>
                        <a:t>pcody@citytech.cuny.edu</a:t>
                      </a:r>
                      <a:r>
                        <a:rPr lang="en-US" sz="1050" b="0" i="0" u="none" strike="noStrike" dirty="0" smtClean="0">
                          <a:solidFill>
                            <a:srgbClr val="000000"/>
                          </a:solidFill>
                          <a:effectLst/>
                          <a:latin typeface="Arial Narrow" panose="020B0606020202030204" pitchFamily="34" charset="0"/>
                        </a:rPr>
                        <a:t> </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smtClean="0">
                          <a:solidFill>
                            <a:srgbClr val="000000"/>
                          </a:solidFill>
                          <a:effectLst/>
                          <a:latin typeface="Arial Narrow" panose="020B0606020202030204" pitchFamily="34" charset="0"/>
                          <a:hlinkClick r:id="rId13"/>
                        </a:rPr>
                        <a:t>lpresume@citytech.cuny.edu</a:t>
                      </a:r>
                      <a:r>
                        <a:rPr lang="en-US" sz="1050" b="0" i="0" u="none" strike="noStrike" dirty="0" smtClean="0">
                          <a:solidFill>
                            <a:srgbClr val="000000"/>
                          </a:solidFill>
                          <a:effectLst/>
                          <a:latin typeface="Arial Narrow" panose="020B0606020202030204" pitchFamily="34" charset="0"/>
                        </a:rPr>
                        <a:t> </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smtClean="0">
                          <a:solidFill>
                            <a:srgbClr val="000000"/>
                          </a:solidFill>
                          <a:effectLst/>
                          <a:latin typeface="Arial Narrow" panose="020B0606020202030204" pitchFamily="34" charset="0"/>
                          <a:hlinkClick r:id="rId14"/>
                        </a:rPr>
                        <a:t>marmoza@citytech.cuny.edu</a:t>
                      </a:r>
                      <a:r>
                        <a:rPr lang="en-US" sz="1050" b="0" i="0" u="none" strike="noStrike" dirty="0" smtClean="0">
                          <a:solidFill>
                            <a:srgbClr val="000000"/>
                          </a:solidFill>
                          <a:effectLst/>
                          <a:latin typeface="Arial Narrow" panose="020B0606020202030204" pitchFamily="34" charset="0"/>
                        </a:rPr>
                        <a:t> </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75252">
                <a:tc gridSpan="3">
                  <a:txBody>
                    <a:bodyPr/>
                    <a:lstStyle/>
                    <a:p>
                      <a:pPr algn="ctr" fontAlgn="ctr"/>
                      <a:r>
                        <a:rPr lang="en-US" sz="1050" b="1" i="0" u="none" strike="noStrike" dirty="0">
                          <a:solidFill>
                            <a:schemeClr val="tx1"/>
                          </a:solidFill>
                          <a:effectLst/>
                          <a:latin typeface="Arial Narrow" panose="020B0606020202030204" pitchFamily="34" charset="0"/>
                        </a:rPr>
                        <a:t>Queensborough Community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83599">
                <a:tc>
                  <a:txBody>
                    <a:bodyPr/>
                    <a:lstStyle/>
                    <a:p>
                      <a:pPr algn="ctr" fontAlgn="ctr"/>
                      <a:r>
                        <a:rPr lang="en-US" sz="1050" b="0" i="0" u="none" strike="noStrike" dirty="0" smtClean="0">
                          <a:solidFill>
                            <a:srgbClr val="000000"/>
                          </a:solidFill>
                          <a:effectLst/>
                          <a:latin typeface="Arial Narrow" panose="020B0606020202030204" pitchFamily="34" charset="0"/>
                        </a:rPr>
                        <a:t>Belinda Delgado</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50" b="0" i="0" u="none" strike="noStrike" dirty="0" smtClean="0">
                          <a:solidFill>
                            <a:srgbClr val="000000"/>
                          </a:solidFill>
                          <a:effectLst/>
                          <a:latin typeface="Arial Narrow" panose="020B0606020202030204" pitchFamily="34" charset="0"/>
                        </a:rPr>
                        <a:t>John Triolo</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50" b="0" i="0" u="none" strike="noStrike" dirty="0" smtClean="0">
                          <a:solidFill>
                            <a:srgbClr val="000000"/>
                          </a:solidFill>
                          <a:effectLst/>
                          <a:latin typeface="Arial Narrow" panose="020B0606020202030204" pitchFamily="34" charset="0"/>
                        </a:rPr>
                        <a:t>Brian Kerr</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83599">
                <a:tc>
                  <a:txBody>
                    <a:bodyPr/>
                    <a:lstStyle/>
                    <a:p>
                      <a:pPr algn="ctr" fontAlgn="ctr"/>
                      <a:r>
                        <a:rPr lang="en-US" sz="1050" b="0" i="0" u="none" strike="noStrike" dirty="0">
                          <a:solidFill>
                            <a:srgbClr val="000000"/>
                          </a:solidFill>
                          <a:effectLst/>
                          <a:latin typeface="Arial Narrow" panose="020B0606020202030204" pitchFamily="34" charset="0"/>
                        </a:rPr>
                        <a:t>(718) </a:t>
                      </a:r>
                      <a:r>
                        <a:rPr lang="en-US" sz="1050" b="0" i="0" u="none" strike="noStrike" dirty="0" smtClean="0">
                          <a:solidFill>
                            <a:srgbClr val="000000"/>
                          </a:solidFill>
                          <a:effectLst/>
                          <a:latin typeface="Arial Narrow" panose="020B0606020202030204" pitchFamily="34" charset="0"/>
                        </a:rPr>
                        <a:t>281-5768</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050" b="0" i="0" u="none" strike="noStrike" dirty="0" smtClean="0">
                          <a:solidFill>
                            <a:srgbClr val="000000"/>
                          </a:solidFill>
                          <a:effectLst/>
                          <a:latin typeface="Arial Narrow" panose="020B0606020202030204" pitchFamily="34" charset="0"/>
                        </a:rPr>
                        <a:t>(</a:t>
                      </a:r>
                      <a:r>
                        <a:rPr lang="en-US" sz="1050" b="0" i="0" u="none" strike="noStrike" dirty="0">
                          <a:solidFill>
                            <a:srgbClr val="000000"/>
                          </a:solidFill>
                          <a:effectLst/>
                          <a:latin typeface="Arial Narrow" panose="020B0606020202030204" pitchFamily="34" charset="0"/>
                        </a:rPr>
                        <a:t>718) 631-6320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(718) 631-6351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83599">
                <a:tc>
                  <a:txBody>
                    <a:bodyPr/>
                    <a:lstStyle/>
                    <a:p>
                      <a:pPr algn="ctr" fontAlgn="b"/>
                      <a:r>
                        <a:rPr lang="en-US" sz="1050" b="0" i="0" u="none" strike="noStrike" dirty="0" smtClean="0">
                          <a:solidFill>
                            <a:srgbClr val="000000"/>
                          </a:solidFill>
                          <a:effectLst/>
                          <a:latin typeface="Arial Narrow" panose="020B0606020202030204" pitchFamily="34" charset="0"/>
                          <a:hlinkClick r:id="rId15"/>
                        </a:rPr>
                        <a:t>bdelgado@qcc.cuny.edu</a:t>
                      </a:r>
                      <a:r>
                        <a:rPr lang="en-US" sz="1050" b="0" i="0" u="none" strike="noStrike" dirty="0" smtClean="0">
                          <a:solidFill>
                            <a:srgbClr val="000000"/>
                          </a:solidFill>
                          <a:effectLst/>
                          <a:latin typeface="Arial Narrow" panose="020B0606020202030204" pitchFamily="34" charset="0"/>
                        </a:rPr>
                        <a:t> </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smtClean="0">
                          <a:solidFill>
                            <a:srgbClr val="000000"/>
                          </a:solidFill>
                          <a:effectLst/>
                          <a:latin typeface="Arial Narrow" panose="020B0606020202030204" pitchFamily="34" charset="0"/>
                          <a:hlinkClick r:id="rId16"/>
                        </a:rPr>
                        <a:t>jtriolo@qcc.cuny.edu</a:t>
                      </a:r>
                      <a:r>
                        <a:rPr lang="en-US" sz="1050" b="0" i="0" u="none" strike="noStrike" dirty="0" smtClean="0">
                          <a:solidFill>
                            <a:srgbClr val="000000"/>
                          </a:solidFill>
                          <a:effectLst/>
                          <a:latin typeface="Arial Narrow" panose="020B0606020202030204" pitchFamily="34" charset="0"/>
                        </a:rPr>
                        <a:t> </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smtClean="0">
                          <a:solidFill>
                            <a:srgbClr val="000000"/>
                          </a:solidFill>
                          <a:effectLst/>
                          <a:latin typeface="Arial Narrow" panose="020B0606020202030204" pitchFamily="34" charset="0"/>
                          <a:hlinkClick r:id="rId17"/>
                        </a:rPr>
                        <a:t>bkerr@qcc.cuny.edu</a:t>
                      </a:r>
                      <a:r>
                        <a:rPr lang="en-US" sz="1050" b="0" i="0" u="none" strike="noStrike" dirty="0" smtClean="0">
                          <a:solidFill>
                            <a:srgbClr val="000000"/>
                          </a:solidFill>
                          <a:effectLst/>
                          <a:latin typeface="Arial Narrow" panose="020B0606020202030204" pitchFamily="34" charset="0"/>
                        </a:rPr>
                        <a:t> </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75252">
                <a:tc gridSpan="3">
                  <a:txBody>
                    <a:bodyPr/>
                    <a:lstStyle/>
                    <a:p>
                      <a:pPr algn="ctr" fontAlgn="ctr"/>
                      <a:r>
                        <a:rPr lang="en-US" sz="1050" b="1" i="0" u="none" strike="noStrike" dirty="0">
                          <a:solidFill>
                            <a:schemeClr val="tx1"/>
                          </a:solidFill>
                          <a:effectLst/>
                          <a:latin typeface="Arial Narrow" panose="020B0606020202030204" pitchFamily="34" charset="0"/>
                        </a:rPr>
                        <a:t>Queens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34307">
                <a:tc>
                  <a:txBody>
                    <a:bodyPr/>
                    <a:lstStyle/>
                    <a:p>
                      <a:pPr algn="ctr" fontAlgn="ctr"/>
                      <a:r>
                        <a:rPr lang="en-US" sz="1050" b="0" i="0" u="none" strike="noStrike" dirty="0">
                          <a:solidFill>
                            <a:srgbClr val="000000"/>
                          </a:solidFill>
                          <a:effectLst/>
                          <a:latin typeface="Arial Narrow" panose="020B0606020202030204" pitchFamily="34" charset="0"/>
                        </a:rPr>
                        <a:t>Cynthia </a:t>
                      </a:r>
                      <a:r>
                        <a:rPr lang="en-US" sz="1050" b="0" i="0" u="none" strike="noStrike" dirty="0" smtClean="0">
                          <a:solidFill>
                            <a:srgbClr val="000000"/>
                          </a:solidFill>
                          <a:effectLst/>
                          <a:latin typeface="Arial Narrow" panose="020B0606020202030204" pitchFamily="34" charset="0"/>
                        </a:rPr>
                        <a:t>Rountree</a:t>
                      </a:r>
                      <a:r>
                        <a:rPr lang="en-US" sz="1050" b="0" i="0" u="none" strike="noStrike" dirty="0">
                          <a:solidFill>
                            <a:srgbClr val="000000"/>
                          </a:solidFill>
                          <a:effectLst/>
                          <a:latin typeface="Arial Narrow" panose="020B0606020202030204" pitchFamily="34" charset="0"/>
                        </a:rPr>
                        <a:t>,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Pedro J. Pineiro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Adam Rockman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83599">
                <a:tc>
                  <a:txBody>
                    <a:bodyPr/>
                    <a:lstStyle/>
                    <a:p>
                      <a:pPr algn="ctr" fontAlgn="ctr"/>
                      <a:r>
                        <a:rPr lang="en-US" sz="1050" b="0" i="0" u="none" strike="noStrike" dirty="0">
                          <a:solidFill>
                            <a:srgbClr val="000000"/>
                          </a:solidFill>
                          <a:effectLst/>
                          <a:latin typeface="Arial Narrow" panose="020B0606020202030204" pitchFamily="34" charset="0"/>
                        </a:rPr>
                        <a:t>(718) 997-5536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(718) </a:t>
                      </a:r>
                      <a:r>
                        <a:rPr lang="en-US" sz="1050" b="0" i="0" u="none" strike="noStrike" dirty="0" smtClean="0">
                          <a:solidFill>
                            <a:srgbClr val="000000"/>
                          </a:solidFill>
                          <a:effectLst/>
                          <a:latin typeface="Arial Narrow" panose="020B0606020202030204" pitchFamily="34" charset="0"/>
                        </a:rPr>
                        <a:t>997-4446</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(718) 997-5500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83599">
                <a:tc>
                  <a:txBody>
                    <a:bodyPr/>
                    <a:lstStyle/>
                    <a:p>
                      <a:pPr algn="ctr" fontAlgn="b"/>
                      <a:r>
                        <a:rPr lang="en-US" sz="1050" b="0" i="0" u="none" strike="noStrike" dirty="0" smtClean="0">
                          <a:solidFill>
                            <a:srgbClr val="000000"/>
                          </a:solidFill>
                          <a:effectLst/>
                          <a:latin typeface="Arial Narrow" panose="020B0606020202030204" pitchFamily="34" charset="0"/>
                          <a:hlinkClick r:id="rId18"/>
                        </a:rPr>
                        <a:t>cynthia.rountree@qc.cuny.edu</a:t>
                      </a:r>
                      <a:r>
                        <a:rPr lang="en-US" sz="1050" b="0" i="0" u="none" strike="noStrike" dirty="0" smtClean="0">
                          <a:solidFill>
                            <a:srgbClr val="000000"/>
                          </a:solidFill>
                          <a:effectLst/>
                          <a:latin typeface="Arial Narrow" panose="020B0606020202030204" pitchFamily="34" charset="0"/>
                        </a:rPr>
                        <a:t> </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smtClean="0">
                          <a:solidFill>
                            <a:srgbClr val="000000"/>
                          </a:solidFill>
                          <a:effectLst/>
                          <a:latin typeface="Arial Narrow" panose="020B0606020202030204" pitchFamily="34" charset="0"/>
                          <a:hlinkClick r:id="rId19"/>
                        </a:rPr>
                        <a:t>pedro.pineiro@qc.cuny.edu</a:t>
                      </a:r>
                      <a:r>
                        <a:rPr lang="en-US" sz="1050" b="0" i="0" u="none" strike="noStrike" dirty="0" smtClean="0">
                          <a:solidFill>
                            <a:srgbClr val="000000"/>
                          </a:solidFill>
                          <a:effectLst/>
                          <a:latin typeface="Arial Narrow" panose="020B0606020202030204" pitchFamily="34" charset="0"/>
                        </a:rPr>
                        <a:t> </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smtClean="0">
                          <a:solidFill>
                            <a:srgbClr val="000000"/>
                          </a:solidFill>
                          <a:effectLst/>
                          <a:latin typeface="Arial Narrow" panose="020B0606020202030204" pitchFamily="34" charset="0"/>
                          <a:hlinkClick r:id="rId20"/>
                        </a:rPr>
                        <a:t>Adam.Rockman@qc.cuny.edu</a:t>
                      </a:r>
                      <a:r>
                        <a:rPr lang="en-US" sz="1050" b="0" i="0" u="none" strike="noStrike" dirty="0" smtClean="0">
                          <a:solidFill>
                            <a:srgbClr val="000000"/>
                          </a:solidFill>
                          <a:effectLst/>
                          <a:latin typeface="Arial Narrow" panose="020B0606020202030204" pitchFamily="34" charset="0"/>
                        </a:rPr>
                        <a:t> </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75252">
                <a:tc gridSpan="3">
                  <a:txBody>
                    <a:bodyPr/>
                    <a:lstStyle/>
                    <a:p>
                      <a:pPr algn="ctr" fontAlgn="ctr"/>
                      <a:r>
                        <a:rPr lang="en-US" sz="1050" b="1" i="0" u="none" strike="noStrike" dirty="0">
                          <a:solidFill>
                            <a:schemeClr val="tx1"/>
                          </a:solidFill>
                          <a:effectLst/>
                          <a:latin typeface="Arial Narrow" panose="020B0606020202030204" pitchFamily="34" charset="0"/>
                        </a:rPr>
                        <a:t>York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83599">
                <a:tc>
                  <a:txBody>
                    <a:bodyPr/>
                    <a:lstStyle/>
                    <a:p>
                      <a:pPr algn="ctr" fontAlgn="ctr"/>
                      <a:r>
                        <a:rPr lang="en-US" sz="1050" b="0" i="0" u="none" strike="noStrike" dirty="0" smtClean="0">
                          <a:solidFill>
                            <a:srgbClr val="000000"/>
                          </a:solidFill>
                          <a:effectLst/>
                          <a:latin typeface="Arial Narrow" panose="020B0606020202030204" pitchFamily="34" charset="0"/>
                        </a:rPr>
                        <a:t>Gail Marshall</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50" b="0" i="0" u="none" strike="noStrike" dirty="0" smtClean="0">
                          <a:solidFill>
                            <a:srgbClr val="000000"/>
                          </a:solidFill>
                          <a:effectLst/>
                          <a:latin typeface="Arial Narrow" panose="020B0606020202030204" pitchFamily="34" charset="0"/>
                        </a:rPr>
                        <a:t>Tamara</a:t>
                      </a:r>
                      <a:r>
                        <a:rPr lang="en-US" sz="1050" b="0" i="0" u="none" strike="noStrike" baseline="0" dirty="0" smtClean="0">
                          <a:solidFill>
                            <a:srgbClr val="000000"/>
                          </a:solidFill>
                          <a:effectLst/>
                          <a:latin typeface="Arial Narrow" panose="020B0606020202030204" pitchFamily="34" charset="0"/>
                        </a:rPr>
                        <a:t> Bailey</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50" b="0" i="0" u="none" strike="noStrike" dirty="0" smtClean="0">
                          <a:solidFill>
                            <a:srgbClr val="000000"/>
                          </a:solidFill>
                          <a:effectLst/>
                          <a:latin typeface="Arial Narrow" panose="020B0606020202030204" pitchFamily="34" charset="0"/>
                        </a:rPr>
                        <a:t>Vincent </a:t>
                      </a:r>
                      <a:r>
                        <a:rPr lang="en-US" sz="1050" b="0" i="0" u="none" strike="noStrike" dirty="0" err="1" smtClean="0">
                          <a:solidFill>
                            <a:srgbClr val="000000"/>
                          </a:solidFill>
                          <a:effectLst/>
                          <a:latin typeface="Arial Narrow" panose="020B0606020202030204" pitchFamily="34" charset="0"/>
                        </a:rPr>
                        <a:t>Banrey</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83599">
                <a:tc>
                  <a:txBody>
                    <a:bodyPr/>
                    <a:lstStyle/>
                    <a:p>
                      <a:pPr algn="ctr" fontAlgn="ctr"/>
                      <a:r>
                        <a:rPr lang="en-US" sz="1050" b="0" i="0" u="none" strike="noStrike" dirty="0">
                          <a:solidFill>
                            <a:srgbClr val="000000"/>
                          </a:solidFill>
                          <a:effectLst/>
                          <a:latin typeface="Arial Narrow" panose="020B0606020202030204" pitchFamily="34" charset="0"/>
                        </a:rPr>
                        <a:t>(718) </a:t>
                      </a:r>
                      <a:r>
                        <a:rPr lang="en-US" sz="1050" b="0" i="0" u="none" strike="noStrike" dirty="0" smtClean="0">
                          <a:solidFill>
                            <a:srgbClr val="000000"/>
                          </a:solidFill>
                          <a:effectLst/>
                          <a:latin typeface="Arial Narrow" panose="020B0606020202030204" pitchFamily="34" charset="0"/>
                        </a:rPr>
                        <a:t>262-2717</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(718) </a:t>
                      </a:r>
                      <a:r>
                        <a:rPr lang="en-US" sz="1050" b="0" i="0" u="none" strike="noStrike" dirty="0" smtClean="0">
                          <a:solidFill>
                            <a:srgbClr val="000000"/>
                          </a:solidFill>
                          <a:effectLst/>
                          <a:latin typeface="Arial Narrow" panose="020B0606020202030204" pitchFamily="34" charset="0"/>
                        </a:rPr>
                        <a:t>262-2228</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050" b="0" i="0" u="none" strike="noStrike" dirty="0">
                          <a:solidFill>
                            <a:srgbClr val="000000"/>
                          </a:solidFill>
                          <a:effectLst/>
                          <a:latin typeface="Arial Narrow" panose="020B0606020202030204" pitchFamily="34" charset="0"/>
                        </a:rPr>
                        <a:t>(718) 262-2981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65243">
                <a:tc>
                  <a:txBody>
                    <a:bodyPr/>
                    <a:lstStyle/>
                    <a:p>
                      <a:pPr algn="ctr" fontAlgn="b"/>
                      <a:r>
                        <a:rPr lang="en-US" sz="1050" b="0" i="0" u="none" strike="noStrike" dirty="0" smtClean="0">
                          <a:solidFill>
                            <a:srgbClr val="000000"/>
                          </a:solidFill>
                          <a:effectLst/>
                          <a:latin typeface="Arial Narrow" panose="020B0606020202030204" pitchFamily="34" charset="0"/>
                          <a:hlinkClick r:id="rId2"/>
                        </a:rPr>
                        <a:t>janderson@lagcc.cuny.edu</a:t>
                      </a:r>
                      <a:r>
                        <a:rPr lang="en-US" sz="1050" b="0" i="0" u="none" strike="noStrike" dirty="0" smtClean="0">
                          <a:solidFill>
                            <a:srgbClr val="000000"/>
                          </a:solidFill>
                          <a:effectLst/>
                          <a:latin typeface="Arial Narrow" panose="020B0606020202030204" pitchFamily="34" charset="0"/>
                        </a:rPr>
                        <a:t> </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smtClean="0">
                          <a:solidFill>
                            <a:srgbClr val="000000"/>
                          </a:solidFill>
                          <a:effectLst/>
                          <a:latin typeface="Arial Narrow" panose="020B0606020202030204" pitchFamily="34" charset="0"/>
                          <a:hlinkClick r:id="rId21"/>
                        </a:rPr>
                        <a:t>tbailey3@york.cuny.edu</a:t>
                      </a:r>
                      <a:r>
                        <a:rPr lang="en-US" sz="1050" b="0" i="0" u="none" strike="noStrike" dirty="0" smtClean="0">
                          <a:solidFill>
                            <a:srgbClr val="000000"/>
                          </a:solidFill>
                          <a:effectLst/>
                          <a:latin typeface="Arial Narrow" panose="020B0606020202030204" pitchFamily="34" charset="0"/>
                        </a:rPr>
                        <a:t> </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smtClean="0">
                          <a:solidFill>
                            <a:srgbClr val="000000"/>
                          </a:solidFill>
                          <a:effectLst/>
                          <a:latin typeface="Arial Narrow" panose="020B0606020202030204" pitchFamily="34" charset="0"/>
                          <a:hlinkClick r:id="rId22"/>
                        </a:rPr>
                        <a:t>vbanrey@york.cuny.edu</a:t>
                      </a:r>
                      <a:r>
                        <a:rPr lang="en-US" sz="1050" b="0" i="0" u="none" strike="noStrike" dirty="0" smtClean="0">
                          <a:solidFill>
                            <a:srgbClr val="000000"/>
                          </a:solidFill>
                          <a:effectLst/>
                          <a:latin typeface="Arial Narrow" panose="020B0606020202030204" pitchFamily="34" charset="0"/>
                        </a:rPr>
                        <a:t> </a:t>
                      </a:r>
                      <a:endParaRPr lang="en-US" sz="105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AutoShape 6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026"/>
          </p:cNvPr>
          <p:cNvSpPr>
            <a:spLocks noChangeAspect="1" noChangeArrowheads="1"/>
          </p:cNvSpPr>
          <p:nvPr/>
        </p:nvSpPr>
        <p:spPr bwMode="auto">
          <a:xfrm>
            <a:off x="2055813" y="15430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AutoShape 6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069"/>
          </p:cNvPr>
          <p:cNvSpPr>
            <a:spLocks noChangeAspect="1" noChangeArrowheads="1"/>
          </p:cNvSpPr>
          <p:nvPr/>
        </p:nvSpPr>
        <p:spPr bwMode="auto">
          <a:xfrm>
            <a:off x="4265613" y="15430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 name="AutoShape 67"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4800"/>
          </p:cNvPr>
          <p:cNvSpPr>
            <a:spLocks noChangeAspect="1" noChangeArrowheads="1"/>
          </p:cNvSpPr>
          <p:nvPr/>
        </p:nvSpPr>
        <p:spPr bwMode="auto">
          <a:xfrm>
            <a:off x="4265613" y="15430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 name="AutoShape 68"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563"/>
          </p:cNvPr>
          <p:cNvSpPr>
            <a:spLocks noChangeAspect="1" noChangeArrowheads="1"/>
          </p:cNvSpPr>
          <p:nvPr/>
        </p:nvSpPr>
        <p:spPr bwMode="auto">
          <a:xfrm>
            <a:off x="6380163" y="15430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 name="AutoShape 69"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482-5088"/>
          </p:cNvPr>
          <p:cNvSpPr>
            <a:spLocks noChangeAspect="1" noChangeArrowheads="1"/>
          </p:cNvSpPr>
          <p:nvPr/>
        </p:nvSpPr>
        <p:spPr bwMode="auto">
          <a:xfrm>
            <a:off x="2055813" y="16259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 name="AutoShape 70"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482-5559"/>
          </p:cNvPr>
          <p:cNvSpPr>
            <a:spLocks noChangeAspect="1" noChangeArrowheads="1"/>
          </p:cNvSpPr>
          <p:nvPr/>
        </p:nvSpPr>
        <p:spPr bwMode="auto">
          <a:xfrm>
            <a:off x="4265613" y="16259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 name="AutoShape 7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482-5558"/>
          </p:cNvPr>
          <p:cNvSpPr>
            <a:spLocks noChangeAspect="1" noChangeArrowheads="1"/>
          </p:cNvSpPr>
          <p:nvPr/>
        </p:nvSpPr>
        <p:spPr bwMode="auto">
          <a:xfrm>
            <a:off x="4265613" y="16259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 name="AutoShape 7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482-5180"/>
          </p:cNvPr>
          <p:cNvSpPr>
            <a:spLocks noChangeAspect="1" noChangeArrowheads="1"/>
          </p:cNvSpPr>
          <p:nvPr/>
        </p:nvSpPr>
        <p:spPr bwMode="auto">
          <a:xfrm>
            <a:off x="6380163" y="16259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AutoShape 7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60-8111"/>
          </p:cNvPr>
          <p:cNvSpPr>
            <a:spLocks noChangeAspect="1" noChangeArrowheads="1"/>
          </p:cNvSpPr>
          <p:nvPr/>
        </p:nvSpPr>
        <p:spPr bwMode="auto">
          <a:xfrm>
            <a:off x="2055813" y="17087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3" name="AutoShape 74"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60-8594"/>
          </p:cNvPr>
          <p:cNvSpPr>
            <a:spLocks noChangeAspect="1" noChangeArrowheads="1"/>
          </p:cNvSpPr>
          <p:nvPr/>
        </p:nvSpPr>
        <p:spPr bwMode="auto">
          <a:xfrm>
            <a:off x="4265613" y="17087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 name="AutoShape 7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60-8228"/>
          </p:cNvPr>
          <p:cNvSpPr>
            <a:spLocks noChangeAspect="1" noChangeArrowheads="1"/>
          </p:cNvSpPr>
          <p:nvPr/>
        </p:nvSpPr>
        <p:spPr bwMode="auto">
          <a:xfrm>
            <a:off x="4265613" y="17087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 name="AutoShape 7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60-8241"/>
          </p:cNvPr>
          <p:cNvSpPr>
            <a:spLocks noChangeAspect="1" noChangeArrowheads="1"/>
          </p:cNvSpPr>
          <p:nvPr/>
        </p:nvSpPr>
        <p:spPr bwMode="auto">
          <a:xfrm>
            <a:off x="6380163" y="17087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 name="AutoShape 77"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729-2900"/>
          </p:cNvPr>
          <p:cNvSpPr>
            <a:spLocks noChangeAspect="1" noChangeArrowheads="1"/>
          </p:cNvSpPr>
          <p:nvPr/>
        </p:nvSpPr>
        <p:spPr bwMode="auto">
          <a:xfrm>
            <a:off x="6380163" y="1791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 name="AutoShape 78"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70-6936"/>
          </p:cNvPr>
          <p:cNvSpPr>
            <a:spLocks noChangeAspect="1" noChangeArrowheads="1"/>
          </p:cNvSpPr>
          <p:nvPr/>
        </p:nvSpPr>
        <p:spPr bwMode="auto">
          <a:xfrm>
            <a:off x="2055813" y="1874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 name="AutoShape 79"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70-6002"/>
          </p:cNvPr>
          <p:cNvSpPr>
            <a:spLocks noChangeAspect="1" noChangeArrowheads="1"/>
          </p:cNvSpPr>
          <p:nvPr/>
        </p:nvSpPr>
        <p:spPr bwMode="auto">
          <a:xfrm>
            <a:off x="4265613" y="1874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 name="AutoShape 80"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70-6046"/>
          </p:cNvPr>
          <p:cNvSpPr>
            <a:spLocks noChangeAspect="1" noChangeArrowheads="1"/>
          </p:cNvSpPr>
          <p:nvPr/>
        </p:nvSpPr>
        <p:spPr bwMode="auto">
          <a:xfrm>
            <a:off x="6380163" y="1874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 name="AutoShape 8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0-4985"/>
          </p:cNvPr>
          <p:cNvSpPr>
            <a:spLocks noChangeAspect="1" noChangeArrowheads="1"/>
          </p:cNvSpPr>
          <p:nvPr/>
        </p:nvSpPr>
        <p:spPr bwMode="auto">
          <a:xfrm>
            <a:off x="2055813" y="19573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 name="AutoShape 8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0-5552"/>
          </p:cNvPr>
          <p:cNvSpPr>
            <a:spLocks noChangeAspect="1" noChangeArrowheads="1"/>
          </p:cNvSpPr>
          <p:nvPr/>
        </p:nvSpPr>
        <p:spPr bwMode="auto">
          <a:xfrm>
            <a:off x="4265613" y="19573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 name="AutoShape 8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0-5550"/>
          </p:cNvPr>
          <p:cNvSpPr>
            <a:spLocks noChangeAspect="1" noChangeArrowheads="1"/>
          </p:cNvSpPr>
          <p:nvPr/>
        </p:nvSpPr>
        <p:spPr bwMode="auto">
          <a:xfrm>
            <a:off x="4265613" y="19573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3" name="AutoShape 84"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0-4999"/>
          </p:cNvPr>
          <p:cNvSpPr>
            <a:spLocks noChangeAspect="1" noChangeArrowheads="1"/>
          </p:cNvSpPr>
          <p:nvPr/>
        </p:nvSpPr>
        <p:spPr bwMode="auto">
          <a:xfrm>
            <a:off x="6380163" y="19573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4" name="AutoShape 8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631-6391"/>
          </p:cNvPr>
          <p:cNvSpPr>
            <a:spLocks noChangeAspect="1" noChangeArrowheads="1"/>
          </p:cNvSpPr>
          <p:nvPr/>
        </p:nvSpPr>
        <p:spPr bwMode="auto">
          <a:xfrm>
            <a:off x="2055813" y="20402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5" name="AutoShape 8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631-6384"/>
          </p:cNvPr>
          <p:cNvSpPr>
            <a:spLocks noChangeAspect="1" noChangeArrowheads="1"/>
          </p:cNvSpPr>
          <p:nvPr/>
        </p:nvSpPr>
        <p:spPr bwMode="auto">
          <a:xfrm>
            <a:off x="4265613" y="20402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6" name="AutoShape 87"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631-6320"/>
          </p:cNvPr>
          <p:cNvSpPr>
            <a:spLocks noChangeAspect="1" noChangeArrowheads="1"/>
          </p:cNvSpPr>
          <p:nvPr/>
        </p:nvSpPr>
        <p:spPr bwMode="auto">
          <a:xfrm>
            <a:off x="4265613" y="20402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7" name="AutoShape 88"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631-6351"/>
          </p:cNvPr>
          <p:cNvSpPr>
            <a:spLocks noChangeAspect="1" noChangeArrowheads="1"/>
          </p:cNvSpPr>
          <p:nvPr/>
        </p:nvSpPr>
        <p:spPr bwMode="auto">
          <a:xfrm>
            <a:off x="6380163" y="20402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8" name="AutoShape 89"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97-5536"/>
          </p:cNvPr>
          <p:cNvSpPr>
            <a:spLocks noChangeAspect="1" noChangeArrowheads="1"/>
          </p:cNvSpPr>
          <p:nvPr/>
        </p:nvSpPr>
        <p:spPr bwMode="auto">
          <a:xfrm>
            <a:off x="2055813" y="21231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9" name="AutoShape 90"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97-4446"/>
          </p:cNvPr>
          <p:cNvSpPr>
            <a:spLocks noChangeAspect="1" noChangeArrowheads="1"/>
          </p:cNvSpPr>
          <p:nvPr/>
        </p:nvSpPr>
        <p:spPr bwMode="auto">
          <a:xfrm>
            <a:off x="4265613" y="21231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0" name="AutoShape 9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97-5912"/>
          </p:cNvPr>
          <p:cNvSpPr>
            <a:spLocks noChangeAspect="1" noChangeArrowheads="1"/>
          </p:cNvSpPr>
          <p:nvPr/>
        </p:nvSpPr>
        <p:spPr bwMode="auto">
          <a:xfrm>
            <a:off x="4265613" y="21231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1" name="AutoShape 9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97-5500"/>
          </p:cNvPr>
          <p:cNvSpPr>
            <a:spLocks noChangeAspect="1" noChangeArrowheads="1"/>
          </p:cNvSpPr>
          <p:nvPr/>
        </p:nvSpPr>
        <p:spPr bwMode="auto">
          <a:xfrm>
            <a:off x="6380163" y="21231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2" name="AutoShape 9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2-5115"/>
          </p:cNvPr>
          <p:cNvSpPr>
            <a:spLocks noChangeAspect="1" noChangeArrowheads="1"/>
          </p:cNvSpPr>
          <p:nvPr/>
        </p:nvSpPr>
        <p:spPr bwMode="auto">
          <a:xfrm>
            <a:off x="2055813" y="22059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3" name="AutoShape 94"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2-2228"/>
          </p:cNvPr>
          <p:cNvSpPr>
            <a:spLocks noChangeAspect="1" noChangeArrowheads="1"/>
          </p:cNvSpPr>
          <p:nvPr/>
        </p:nvSpPr>
        <p:spPr bwMode="auto">
          <a:xfrm>
            <a:off x="4265613" y="22059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4" name="AutoShape 9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2-2222"/>
          </p:cNvPr>
          <p:cNvSpPr>
            <a:spLocks noChangeAspect="1" noChangeArrowheads="1"/>
          </p:cNvSpPr>
          <p:nvPr/>
        </p:nvSpPr>
        <p:spPr bwMode="auto">
          <a:xfrm>
            <a:off x="4265613" y="22059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5" name="AutoShape 9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2-2981"/>
          </p:cNvPr>
          <p:cNvSpPr>
            <a:spLocks noChangeAspect="1" noChangeArrowheads="1"/>
          </p:cNvSpPr>
          <p:nvPr/>
        </p:nvSpPr>
        <p:spPr bwMode="auto">
          <a:xfrm>
            <a:off x="6380163" y="22059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7" name="TextBox 36"/>
          <p:cNvSpPr txBox="1"/>
          <p:nvPr/>
        </p:nvSpPr>
        <p:spPr>
          <a:xfrm flipH="1">
            <a:off x="9057636" y="2507623"/>
            <a:ext cx="86364" cy="369332"/>
          </a:xfrm>
          <a:prstGeom prst="rect">
            <a:avLst/>
          </a:prstGeom>
          <a:solidFill>
            <a:schemeClr val="bg1"/>
          </a:solidFill>
        </p:spPr>
        <p:txBody>
          <a:bodyPr wrap="square" rtlCol="0">
            <a:spAutoFit/>
          </a:bodyPr>
          <a:lstStyle/>
          <a:p>
            <a:endParaRPr lang="en-US" dirty="0"/>
          </a:p>
        </p:txBody>
      </p:sp>
      <p:graphicFrame>
        <p:nvGraphicFramePr>
          <p:cNvPr id="38" name="Table 37"/>
          <p:cNvGraphicFramePr>
            <a:graphicFrameLocks noGrp="1"/>
          </p:cNvGraphicFramePr>
          <p:nvPr>
            <p:extLst>
              <p:ext uri="{D42A27DB-BD31-4B8C-83A1-F6EECF244321}">
                <p14:modId xmlns:p14="http://schemas.microsoft.com/office/powerpoint/2010/main" val="2497832538"/>
              </p:ext>
            </p:extLst>
          </p:nvPr>
        </p:nvGraphicFramePr>
        <p:xfrm>
          <a:off x="106531" y="522331"/>
          <a:ext cx="8483155" cy="170688"/>
        </p:xfrm>
        <a:graphic>
          <a:graphicData uri="http://schemas.openxmlformats.org/drawingml/2006/table">
            <a:tbl>
              <a:tblPr/>
              <a:tblGrid>
                <a:gridCol w="2746426"/>
                <a:gridCol w="2698687"/>
                <a:gridCol w="3038042"/>
              </a:tblGrid>
              <a:tr h="139769">
                <a:tc>
                  <a:txBody>
                    <a:bodyPr/>
                    <a:lstStyle/>
                    <a:p>
                      <a:pPr algn="l" fontAlgn="ctr"/>
                      <a:r>
                        <a:rPr lang="en-US" sz="1120" b="1" i="0" u="none" strike="noStrike" baseline="0" dirty="0" smtClean="0">
                          <a:solidFill>
                            <a:schemeClr val="tx1"/>
                          </a:solidFill>
                          <a:effectLst/>
                          <a:latin typeface="Arial Narrow"/>
                        </a:rPr>
                        <a:t>                              </a:t>
                      </a:r>
                      <a:r>
                        <a:rPr lang="en-US" sz="1120" b="1" i="0" u="none" strike="noStrike" dirty="0" smtClean="0">
                          <a:solidFill>
                            <a:srgbClr val="FF0000"/>
                          </a:solidFill>
                          <a:effectLst/>
                          <a:latin typeface="Arial Narrow"/>
                        </a:rPr>
                        <a:t>Title </a:t>
                      </a:r>
                      <a:r>
                        <a:rPr lang="en-US" sz="1120" b="1" i="0" u="none" strike="noStrike" dirty="0">
                          <a:solidFill>
                            <a:srgbClr val="FF0000"/>
                          </a:solidFill>
                          <a:effectLst/>
                          <a:latin typeface="Arial Narrow"/>
                        </a:rPr>
                        <a:t>IX </a:t>
                      </a:r>
                      <a:r>
                        <a:rPr lang="en-US" sz="1120" b="1" i="0" u="none" strike="noStrike" dirty="0" smtClean="0">
                          <a:solidFill>
                            <a:srgbClr val="FF0000"/>
                          </a:solidFill>
                          <a:effectLst/>
                          <a:latin typeface="Arial Narrow"/>
                        </a:rPr>
                        <a:t>Coordinators  </a:t>
                      </a:r>
                      <a:endParaRPr lang="en-US" sz="112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20" b="1" i="0" u="none" strike="noStrike" dirty="0" smtClean="0">
                          <a:solidFill>
                            <a:srgbClr val="FF0000"/>
                          </a:solidFill>
                          <a:effectLst/>
                          <a:latin typeface="Arial Narrow"/>
                        </a:rPr>
                        <a:t>                                  Public Safety </a:t>
                      </a:r>
                      <a:r>
                        <a:rPr lang="en-US" sz="1120" b="1" i="0" u="none" strike="noStrike" dirty="0">
                          <a:solidFill>
                            <a:srgbClr val="FF0000"/>
                          </a:solidFill>
                          <a:effectLst/>
                          <a:latin typeface="Arial Narrow"/>
                        </a:rPr>
                        <a:t>Directors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20" b="1" i="0" u="none" strike="noStrike" dirty="0" smtClean="0">
                          <a:solidFill>
                            <a:schemeClr val="tx1"/>
                          </a:solidFill>
                          <a:effectLst/>
                          <a:latin typeface="Arial Narrow"/>
                        </a:rPr>
                        <a:t>                            </a:t>
                      </a:r>
                      <a:r>
                        <a:rPr lang="en-US" sz="1120" b="1" i="0" u="none" strike="noStrike" dirty="0" smtClean="0">
                          <a:solidFill>
                            <a:srgbClr val="FF0000"/>
                          </a:solidFill>
                          <a:effectLst/>
                          <a:latin typeface="Arial Narrow"/>
                        </a:rPr>
                        <a:t>Chief </a:t>
                      </a:r>
                      <a:r>
                        <a:rPr lang="en-US" sz="1120" b="1" i="0" u="none" strike="noStrike" dirty="0">
                          <a:solidFill>
                            <a:srgbClr val="FF0000"/>
                          </a:solidFill>
                          <a:effectLst/>
                          <a:latin typeface="Arial Narrow"/>
                        </a:rPr>
                        <a:t>Student Affairs Officers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r>
            </a:tbl>
          </a:graphicData>
        </a:graphic>
      </p:graphicFrame>
      <p:pic>
        <p:nvPicPr>
          <p:cNvPr id="48" name="Picture 47" descr="The City University of New York Logo"/>
          <p:cNvPicPr/>
          <p:nvPr/>
        </p:nvPicPr>
        <p:blipFill>
          <a:blip r:embed="rId23">
            <a:extLst>
              <a:ext uri="{28A0092B-C50C-407E-A947-70E740481C1C}">
                <a14:useLocalDpi xmlns:a14="http://schemas.microsoft.com/office/drawing/2010/main" val="0"/>
              </a:ext>
            </a:extLst>
          </a:blip>
          <a:srcRect/>
          <a:stretch>
            <a:fillRect/>
          </a:stretch>
        </p:blipFill>
        <p:spPr bwMode="auto">
          <a:xfrm>
            <a:off x="8129708" y="130629"/>
            <a:ext cx="927927" cy="845243"/>
          </a:xfrm>
          <a:prstGeom prst="rect">
            <a:avLst/>
          </a:prstGeom>
          <a:noFill/>
          <a:ln>
            <a:noFill/>
          </a:ln>
        </p:spPr>
      </p:pic>
    </p:spTree>
    <p:extLst>
      <p:ext uri="{BB962C8B-B14F-4D97-AF65-F5344CB8AC3E}">
        <p14:creationId xmlns:p14="http://schemas.microsoft.com/office/powerpoint/2010/main" val="183687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t>On Campus Resources</a:t>
            </a:r>
            <a:endParaRPr lang="en-US" sz="3600" dirty="0"/>
          </a:p>
        </p:txBody>
      </p:sp>
      <p:sp>
        <p:nvSpPr>
          <p:cNvPr id="3" name="Content Placeholder 2"/>
          <p:cNvSpPr>
            <a:spLocks noGrp="1"/>
          </p:cNvSpPr>
          <p:nvPr>
            <p:ph idx="1"/>
          </p:nvPr>
        </p:nvSpPr>
        <p:spPr>
          <a:xfrm>
            <a:off x="457200" y="1066800"/>
            <a:ext cx="8229600" cy="5059363"/>
          </a:xfrm>
        </p:spPr>
        <p:txBody>
          <a:bodyPr>
            <a:normAutofit fontScale="55000" lnSpcReduction="20000"/>
          </a:bodyPr>
          <a:lstStyle/>
          <a:p>
            <a:r>
              <a:rPr lang="en-US" b="1" dirty="0" smtClean="0"/>
              <a:t>Title IX Coordinator:</a:t>
            </a:r>
          </a:p>
          <a:p>
            <a:pPr marL="0" indent="0">
              <a:buNone/>
            </a:pPr>
            <a:r>
              <a:rPr lang="en-US" dirty="0" smtClean="0"/>
              <a:t>Belinda Delgado</a:t>
            </a:r>
            <a:endParaRPr lang="en-US" dirty="0" smtClean="0"/>
          </a:p>
          <a:p>
            <a:pPr marL="0" indent="0">
              <a:buNone/>
            </a:pPr>
            <a:r>
              <a:rPr lang="en-US" dirty="0" smtClean="0"/>
              <a:t>Administration Building Room A-413</a:t>
            </a:r>
          </a:p>
          <a:p>
            <a:pPr marL="0" indent="0">
              <a:buNone/>
            </a:pPr>
            <a:r>
              <a:rPr lang="en-US" dirty="0" smtClean="0"/>
              <a:t>(718) 281-5755</a:t>
            </a:r>
          </a:p>
          <a:p>
            <a:pPr marL="0" indent="0">
              <a:buNone/>
            </a:pPr>
            <a:r>
              <a:rPr lang="en-US" dirty="0" smtClean="0">
                <a:hlinkClick r:id="rId2"/>
              </a:rPr>
              <a:t>bdelgado@qcc.cuny.edu</a:t>
            </a:r>
            <a:endParaRPr lang="en-US" dirty="0" smtClean="0"/>
          </a:p>
          <a:p>
            <a:r>
              <a:rPr lang="en-US" b="1" dirty="0" smtClean="0"/>
              <a:t>PUBLIC SAFETY</a:t>
            </a:r>
          </a:p>
          <a:p>
            <a:pPr marL="0" indent="0">
              <a:buNone/>
            </a:pPr>
            <a:r>
              <a:rPr lang="en-US" dirty="0" smtClean="0"/>
              <a:t>Library – 3</a:t>
            </a:r>
            <a:r>
              <a:rPr lang="en-US" baseline="30000" dirty="0" smtClean="0"/>
              <a:t>rd</a:t>
            </a:r>
            <a:r>
              <a:rPr lang="en-US" dirty="0" smtClean="0"/>
              <a:t> Floor</a:t>
            </a:r>
          </a:p>
          <a:p>
            <a:pPr marL="0" indent="0">
              <a:buNone/>
            </a:pPr>
            <a:r>
              <a:rPr lang="en-US" dirty="0" smtClean="0"/>
              <a:t>(718) 631-6320</a:t>
            </a:r>
          </a:p>
          <a:p>
            <a:r>
              <a:rPr lang="en-US" b="1" dirty="0" smtClean="0"/>
              <a:t>COUNSELING CENTER </a:t>
            </a:r>
            <a:r>
              <a:rPr lang="en-US" dirty="0" smtClean="0"/>
              <a:t>(a confidential source)</a:t>
            </a:r>
          </a:p>
          <a:p>
            <a:pPr marL="0" indent="0">
              <a:buNone/>
            </a:pPr>
            <a:r>
              <a:rPr lang="en-US" dirty="0" smtClean="0"/>
              <a:t>Library Building Room 422</a:t>
            </a:r>
          </a:p>
          <a:p>
            <a:pPr marL="0" indent="0">
              <a:buNone/>
            </a:pPr>
            <a:r>
              <a:rPr lang="en-US" dirty="0" smtClean="0"/>
              <a:t>(718) 631-6370</a:t>
            </a:r>
          </a:p>
          <a:p>
            <a:r>
              <a:rPr lang="en-US" b="1" dirty="0" smtClean="0"/>
              <a:t>Office of Health Services </a:t>
            </a:r>
            <a:r>
              <a:rPr lang="en-US" dirty="0" smtClean="0"/>
              <a:t>(a confidential source)</a:t>
            </a:r>
            <a:endParaRPr lang="en-US" b="1" dirty="0" smtClean="0"/>
          </a:p>
          <a:p>
            <a:pPr marL="0" indent="0">
              <a:buNone/>
            </a:pPr>
            <a:r>
              <a:rPr lang="en-US" dirty="0" smtClean="0"/>
              <a:t>Medical Arts Lower Level Room MC-02</a:t>
            </a:r>
          </a:p>
          <a:p>
            <a:pPr marL="0" indent="0">
              <a:buNone/>
            </a:pPr>
            <a:r>
              <a:rPr lang="en-US" dirty="0" smtClean="0"/>
              <a:t>(718) 631-6375</a:t>
            </a:r>
          </a:p>
          <a:p>
            <a:pPr marL="0" indent="0">
              <a:buNone/>
            </a:pPr>
            <a:r>
              <a:rPr lang="en-US" dirty="0" smtClean="0">
                <a:hlinkClick r:id="rId3"/>
              </a:rPr>
              <a:t>HealthServices@qcc.cuny.edu</a:t>
            </a:r>
            <a:r>
              <a:rPr lang="en-US" dirty="0" smtClean="0"/>
              <a:t> </a:t>
            </a:r>
          </a:p>
          <a:p>
            <a:r>
              <a:rPr lang="en-US" b="1" dirty="0" smtClean="0"/>
              <a:t>CUNY Work/Life program (a confidential source for employees)</a:t>
            </a:r>
          </a:p>
          <a:p>
            <a:pPr marL="0" indent="0">
              <a:buNone/>
            </a:pPr>
            <a:r>
              <a:rPr lang="en-US" dirty="0" smtClean="0"/>
              <a:t>(855) 492-3633</a:t>
            </a:r>
          </a:p>
          <a:p>
            <a:pPr marL="0" indent="0">
              <a:buNone/>
            </a:pPr>
            <a:r>
              <a:rPr lang="en-US" dirty="0" smtClean="0">
                <a:hlinkClick r:id="rId4"/>
              </a:rPr>
              <a:t>http://www.deeroaks.com/admin/index.asp</a:t>
            </a:r>
            <a:r>
              <a:rPr lang="en-US" dirty="0" smtClean="0"/>
              <a:t> </a:t>
            </a:r>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A0B1D241-89EF-44EB-AD2F-EB49C8D46E0C}" type="slidenum">
              <a:rPr lang="en-US" smtClean="0"/>
              <a:t>75</a:t>
            </a:fld>
            <a:endParaRPr lang="en-US" dirty="0"/>
          </a:p>
        </p:txBody>
      </p:sp>
    </p:spTree>
    <p:extLst>
      <p:ext uri="{BB962C8B-B14F-4D97-AF65-F5344CB8AC3E}">
        <p14:creationId xmlns:p14="http://schemas.microsoft.com/office/powerpoint/2010/main" val="15893130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609600"/>
          </a:xfrm>
        </p:spPr>
        <p:txBody>
          <a:bodyPr>
            <a:normAutofit fontScale="90000"/>
          </a:bodyPr>
          <a:lstStyle/>
          <a:p>
            <a:pPr algn="ctr"/>
            <a:r>
              <a:rPr lang="en-US" sz="2600" dirty="0" smtClean="0">
                <a:latin typeface="+mn-lt"/>
              </a:rPr>
              <a:t>Off Campus Resources</a:t>
            </a:r>
            <a:br>
              <a:rPr lang="en-US" sz="2600" dirty="0" smtClean="0">
                <a:latin typeface="+mn-lt"/>
              </a:rPr>
            </a:br>
            <a:r>
              <a:rPr lang="en-US" sz="2600" dirty="0" smtClean="0">
                <a:latin typeface="+mn-lt"/>
              </a:rPr>
              <a:t>HANDOUT</a:t>
            </a:r>
            <a:endParaRPr lang="en-US" sz="2600" dirty="0">
              <a:latin typeface="+mn-lt"/>
            </a:endParaRPr>
          </a:p>
        </p:txBody>
      </p:sp>
      <p:sp>
        <p:nvSpPr>
          <p:cNvPr id="2" name="Content Placeholder 1"/>
          <p:cNvSpPr>
            <a:spLocks noGrp="1"/>
          </p:cNvSpPr>
          <p:nvPr>
            <p:ph sz="half" idx="1"/>
          </p:nvPr>
        </p:nvSpPr>
        <p:spPr>
          <a:xfrm>
            <a:off x="457200" y="838200"/>
            <a:ext cx="3962400" cy="5867400"/>
          </a:xfrm>
        </p:spPr>
        <p:txBody>
          <a:bodyPr>
            <a:noAutofit/>
          </a:bodyPr>
          <a:lstStyle/>
          <a:p>
            <a:pPr marL="0" indent="0">
              <a:lnSpc>
                <a:spcPct val="120000"/>
              </a:lnSpc>
              <a:spcBef>
                <a:spcPts val="0"/>
              </a:spcBef>
              <a:buNone/>
            </a:pPr>
            <a:r>
              <a:rPr lang="en-US" sz="1100" b="1" dirty="0">
                <a:latin typeface="Baskerville Old Face" panose="02020602080505020303" pitchFamily="18" charset="0"/>
              </a:rPr>
              <a:t>NYPD Sex Crimes Hotline	</a:t>
            </a:r>
            <a:r>
              <a:rPr lang="en-US" sz="1100" b="1" dirty="0" smtClean="0">
                <a:latin typeface="Baskerville Old Face" panose="02020602080505020303" pitchFamily="18" charset="0"/>
              </a:rPr>
              <a:t>212-267-RAPE (24 hours)</a:t>
            </a:r>
            <a:endParaRPr lang="en-US" sz="1100" b="1" dirty="0">
              <a:latin typeface="Baskerville Old Face" panose="02020602080505020303" pitchFamily="18" charset="0"/>
            </a:endParaRPr>
          </a:p>
          <a:p>
            <a:pPr marL="0" indent="0">
              <a:lnSpc>
                <a:spcPct val="120000"/>
              </a:lnSpc>
              <a:spcBef>
                <a:spcPts val="0"/>
              </a:spcBef>
              <a:buNone/>
            </a:pPr>
            <a:r>
              <a:rPr lang="en-US" sz="1100" b="1" u="sng" dirty="0">
                <a:latin typeface="Baskerville Old Face" panose="02020602080505020303" pitchFamily="18" charset="0"/>
              </a:rPr>
              <a:t>Rape Crisis and Domestic/Intimate Partner Violence </a:t>
            </a:r>
            <a:r>
              <a:rPr lang="en-US" sz="1100" b="1" u="sng" dirty="0" smtClean="0">
                <a:latin typeface="Baskerville Old Face" panose="02020602080505020303" pitchFamily="18" charset="0"/>
              </a:rPr>
              <a:t>Services</a:t>
            </a:r>
            <a:r>
              <a:rPr lang="en-US" sz="1100" dirty="0">
                <a:latin typeface="Baskerville Old Face" panose="02020602080505020303" pitchFamily="18" charset="0"/>
              </a:rPr>
              <a:t> </a:t>
            </a:r>
          </a:p>
          <a:p>
            <a:pPr marL="0" indent="0">
              <a:lnSpc>
                <a:spcPct val="120000"/>
              </a:lnSpc>
              <a:spcBef>
                <a:spcPts val="0"/>
              </a:spcBef>
              <a:buNone/>
            </a:pPr>
            <a:r>
              <a:rPr lang="en-US" sz="1100" dirty="0">
                <a:latin typeface="Baskerville Old Face" panose="02020602080505020303" pitchFamily="18" charset="0"/>
              </a:rPr>
              <a:t>RAINN: Rape, Abuse &amp; Incest Network, http://www.rainn.org/ Online Hotline provides live, secure, anonymous crisis support for victims of sexual assault, their friends, and families.  </a:t>
            </a:r>
          </a:p>
          <a:p>
            <a:pPr marL="0" indent="0">
              <a:lnSpc>
                <a:spcPct val="120000"/>
              </a:lnSpc>
              <a:spcBef>
                <a:spcPts val="0"/>
              </a:spcBef>
              <a:buNone/>
            </a:pPr>
            <a:r>
              <a:rPr lang="en-US" sz="1100" dirty="0">
                <a:latin typeface="Baskerville Old Face" panose="02020602080505020303" pitchFamily="18" charset="0"/>
              </a:rPr>
              <a:t>The Online Hotline is free of charge and is available </a:t>
            </a:r>
            <a:r>
              <a:rPr lang="en-US" sz="1100" dirty="0" smtClean="0">
                <a:latin typeface="Baskerville Old Face" panose="02020602080505020303" pitchFamily="18" charset="0"/>
              </a:rPr>
              <a:t>(24 hours)</a:t>
            </a:r>
            <a:endParaRPr lang="en-US" sz="1100" dirty="0">
              <a:latin typeface="Baskerville Old Face" panose="02020602080505020303" pitchFamily="18" charset="0"/>
            </a:endParaRPr>
          </a:p>
          <a:p>
            <a:pPr marL="0" indent="0">
              <a:lnSpc>
                <a:spcPct val="120000"/>
              </a:lnSpc>
              <a:spcBef>
                <a:spcPts val="0"/>
              </a:spcBef>
              <a:buNone/>
            </a:pPr>
            <a:r>
              <a:rPr lang="en-US" sz="1100" dirty="0">
                <a:latin typeface="Baskerville Old Face" panose="02020602080505020303" pitchFamily="18" charset="0"/>
              </a:rPr>
              <a:t>NYC Rape Crisis Hotline	212-673-3000*</a:t>
            </a:r>
          </a:p>
          <a:p>
            <a:pPr marL="0" indent="0">
              <a:lnSpc>
                <a:spcPct val="120000"/>
              </a:lnSpc>
              <a:spcBef>
                <a:spcPts val="0"/>
              </a:spcBef>
              <a:buNone/>
            </a:pPr>
            <a:r>
              <a:rPr lang="en-US" sz="1100" dirty="0">
                <a:latin typeface="Baskerville Old Face" panose="02020602080505020303" pitchFamily="18" charset="0"/>
              </a:rPr>
              <a:t>Safe Horizon: Rape and Sexual Assault Hotline	800-621-4673* www.safehorizon.org</a:t>
            </a:r>
          </a:p>
          <a:p>
            <a:pPr marL="0" indent="0">
              <a:lnSpc>
                <a:spcPct val="120000"/>
              </a:lnSpc>
              <a:spcBef>
                <a:spcPts val="0"/>
              </a:spcBef>
              <a:buNone/>
            </a:pPr>
            <a:r>
              <a:rPr lang="en-US" sz="1100" dirty="0">
                <a:latin typeface="Baskerville Old Face" panose="02020602080505020303" pitchFamily="18" charset="0"/>
              </a:rPr>
              <a:t>Safe Horizon: Domestic Violence Hotline	212-577-7777*</a:t>
            </a:r>
          </a:p>
          <a:p>
            <a:pPr marL="0" indent="0">
              <a:lnSpc>
                <a:spcPct val="120000"/>
              </a:lnSpc>
              <a:spcBef>
                <a:spcPts val="0"/>
              </a:spcBef>
              <a:buNone/>
            </a:pPr>
            <a:r>
              <a:rPr lang="en-US" sz="1100" dirty="0">
                <a:latin typeface="Baskerville Old Face" panose="02020602080505020303" pitchFamily="18" charset="0"/>
              </a:rPr>
              <a:t>NYC Gay and Lesbian Anti-Violence Project	212-714-1141*</a:t>
            </a:r>
          </a:p>
          <a:p>
            <a:pPr marL="0" indent="0">
              <a:lnSpc>
                <a:spcPct val="120000"/>
              </a:lnSpc>
              <a:spcBef>
                <a:spcPts val="0"/>
              </a:spcBef>
              <a:buNone/>
            </a:pPr>
            <a:r>
              <a:rPr lang="en-US" sz="1100" dirty="0">
                <a:latin typeface="Baskerville Old Face" panose="02020602080505020303" pitchFamily="18" charset="0"/>
              </a:rPr>
              <a:t>New York Women Against Rape	212-777-4000</a:t>
            </a:r>
          </a:p>
          <a:p>
            <a:pPr marL="0" indent="0">
              <a:lnSpc>
                <a:spcPct val="120000"/>
              </a:lnSpc>
              <a:spcBef>
                <a:spcPts val="0"/>
              </a:spcBef>
              <a:buNone/>
            </a:pPr>
            <a:r>
              <a:rPr lang="en-US" sz="1100" dirty="0">
                <a:latin typeface="Baskerville Old Face" panose="02020602080505020303" pitchFamily="18" charset="0"/>
              </a:rPr>
              <a:t>New York Asian Women’s Center	888-888-7702*</a:t>
            </a:r>
          </a:p>
          <a:p>
            <a:pPr marL="0" indent="0">
              <a:lnSpc>
                <a:spcPct val="120000"/>
              </a:lnSpc>
              <a:spcBef>
                <a:spcPts val="0"/>
              </a:spcBef>
              <a:buNone/>
            </a:pPr>
            <a:r>
              <a:rPr lang="en-US" sz="1100" dirty="0">
                <a:latin typeface="Baskerville Old Face" panose="02020602080505020303" pitchFamily="18" charset="0"/>
              </a:rPr>
              <a:t>NYC Alliance Against Sexual Assault	212-229-0345</a:t>
            </a:r>
          </a:p>
          <a:p>
            <a:pPr marL="0" indent="0">
              <a:lnSpc>
                <a:spcPct val="120000"/>
              </a:lnSpc>
              <a:spcBef>
                <a:spcPts val="0"/>
              </a:spcBef>
              <a:buNone/>
            </a:pPr>
            <a:r>
              <a:rPr lang="en-US" sz="1100" dirty="0">
                <a:latin typeface="Baskerville Old Face" panose="02020602080505020303" pitchFamily="18" charset="0"/>
              </a:rPr>
              <a:t>NYS Victim Information and Notification Everyday	888-VINE-4NY</a:t>
            </a:r>
          </a:p>
          <a:p>
            <a:pPr marL="0" indent="0">
              <a:lnSpc>
                <a:spcPct val="120000"/>
              </a:lnSpc>
              <a:spcBef>
                <a:spcPts val="0"/>
              </a:spcBef>
              <a:buNone/>
            </a:pPr>
            <a:r>
              <a:rPr lang="en-US" sz="1100" dirty="0">
                <a:latin typeface="Baskerville Old Face" panose="02020602080505020303" pitchFamily="18" charset="0"/>
              </a:rPr>
              <a:t>NYS Crime Victim’s Board	718-923-4325</a:t>
            </a:r>
          </a:p>
          <a:p>
            <a:pPr marL="0" indent="0">
              <a:lnSpc>
                <a:spcPct val="120000"/>
              </a:lnSpc>
              <a:spcBef>
                <a:spcPts val="0"/>
              </a:spcBef>
              <a:buNone/>
            </a:pPr>
            <a:r>
              <a:rPr lang="en-US" sz="1100" dirty="0">
                <a:latin typeface="Baskerville Old Face" panose="02020602080505020303" pitchFamily="18" charset="0"/>
              </a:rPr>
              <a:t>Urban Justice Center: legal services &amp; advocacy for survivors of Domestic </a:t>
            </a:r>
            <a:r>
              <a:rPr lang="en-US" sz="1100" dirty="0" smtClean="0">
                <a:latin typeface="Baskerville Old Face" panose="02020602080505020303" pitchFamily="18" charset="0"/>
              </a:rPr>
              <a:t>Violence   646-602-5600</a:t>
            </a:r>
            <a:r>
              <a:rPr lang="en-US" sz="1100" dirty="0">
                <a:latin typeface="Baskerville Old Face" panose="02020602080505020303" pitchFamily="18" charset="0"/>
              </a:rPr>
              <a:t>, www.urbanjustice.org</a:t>
            </a:r>
          </a:p>
          <a:p>
            <a:pPr marL="0" indent="0">
              <a:lnSpc>
                <a:spcPct val="120000"/>
              </a:lnSpc>
              <a:spcBef>
                <a:spcPts val="0"/>
              </a:spcBef>
              <a:buNone/>
            </a:pPr>
            <a:r>
              <a:rPr lang="en-US" sz="1100" dirty="0">
                <a:latin typeface="Baskerville Old Face" panose="02020602080505020303" pitchFamily="18" charset="0"/>
              </a:rPr>
              <a:t>Women’s Survival Space (Brooklyn)	</a:t>
            </a:r>
            <a:r>
              <a:rPr lang="en-US" sz="1100" dirty="0" smtClean="0">
                <a:latin typeface="Baskerville Old Face" panose="02020602080505020303" pitchFamily="18" charset="0"/>
              </a:rPr>
              <a:t>718-439-4612</a:t>
            </a:r>
          </a:p>
          <a:p>
            <a:pPr marL="0" indent="0">
              <a:buNone/>
            </a:pPr>
            <a:r>
              <a:rPr lang="en-US" sz="1100" b="1" u="sng" dirty="0" smtClean="0">
                <a:latin typeface="Baskerville Old Face" panose="02020602080505020303" pitchFamily="18" charset="0"/>
              </a:rPr>
              <a:t>Programs </a:t>
            </a:r>
            <a:r>
              <a:rPr lang="en-US" sz="1100" b="1" u="sng" dirty="0">
                <a:latin typeface="Baskerville Old Face" panose="02020602080505020303" pitchFamily="18" charset="0"/>
              </a:rPr>
              <a:t>For </a:t>
            </a:r>
            <a:r>
              <a:rPr lang="en-US" sz="1100" b="1" u="sng" dirty="0" smtClean="0">
                <a:latin typeface="Baskerville Old Face" panose="02020602080505020303" pitchFamily="18" charset="0"/>
              </a:rPr>
              <a:t>Abusers</a:t>
            </a:r>
            <a:r>
              <a:rPr lang="en-US" sz="1100" b="1" u="sng" dirty="0">
                <a:latin typeface="Baskerville Old Face" panose="02020602080505020303" pitchFamily="18" charset="0"/>
              </a:rPr>
              <a:t> </a:t>
            </a:r>
          </a:p>
          <a:p>
            <a:pPr marL="0" indent="0">
              <a:buNone/>
            </a:pPr>
            <a:r>
              <a:rPr lang="en-US" sz="1100" dirty="0">
                <a:latin typeface="Baskerville Old Face" panose="02020602080505020303" pitchFamily="18" charset="0"/>
              </a:rPr>
              <a:t>Safe Horizon Alternatives to Violence Program: </a:t>
            </a:r>
          </a:p>
          <a:p>
            <a:pPr marL="0" indent="0">
              <a:buNone/>
            </a:pPr>
            <a:r>
              <a:rPr lang="en-US" sz="1100" dirty="0">
                <a:latin typeface="Baskerville Old Face" panose="02020602080505020303" pitchFamily="18" charset="0"/>
              </a:rPr>
              <a:t>Provides educational groups in English and Spanish for perpetrators of domestic violence.	718-834-7471</a:t>
            </a:r>
          </a:p>
          <a:p>
            <a:pPr marL="0" indent="0">
              <a:buNone/>
            </a:pPr>
            <a:r>
              <a:rPr lang="en-US" sz="1100" dirty="0">
                <a:latin typeface="Baskerville Old Face" panose="02020602080505020303" pitchFamily="18" charset="0"/>
              </a:rPr>
              <a:t>STEPS: Alternatives to Incarceration provides programs for adolescent male batterers	212-662-7914  </a:t>
            </a:r>
          </a:p>
          <a:p>
            <a:pPr marL="0" indent="0">
              <a:buNone/>
            </a:pPr>
            <a:r>
              <a:rPr lang="en-US" sz="1100" dirty="0">
                <a:latin typeface="Baskerville Old Face" panose="02020602080505020303" pitchFamily="18" charset="0"/>
              </a:rPr>
              <a:t>Sexual Abuser Treatment Referral Line: 1-802-247-3132, Mon.-Fri. 9am-4:30pm. </a:t>
            </a:r>
            <a:endParaRPr lang="en-US" sz="1100" dirty="0" smtClean="0">
              <a:latin typeface="Baskerville Old Face" panose="02020602080505020303" pitchFamily="18" charset="0"/>
            </a:endParaRPr>
          </a:p>
          <a:p>
            <a:pPr marL="0" indent="0">
              <a:lnSpc>
                <a:spcPct val="120000"/>
              </a:lnSpc>
              <a:spcBef>
                <a:spcPts val="0"/>
              </a:spcBef>
              <a:buNone/>
            </a:pPr>
            <a:endParaRPr lang="en-US" sz="1100" dirty="0">
              <a:latin typeface="Baskerville Old Face" panose="02020602080505020303" pitchFamily="18" charset="0"/>
            </a:endParaRPr>
          </a:p>
          <a:p>
            <a:pPr marL="0" indent="0">
              <a:lnSpc>
                <a:spcPct val="120000"/>
              </a:lnSpc>
              <a:spcBef>
                <a:spcPts val="0"/>
              </a:spcBef>
              <a:buNone/>
            </a:pPr>
            <a:endParaRPr lang="en-US" sz="1100" dirty="0">
              <a:latin typeface="Baskerville Old Face" panose="02020602080505020303" pitchFamily="18" charset="0"/>
            </a:endParaRPr>
          </a:p>
        </p:txBody>
      </p:sp>
      <p:sp>
        <p:nvSpPr>
          <p:cNvPr id="11" name="Content Placeholder 10"/>
          <p:cNvSpPr>
            <a:spLocks noGrp="1"/>
          </p:cNvSpPr>
          <p:nvPr>
            <p:ph sz="half" idx="2"/>
          </p:nvPr>
        </p:nvSpPr>
        <p:spPr>
          <a:xfrm>
            <a:off x="4495800" y="762000"/>
            <a:ext cx="4191000" cy="5867400"/>
          </a:xfrm>
        </p:spPr>
        <p:txBody>
          <a:bodyPr>
            <a:noAutofit/>
          </a:bodyPr>
          <a:lstStyle/>
          <a:p>
            <a:pPr marL="0" indent="0">
              <a:lnSpc>
                <a:spcPct val="120000"/>
              </a:lnSpc>
              <a:spcBef>
                <a:spcPts val="0"/>
              </a:spcBef>
              <a:buNone/>
            </a:pPr>
            <a:r>
              <a:rPr lang="en-US" sz="1100" b="1" u="sng" dirty="0">
                <a:latin typeface="Baskerville Old Face" panose="02020602080505020303" pitchFamily="18" charset="0"/>
              </a:rPr>
              <a:t>Rape Crisis Centers (affiliated with hospitals</a:t>
            </a:r>
            <a:r>
              <a:rPr lang="en-US" sz="1100" b="1" u="sng" dirty="0" smtClean="0">
                <a:latin typeface="Baskerville Old Face" panose="02020602080505020303" pitchFamily="18" charset="0"/>
              </a:rPr>
              <a:t>)</a:t>
            </a:r>
            <a:endParaRPr lang="en-US" sz="1100" b="1" u="sng" dirty="0">
              <a:latin typeface="Baskerville Old Face" panose="02020602080505020303" pitchFamily="18" charset="0"/>
            </a:endParaRPr>
          </a:p>
          <a:p>
            <a:pPr marL="0" indent="0">
              <a:lnSpc>
                <a:spcPct val="120000"/>
              </a:lnSpc>
              <a:spcBef>
                <a:spcPts val="0"/>
              </a:spcBef>
              <a:buNone/>
            </a:pPr>
            <a:r>
              <a:rPr lang="en-US" sz="1100" b="1" dirty="0">
                <a:latin typeface="Baskerville Old Face" panose="02020602080505020303" pitchFamily="18" charset="0"/>
              </a:rPr>
              <a:t>Bronx</a:t>
            </a:r>
          </a:p>
          <a:p>
            <a:pPr marL="0" indent="0">
              <a:lnSpc>
                <a:spcPct val="120000"/>
              </a:lnSpc>
              <a:spcBef>
                <a:spcPts val="0"/>
              </a:spcBef>
              <a:buNone/>
            </a:pPr>
            <a:r>
              <a:rPr lang="en-US" sz="1100" dirty="0">
                <a:latin typeface="Baskerville Old Face" panose="02020602080505020303" pitchFamily="18" charset="0"/>
              </a:rPr>
              <a:t>North Central Bronx Hospital: Sexual Assault Treatment </a:t>
            </a:r>
            <a:r>
              <a:rPr lang="en-US" sz="1100" dirty="0" smtClean="0">
                <a:latin typeface="Baskerville Old Face" panose="02020602080505020303" pitchFamily="18" charset="0"/>
              </a:rPr>
              <a:t>Program 718-519-5722</a:t>
            </a:r>
            <a:endParaRPr lang="en-US" sz="1100" dirty="0">
              <a:latin typeface="Baskerville Old Face" panose="02020602080505020303" pitchFamily="18" charset="0"/>
            </a:endParaRPr>
          </a:p>
          <a:p>
            <a:pPr marL="0" indent="0">
              <a:lnSpc>
                <a:spcPct val="120000"/>
              </a:lnSpc>
              <a:spcBef>
                <a:spcPts val="0"/>
              </a:spcBef>
              <a:buNone/>
            </a:pPr>
            <a:r>
              <a:rPr lang="en-US" sz="1100" b="1" dirty="0">
                <a:latin typeface="Baskerville Old Face" panose="02020602080505020303" pitchFamily="18" charset="0"/>
              </a:rPr>
              <a:t>Brooklyn</a:t>
            </a:r>
          </a:p>
          <a:p>
            <a:pPr marL="0" indent="0">
              <a:lnSpc>
                <a:spcPct val="120000"/>
              </a:lnSpc>
              <a:spcBef>
                <a:spcPts val="0"/>
              </a:spcBef>
              <a:buNone/>
            </a:pPr>
            <a:r>
              <a:rPr lang="en-US" sz="1100" dirty="0">
                <a:latin typeface="Baskerville Old Face" panose="02020602080505020303" pitchFamily="18" charset="0"/>
              </a:rPr>
              <a:t>Coney Island Hospital: Rape Crisis Program </a:t>
            </a:r>
          </a:p>
          <a:p>
            <a:pPr marL="0" indent="0">
              <a:lnSpc>
                <a:spcPct val="120000"/>
              </a:lnSpc>
              <a:spcBef>
                <a:spcPts val="0"/>
              </a:spcBef>
              <a:buNone/>
            </a:pPr>
            <a:r>
              <a:rPr lang="en-US" sz="1100" dirty="0">
                <a:latin typeface="Baskerville Old Face" panose="02020602080505020303" pitchFamily="18" charset="0"/>
              </a:rPr>
              <a:t>Long Island College Hospital: Rape Crisis Intervention/Victims of Violence Program 718-616-4209, or 800.tel.rape* 718-780-1459</a:t>
            </a:r>
          </a:p>
          <a:p>
            <a:pPr marL="0" indent="0">
              <a:lnSpc>
                <a:spcPct val="120000"/>
              </a:lnSpc>
              <a:spcBef>
                <a:spcPts val="0"/>
              </a:spcBef>
              <a:buNone/>
            </a:pPr>
            <a:r>
              <a:rPr lang="en-US" sz="1100" b="1" dirty="0">
                <a:latin typeface="Baskerville Old Face" panose="02020602080505020303" pitchFamily="18" charset="0"/>
              </a:rPr>
              <a:t>Manhattan</a:t>
            </a:r>
          </a:p>
          <a:p>
            <a:pPr marL="0" indent="0">
              <a:lnSpc>
                <a:spcPct val="120000"/>
              </a:lnSpc>
              <a:spcBef>
                <a:spcPts val="0"/>
              </a:spcBef>
              <a:buNone/>
            </a:pPr>
            <a:r>
              <a:rPr lang="en-US" sz="1100" dirty="0">
                <a:latin typeface="Baskerville Old Face" panose="02020602080505020303" pitchFamily="18" charset="0"/>
              </a:rPr>
              <a:t>Beth Israel Medical Center: Rape Crisis &amp; </a:t>
            </a:r>
            <a:r>
              <a:rPr lang="en-US" sz="1100" dirty="0" smtClean="0">
                <a:latin typeface="Baskerville Old Face" panose="02020602080505020303" pitchFamily="18" charset="0"/>
              </a:rPr>
              <a:t>DV </a:t>
            </a:r>
            <a:r>
              <a:rPr lang="en-US" sz="1100" dirty="0">
                <a:latin typeface="Baskerville Old Face" panose="02020602080505020303" pitchFamily="18" charset="0"/>
              </a:rPr>
              <a:t>Intervention Program </a:t>
            </a:r>
          </a:p>
          <a:p>
            <a:pPr marL="0" indent="0">
              <a:lnSpc>
                <a:spcPct val="120000"/>
              </a:lnSpc>
              <a:spcBef>
                <a:spcPts val="0"/>
              </a:spcBef>
              <a:buNone/>
            </a:pPr>
            <a:r>
              <a:rPr lang="en-US" sz="1100" dirty="0">
                <a:latin typeface="Baskerville Old Face" panose="02020602080505020303" pitchFamily="18" charset="0"/>
              </a:rPr>
              <a:t>Bellevue Hospital Center: Rape Crisis Program </a:t>
            </a:r>
          </a:p>
          <a:p>
            <a:pPr marL="0" indent="0">
              <a:lnSpc>
                <a:spcPct val="120000"/>
              </a:lnSpc>
              <a:spcBef>
                <a:spcPts val="0"/>
              </a:spcBef>
              <a:buNone/>
            </a:pPr>
            <a:r>
              <a:rPr lang="en-US" sz="1100" dirty="0">
                <a:latin typeface="Baskerville Old Face" panose="02020602080505020303" pitchFamily="18" charset="0"/>
              </a:rPr>
              <a:t>Columbia Presbyterian Hospital: Domestic and Other Violence Emergencies </a:t>
            </a:r>
          </a:p>
          <a:p>
            <a:pPr marL="0" indent="0">
              <a:lnSpc>
                <a:spcPct val="120000"/>
              </a:lnSpc>
              <a:spcBef>
                <a:spcPts val="0"/>
              </a:spcBef>
              <a:buNone/>
            </a:pPr>
            <a:r>
              <a:rPr lang="en-US" sz="1100" dirty="0">
                <a:latin typeface="Baskerville Old Face" panose="02020602080505020303" pitchFamily="18" charset="0"/>
              </a:rPr>
              <a:t>Harlem Hospital: Center for Victim Support </a:t>
            </a:r>
          </a:p>
          <a:p>
            <a:pPr marL="0" indent="0">
              <a:lnSpc>
                <a:spcPct val="120000"/>
              </a:lnSpc>
              <a:spcBef>
                <a:spcPts val="0"/>
              </a:spcBef>
              <a:buNone/>
            </a:pPr>
            <a:r>
              <a:rPr lang="en-US" sz="1100" dirty="0">
                <a:latin typeface="Baskerville Old Face" panose="02020602080505020303" pitchFamily="18" charset="0"/>
              </a:rPr>
              <a:t>Mt. Sinai Medical Center: Sexual Assault Violence Intervention (SAVI) </a:t>
            </a:r>
          </a:p>
          <a:p>
            <a:pPr marL="0" indent="0">
              <a:lnSpc>
                <a:spcPct val="120000"/>
              </a:lnSpc>
              <a:spcBef>
                <a:spcPts val="0"/>
              </a:spcBef>
              <a:buNone/>
            </a:pPr>
            <a:r>
              <a:rPr lang="en-US" sz="1100" dirty="0">
                <a:latin typeface="Baskerville Old Face" panose="02020602080505020303" pitchFamily="18" charset="0"/>
              </a:rPr>
              <a:t>St. Luke’s Roosevelt Hospital: Crime Victims Treatment Center</a:t>
            </a:r>
          </a:p>
          <a:p>
            <a:pPr marL="0" indent="0">
              <a:lnSpc>
                <a:spcPct val="120000"/>
              </a:lnSpc>
              <a:spcBef>
                <a:spcPts val="0"/>
              </a:spcBef>
              <a:buNone/>
            </a:pPr>
            <a:r>
              <a:rPr lang="en-US" sz="1100" dirty="0">
                <a:latin typeface="Baskerville Old Face" panose="02020602080505020303" pitchFamily="18" charset="0"/>
              </a:rPr>
              <a:t>St. Vincent’s Hospital: Rape Crisis Program 212-420-4516</a:t>
            </a:r>
          </a:p>
          <a:p>
            <a:pPr marL="0" indent="0">
              <a:buNone/>
            </a:pPr>
            <a:r>
              <a:rPr lang="en-US" sz="1100" b="1" dirty="0">
                <a:latin typeface="Baskerville Old Face" panose="02020602080505020303" pitchFamily="18" charset="0"/>
              </a:rPr>
              <a:t>Queens</a:t>
            </a:r>
          </a:p>
          <a:p>
            <a:pPr marL="0" indent="0">
              <a:buNone/>
            </a:pPr>
            <a:r>
              <a:rPr lang="en-US" sz="1100" dirty="0">
                <a:latin typeface="Baskerville Old Face" panose="02020602080505020303" pitchFamily="18" charset="0"/>
              </a:rPr>
              <a:t>Elmhurst Hospital: Borough  Crisis Center</a:t>
            </a:r>
          </a:p>
          <a:p>
            <a:pPr marL="0" indent="0">
              <a:buNone/>
            </a:pPr>
            <a:r>
              <a:rPr lang="en-US" sz="1100" dirty="0">
                <a:latin typeface="Baskerville Old Face" panose="02020602080505020303" pitchFamily="18" charset="0"/>
              </a:rPr>
              <a:t>Queens Hospital </a:t>
            </a:r>
            <a:r>
              <a:rPr lang="en-US" sz="1100" dirty="0" smtClean="0">
                <a:latin typeface="Baskerville Old Face" panose="02020602080505020303" pitchFamily="18" charset="0"/>
              </a:rPr>
              <a:t>Center	   718-736-1288, 718-883-3090</a:t>
            </a:r>
            <a:endParaRPr lang="en-US" sz="1100" dirty="0">
              <a:latin typeface="Baskerville Old Face" panose="02020602080505020303" pitchFamily="18" charset="0"/>
            </a:endParaRPr>
          </a:p>
          <a:p>
            <a:pPr marL="0" indent="0">
              <a:buNone/>
            </a:pPr>
            <a:r>
              <a:rPr lang="en-US" sz="1100" b="1" dirty="0">
                <a:latin typeface="Baskerville Old Face" panose="02020602080505020303" pitchFamily="18" charset="0"/>
              </a:rPr>
              <a:t>Staten Island</a:t>
            </a:r>
          </a:p>
          <a:p>
            <a:pPr marL="0" indent="0">
              <a:buNone/>
            </a:pPr>
            <a:r>
              <a:rPr lang="en-US" sz="1100" dirty="0">
                <a:latin typeface="Baskerville Old Face" panose="02020602080505020303" pitchFamily="18" charset="0"/>
              </a:rPr>
              <a:t>St. Vincent’s Medical Center	</a:t>
            </a:r>
            <a:r>
              <a:rPr lang="en-US" sz="1100" dirty="0" smtClean="0">
                <a:latin typeface="Baskerville Old Face" panose="02020602080505020303" pitchFamily="18" charset="0"/>
              </a:rPr>
              <a:t>	718-876-3044</a:t>
            </a:r>
          </a:p>
          <a:p>
            <a:pPr marL="0" indent="0">
              <a:buNone/>
            </a:pPr>
            <a:r>
              <a:rPr lang="en-US" sz="1100" b="1" u="sng" dirty="0" smtClean="0">
                <a:latin typeface="Baskerville Old Face" panose="02020602080505020303" pitchFamily="18" charset="0"/>
              </a:rPr>
              <a:t>District </a:t>
            </a:r>
            <a:r>
              <a:rPr lang="en-US" sz="1100" b="1" u="sng" dirty="0">
                <a:latin typeface="Baskerville Old Face" panose="02020602080505020303" pitchFamily="18" charset="0"/>
              </a:rPr>
              <a:t>Attorney’s </a:t>
            </a:r>
            <a:r>
              <a:rPr lang="en-US" sz="1100" b="1" u="sng" dirty="0" smtClean="0">
                <a:latin typeface="Baskerville Old Face" panose="02020602080505020303" pitchFamily="18" charset="0"/>
              </a:rPr>
              <a:t>Offices</a:t>
            </a:r>
            <a:endParaRPr lang="en-US" sz="1100" b="1" u="sng" dirty="0">
              <a:latin typeface="Baskerville Old Face" panose="02020602080505020303" pitchFamily="18" charset="0"/>
            </a:endParaRPr>
          </a:p>
          <a:p>
            <a:pPr marL="0" indent="0">
              <a:buNone/>
            </a:pPr>
            <a:r>
              <a:rPr lang="en-US" sz="1100" dirty="0">
                <a:latin typeface="Baskerville Old Face" panose="02020602080505020303" pitchFamily="18" charset="0"/>
              </a:rPr>
              <a:t>Bronx: Crime Victims Assistant Unit:	</a:t>
            </a:r>
            <a:r>
              <a:rPr lang="en-US" sz="1100" dirty="0" smtClean="0">
                <a:latin typeface="Baskerville Old Face" panose="02020602080505020303" pitchFamily="18" charset="0"/>
              </a:rPr>
              <a:t>718-590-2115</a:t>
            </a:r>
            <a:endParaRPr lang="en-US" sz="1100" dirty="0">
              <a:latin typeface="Baskerville Old Face" panose="02020602080505020303" pitchFamily="18" charset="0"/>
            </a:endParaRPr>
          </a:p>
          <a:p>
            <a:pPr marL="0" indent="0">
              <a:buNone/>
            </a:pPr>
            <a:r>
              <a:rPr lang="en-US" sz="1100" dirty="0">
                <a:latin typeface="Baskerville Old Face" panose="02020602080505020303" pitchFamily="18" charset="0"/>
              </a:rPr>
              <a:t>Brooklyn: Victim Services Unit	</a:t>
            </a:r>
            <a:r>
              <a:rPr lang="en-US" sz="1100" dirty="0" smtClean="0">
                <a:latin typeface="Baskerville Old Face" panose="02020602080505020303" pitchFamily="18" charset="0"/>
              </a:rPr>
              <a:t>	718-250-3820</a:t>
            </a:r>
            <a:endParaRPr lang="en-US" sz="1100" dirty="0">
              <a:latin typeface="Baskerville Old Face" panose="02020602080505020303" pitchFamily="18" charset="0"/>
            </a:endParaRPr>
          </a:p>
          <a:p>
            <a:pPr marL="0" indent="0">
              <a:buNone/>
            </a:pPr>
            <a:r>
              <a:rPr lang="en-US" sz="1100" dirty="0">
                <a:latin typeface="Baskerville Old Face" panose="02020602080505020303" pitchFamily="18" charset="0"/>
              </a:rPr>
              <a:t>Manhattan: Victim Assistance Center	212-335-8900</a:t>
            </a:r>
          </a:p>
          <a:p>
            <a:pPr marL="0" indent="0">
              <a:buNone/>
            </a:pPr>
            <a:r>
              <a:rPr lang="en-US" sz="1100" dirty="0">
                <a:latin typeface="Baskerville Old Face" panose="02020602080505020303" pitchFamily="18" charset="0"/>
              </a:rPr>
              <a:t>Queens: Crime Victims Advocate Program	718-286-6818</a:t>
            </a:r>
          </a:p>
          <a:p>
            <a:pPr marL="0" indent="0">
              <a:buNone/>
            </a:pPr>
            <a:r>
              <a:rPr lang="en-US" sz="1100" dirty="0">
                <a:latin typeface="Baskerville Old Face" panose="02020602080505020303" pitchFamily="18" charset="0"/>
              </a:rPr>
              <a:t>Staten Island	</a:t>
            </a:r>
            <a:r>
              <a:rPr lang="en-US" sz="1100" dirty="0" smtClean="0">
                <a:latin typeface="Baskerville Old Face" panose="02020602080505020303" pitchFamily="18" charset="0"/>
              </a:rPr>
              <a:t>		718-876-6300</a:t>
            </a:r>
            <a:endParaRPr lang="en-US" sz="1100" dirty="0">
              <a:latin typeface="Baskerville Old Face" panose="02020602080505020303" pitchFamily="18" charset="0"/>
            </a:endParaRPr>
          </a:p>
          <a:p>
            <a:endParaRPr lang="en-US" sz="1100" dirty="0"/>
          </a:p>
        </p:txBody>
      </p:sp>
      <p:sp>
        <p:nvSpPr>
          <p:cNvPr id="3" name="Slide Number Placeholder 2"/>
          <p:cNvSpPr>
            <a:spLocks noGrp="1"/>
          </p:cNvSpPr>
          <p:nvPr>
            <p:ph type="sldNum" sz="quarter" idx="12"/>
          </p:nvPr>
        </p:nvSpPr>
        <p:spPr/>
        <p:txBody>
          <a:bodyPr/>
          <a:lstStyle/>
          <a:p>
            <a:fld id="{A0B1D241-89EF-44EB-AD2F-EB49C8D46E0C}" type="slidenum">
              <a:rPr lang="en-US" smtClean="0"/>
              <a:t>76</a:t>
            </a:fld>
            <a:endParaRPr lang="en-US" dirty="0"/>
          </a:p>
        </p:txBody>
      </p:sp>
    </p:spTree>
    <p:extLst>
      <p:ext uri="{BB962C8B-B14F-4D97-AF65-F5344CB8AC3E}">
        <p14:creationId xmlns:p14="http://schemas.microsoft.com/office/powerpoint/2010/main" val="39250301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Q&amp;A</a:t>
            </a:r>
            <a:endParaRPr lang="en-US" dirty="0"/>
          </a:p>
        </p:txBody>
      </p:sp>
      <p:sp>
        <p:nvSpPr>
          <p:cNvPr id="5" name="Slide Number Placeholder 4"/>
          <p:cNvSpPr>
            <a:spLocks noGrp="1"/>
          </p:cNvSpPr>
          <p:nvPr>
            <p:ph type="sldNum" sz="quarter" idx="12"/>
          </p:nvPr>
        </p:nvSpPr>
        <p:spPr/>
        <p:txBody>
          <a:bodyPr/>
          <a:lstStyle/>
          <a:p>
            <a:fld id="{A0B1D241-89EF-44EB-AD2F-EB49C8D46E0C}" type="slidenum">
              <a:rPr lang="en-US" smtClean="0"/>
              <a:t>77</a:t>
            </a:fld>
            <a:endParaRPr lang="en-US" dirty="0"/>
          </a:p>
        </p:txBody>
      </p:sp>
    </p:spTree>
    <p:extLst>
      <p:ext uri="{BB962C8B-B14F-4D97-AF65-F5344CB8AC3E}">
        <p14:creationId xmlns:p14="http://schemas.microsoft.com/office/powerpoint/2010/main" val="2641428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B1D241-89EF-44EB-AD2F-EB49C8D46E0C}" type="slidenum">
              <a:rPr lang="en-US" smtClean="0"/>
              <a:t>8</a:t>
            </a:fld>
            <a:endParaRPr lang="en-US" dirty="0"/>
          </a:p>
        </p:txBody>
      </p:sp>
      <p:sp>
        <p:nvSpPr>
          <p:cNvPr id="3" name="TextBox 2"/>
          <p:cNvSpPr txBox="1"/>
          <p:nvPr/>
        </p:nvSpPr>
        <p:spPr>
          <a:xfrm>
            <a:off x="1066800" y="381000"/>
            <a:ext cx="7391400" cy="1200329"/>
          </a:xfrm>
          <a:prstGeom prst="rect">
            <a:avLst/>
          </a:prstGeom>
          <a:noFill/>
        </p:spPr>
        <p:txBody>
          <a:bodyPr wrap="square" rtlCol="0">
            <a:spAutoFit/>
          </a:bodyPr>
          <a:lstStyle/>
          <a:p>
            <a:pPr algn="ctr"/>
            <a:endParaRPr lang="en-US" sz="3600" b="1" dirty="0" smtClean="0"/>
          </a:p>
          <a:p>
            <a:pPr algn="ctr"/>
            <a:r>
              <a:rPr lang="en-US" sz="3600" b="1" dirty="0" smtClean="0"/>
              <a:t>We Need to Hear From You</a:t>
            </a:r>
            <a:endParaRPr lang="en-US" sz="3600" b="1" dirty="0"/>
          </a:p>
        </p:txBody>
      </p:sp>
      <p:sp>
        <p:nvSpPr>
          <p:cNvPr id="4" name="TextBox 3"/>
          <p:cNvSpPr txBox="1"/>
          <p:nvPr/>
        </p:nvSpPr>
        <p:spPr>
          <a:xfrm>
            <a:off x="762000" y="2895600"/>
            <a:ext cx="7924800" cy="1846659"/>
          </a:xfrm>
          <a:prstGeom prst="rect">
            <a:avLst/>
          </a:prstGeom>
          <a:noFill/>
        </p:spPr>
        <p:txBody>
          <a:bodyPr wrap="square" rtlCol="0">
            <a:spAutoFit/>
          </a:bodyPr>
          <a:lstStyle/>
          <a:p>
            <a:r>
              <a:rPr lang="en-US" sz="2400" b="1" dirty="0"/>
              <a:t>Please </a:t>
            </a:r>
            <a:r>
              <a:rPr lang="en-US" sz="2400" b="1" u="sng" dirty="0">
                <a:solidFill>
                  <a:srgbClr val="FF0000"/>
                </a:solidFill>
              </a:rPr>
              <a:t>do not </a:t>
            </a:r>
            <a:r>
              <a:rPr lang="en-US" sz="2400" b="1" dirty="0"/>
              <a:t>try to handle any complaint you receive from another student or employee on your own.</a:t>
            </a:r>
          </a:p>
          <a:p>
            <a:r>
              <a:rPr lang="en-US" sz="2400" b="1" dirty="0">
                <a:solidFill>
                  <a:srgbClr val="FF0000"/>
                </a:solidFill>
              </a:rPr>
              <a:t>REMINDER: If you experience or observe a sexual assault, call 911 immediately</a:t>
            </a:r>
            <a:r>
              <a:rPr lang="en-US" b="1" dirty="0">
                <a:solidFill>
                  <a:srgbClr val="FF0000"/>
                </a:solidFill>
              </a:rPr>
              <a:t>.</a:t>
            </a:r>
          </a:p>
          <a:p>
            <a:endParaRPr lang="en-US" dirty="0"/>
          </a:p>
        </p:txBody>
      </p:sp>
    </p:spTree>
    <p:extLst>
      <p:ext uri="{BB962C8B-B14F-4D97-AF65-F5344CB8AC3E}">
        <p14:creationId xmlns:p14="http://schemas.microsoft.com/office/powerpoint/2010/main" val="2368682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130425"/>
            <a:ext cx="7772400" cy="1603375"/>
          </a:xfrm>
        </p:spPr>
        <p:txBody>
          <a:bodyPr>
            <a:normAutofit fontScale="90000"/>
          </a:bodyPr>
          <a:lstStyle/>
          <a:p>
            <a:r>
              <a:rPr lang="en-US" dirty="0" smtClean="0"/>
              <a:t>What Is Sexual Harassment, Gender-Based Harassment and Sexual Violence?</a:t>
            </a:r>
            <a:endParaRPr lang="en-US" dirty="0"/>
          </a:p>
        </p:txBody>
      </p:sp>
      <p:sp>
        <p:nvSpPr>
          <p:cNvPr id="6" name="Subtitle 5"/>
          <p:cNvSpPr>
            <a:spLocks noGrp="1"/>
          </p:cNvSpPr>
          <p:nvPr>
            <p:ph type="subTitle" idx="1"/>
          </p:nvPr>
        </p:nvSpPr>
        <p:spPr/>
        <p:txBody>
          <a:bodyPr>
            <a:normAutofit fontScale="55000" lnSpcReduction="20000"/>
          </a:bodyPr>
          <a:lstStyle/>
          <a:p>
            <a:r>
              <a:rPr lang="en-US" dirty="0" smtClean="0"/>
              <a:t>Sexual Harassment</a:t>
            </a:r>
          </a:p>
          <a:p>
            <a:r>
              <a:rPr lang="en-US" dirty="0" smtClean="0"/>
              <a:t>Gender-Based Harassment</a:t>
            </a:r>
          </a:p>
          <a:p>
            <a:r>
              <a:rPr lang="en-US" dirty="0" smtClean="0"/>
              <a:t>Sexual Violence</a:t>
            </a:r>
          </a:p>
          <a:p>
            <a:r>
              <a:rPr lang="en-US" dirty="0" smtClean="0"/>
              <a:t>Sexual Assault</a:t>
            </a:r>
          </a:p>
          <a:p>
            <a:r>
              <a:rPr lang="en-US" dirty="0" smtClean="0"/>
              <a:t>Domestic/Intimate Partner/Dating Violence</a:t>
            </a:r>
          </a:p>
          <a:p>
            <a:r>
              <a:rPr lang="en-US" dirty="0" smtClean="0"/>
              <a:t>Stalking</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9</a:t>
            </a:fld>
            <a:endParaRPr lang="en-US" dirty="0"/>
          </a:p>
        </p:txBody>
      </p:sp>
    </p:spTree>
    <p:extLst>
      <p:ext uri="{BB962C8B-B14F-4D97-AF65-F5344CB8AC3E}">
        <p14:creationId xmlns:p14="http://schemas.microsoft.com/office/powerpoint/2010/main" val="3047104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7945</TotalTime>
  <Words>6067</Words>
  <Application>Microsoft Office PowerPoint</Application>
  <PresentationFormat>On-screen Show (4:3)</PresentationFormat>
  <Paragraphs>821</Paragraphs>
  <Slides>77</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Arial Narrow</vt:lpstr>
      <vt:lpstr>Baskerville Old Face</vt:lpstr>
      <vt:lpstr>Calibri</vt:lpstr>
      <vt:lpstr>Wingdings</vt:lpstr>
      <vt:lpstr>Custom Design</vt:lpstr>
      <vt:lpstr>  THE CITY UNIVERSITY OF NEW YORK    </vt:lpstr>
      <vt:lpstr>Sexual Misconduct: Policies, Prevention And Resources </vt:lpstr>
      <vt:lpstr>Video: One Is Too Many</vt:lpstr>
      <vt:lpstr>CUNY’s Commitment</vt:lpstr>
      <vt:lpstr>CUNY’s Goals</vt:lpstr>
      <vt:lpstr>We Need to Hear From You</vt:lpstr>
      <vt:lpstr>PowerPoint Presentation</vt:lpstr>
      <vt:lpstr>PowerPoint Presentation</vt:lpstr>
      <vt:lpstr>What Is Sexual Harassment, Gender-Based Harassment and Sexual Violence?</vt:lpstr>
      <vt:lpstr>What Is Sexual Harassment?</vt:lpstr>
      <vt:lpstr>What Is Sexual Harassment?</vt:lpstr>
      <vt:lpstr>What Is Gender-Based Harassment?</vt:lpstr>
      <vt:lpstr>What is Sexual Violence?</vt:lpstr>
      <vt:lpstr>Who Are The Victims Of  Sexual Harassment And/Or Sexual Violence?</vt:lpstr>
      <vt:lpstr>Who Are The Victims Of  Sexual Harassment And/Or Sexual Violence?</vt:lpstr>
      <vt:lpstr>Forms Of Sexual Harassment</vt:lpstr>
      <vt:lpstr>Forms of Sexual Harassment</vt:lpstr>
      <vt:lpstr>Forms of Gender-Based Harassment</vt:lpstr>
      <vt:lpstr>Forms of Sexual Violence –  Sexual Assault</vt:lpstr>
      <vt:lpstr>Forms Of Sexual Violence –  Sexual Assault</vt:lpstr>
      <vt:lpstr>Forms Of Sexual Violence - Stalking</vt:lpstr>
      <vt:lpstr>Forms of Sexual Violence - Dating/Intimate Partner/Domestic Violence</vt:lpstr>
      <vt:lpstr>CUNY’s Policies And Procedures Against Sexual Misconduct</vt:lpstr>
      <vt:lpstr>Sexual Harassment Is Prohibited  On Our Campus</vt:lpstr>
      <vt:lpstr>Sexual Harassment Is Prohibited  On Our Campus</vt:lpstr>
      <vt:lpstr>CUNY’s Policies</vt:lpstr>
      <vt:lpstr>POLICY ON SEXUAL MISCONDUCT</vt:lpstr>
      <vt:lpstr>POLICY ON SEXUAL MISCONDUCT Student-Employee Relationships</vt:lpstr>
      <vt:lpstr>POLICY ON SEXUAL MISCONDUCT</vt:lpstr>
      <vt:lpstr>Policy On Domestic Violence and the Workplace</vt:lpstr>
      <vt:lpstr>Policy On Domestic Violence and the Workplace</vt:lpstr>
      <vt:lpstr>Policy On Domestic Violence and the Workplace  Orders of Protection</vt:lpstr>
      <vt:lpstr>Policy On Domestic Violence and the Workplace</vt:lpstr>
      <vt:lpstr>Sexual Misconduct Filing a Complaint</vt:lpstr>
      <vt:lpstr>Sexual Misconduct Other Forms of Notice </vt:lpstr>
      <vt:lpstr>Responsible Employees</vt:lpstr>
      <vt:lpstr>All Other Employees</vt:lpstr>
      <vt:lpstr>What Happens After A Complaint of Sexual Misconduct Is Made? </vt:lpstr>
      <vt:lpstr>What Is An Order of Protection (OOP)</vt:lpstr>
      <vt:lpstr>Types of Orders of Protection (OOP) </vt:lpstr>
      <vt:lpstr>What Happens After A Complaint of  Sexual Misconduct Is Made? </vt:lpstr>
      <vt:lpstr>How Long Does the Investigation Take?</vt:lpstr>
      <vt:lpstr>How Are Penalties Imposed?</vt:lpstr>
      <vt:lpstr>Student Discipline</vt:lpstr>
      <vt:lpstr>How Does The Student  Disciplinary Hearing Work?</vt:lpstr>
      <vt:lpstr>Employee Discipline </vt:lpstr>
      <vt:lpstr>Possible Penalties</vt:lpstr>
      <vt:lpstr>Who May The College Require To Testify At The  Disciplinary Hearing? </vt:lpstr>
      <vt:lpstr>What Is Retaliation?</vt:lpstr>
      <vt:lpstr>Confidentiality - Employees</vt:lpstr>
      <vt:lpstr>Confidentiality - Students</vt:lpstr>
      <vt:lpstr>Confidentiality-Students</vt:lpstr>
      <vt:lpstr>Confidentiality – The Clery Act</vt:lpstr>
      <vt:lpstr>Preserve Evidence</vt:lpstr>
      <vt:lpstr>        Preventing Sexual Harassment and  Sexual Violence</vt:lpstr>
      <vt:lpstr>Understanding Consent</vt:lpstr>
      <vt:lpstr>What Is Consent?</vt:lpstr>
      <vt:lpstr>What Is Consent?</vt:lpstr>
      <vt:lpstr>You Must Obtain Consent</vt:lpstr>
      <vt:lpstr>You Must Obtain Consent</vt:lpstr>
      <vt:lpstr>Stop!</vt:lpstr>
      <vt:lpstr>Stop!</vt:lpstr>
      <vt:lpstr>Slow Down</vt:lpstr>
      <vt:lpstr>Alcohol Use</vt:lpstr>
      <vt:lpstr>Bystander Intervention</vt:lpstr>
      <vt:lpstr>Bystander Intervention</vt:lpstr>
      <vt:lpstr>Bystander Intervention</vt:lpstr>
      <vt:lpstr>Bystander Intervention –  CUNY’s Good Samaritan Policy</vt:lpstr>
      <vt:lpstr>Bystander Intervention</vt:lpstr>
      <vt:lpstr>Bystander Intervention</vt:lpstr>
      <vt:lpstr>        Resources</vt:lpstr>
      <vt:lpstr>PowerPoint Presentation</vt:lpstr>
      <vt:lpstr>        Title IX Coordinators, Public Safety Directors, Chief Student Affairs Officers (cont.)</vt:lpstr>
      <vt:lpstr>            Title IX Coordinator, Public Safety Directors, Chief Student Affairs Officers (cont.)</vt:lpstr>
      <vt:lpstr>On Campus Resources</vt:lpstr>
      <vt:lpstr>Off Campus Resources HANDOUT</vt:lpstr>
      <vt:lpstr>       Q&amp;A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dc:title>
  <dc:creator>Oscar Deonarine</dc:creator>
  <cp:lastModifiedBy>Moretti, David</cp:lastModifiedBy>
  <cp:revision>441</cp:revision>
  <cp:lastPrinted>2015-08-13T16:04:43Z</cp:lastPrinted>
  <dcterms:created xsi:type="dcterms:W3CDTF">2013-09-26T20:32:14Z</dcterms:created>
  <dcterms:modified xsi:type="dcterms:W3CDTF">2018-09-14T18:29:57Z</dcterms:modified>
</cp:coreProperties>
</file>